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slides/slide15.xml" ContentType="application/vnd.openxmlformats-officedocument.presentationml.slide+xml"/>
  <Override PartName="/ppt/notesSlides/notesSlide10.xml" ContentType="application/vnd.openxmlformats-officedocument.presentationml.notesSlide+xml"/>
  <Override PartName="/ppt/slides/slide16.xml" ContentType="application/vnd.openxmlformats-officedocument.presentationml.slide+xml"/>
  <Override PartName="/ppt/notesSlides/notesSlide11.xml" ContentType="application/vnd.openxmlformats-officedocument.presentationml.notesSlide+xml"/>
  <Override PartName="/ppt/slides/slide17.xml" ContentType="application/vnd.openxmlformats-officedocument.presentationml.slide+xml"/>
  <Override PartName="/ppt/notesSlides/notesSlide12.xml" ContentType="application/vnd.openxmlformats-officedocument.presentationml.notesSlide+xml"/>
  <Override PartName="/ppt/slides/slide18.xml" ContentType="application/vnd.openxmlformats-officedocument.presentationml.slide+xml"/>
  <Override PartName="/ppt/notesSlides/notesSlide13.xml" ContentType="application/vnd.openxmlformats-officedocument.presentationml.notesSlide+xml"/>
  <Override PartName="/ppt/slides/slide19.xml" ContentType="application/vnd.openxmlformats-officedocument.presentationml.slide+xml"/>
  <Override PartName="/ppt/notesSlides/notesSlide14.xml" ContentType="application/vnd.openxmlformats-officedocument.presentationml.notesSlide+xml"/>
  <Override PartName="/ppt/slides/slide20.xml" ContentType="application/vnd.openxmlformats-officedocument.presentationml.slide+xml"/>
  <Override PartName="/ppt/notesSlides/notesSlide15.xml" ContentType="application/vnd.openxmlformats-officedocument.presentationml.notesSlide+xml"/>
  <Override PartName="/ppt/slides/slide21.xml" ContentType="application/vnd.openxmlformats-officedocument.presentationml.slide+xml"/>
  <Override PartName="/ppt/notesSlides/notesSlide16.xml" ContentType="application/vnd.openxmlformats-officedocument.presentationml.notesSlide+xml"/>
  <Override PartName="/ppt/slides/slide22.xml" ContentType="application/vnd.openxmlformats-officedocument.presentationml.slide+xml"/>
  <Override PartName="/ppt/notesSlides/notesSlide17.xml" ContentType="application/vnd.openxmlformats-officedocument.presentationml.notesSlide+xml"/>
  <Override PartName="/ppt/slides/slide23.xml" ContentType="application/vnd.openxmlformats-officedocument.presentationml.slide+xml"/>
  <Override PartName="/ppt/notesSlides/notesSlide18.xml" ContentType="application/vnd.openxmlformats-officedocument.presentationml.notesSlide+xml"/>
  <Override PartName="/ppt/slides/slide24.xml" ContentType="application/vnd.openxmlformats-officedocument.presentationml.slide+xml"/>
  <Override PartName="/ppt/notesSlides/notesSlide19.xml" ContentType="application/vnd.openxmlformats-officedocument.presentationml.notesSlide+xml"/>
  <Override PartName="/ppt/slides/slide25.xml" ContentType="application/vnd.openxmlformats-officedocument.presentationml.slide+xml"/>
  <Override PartName="/ppt/notesSlides/notesSlide20.xml" ContentType="application/vnd.openxmlformats-officedocument.presentationml.notesSlide+xml"/>
  <Override PartName="/ppt/slides/slide26.xml" ContentType="application/vnd.openxmlformats-officedocument.presentationml.slide+xml"/>
  <Override PartName="/ppt/notesSlides/notesSlide21.xml" ContentType="application/vnd.openxmlformats-officedocument.presentationml.notesSlide+xml"/>
  <Override PartName="/ppt/slides/slide27.xml" ContentType="application/vnd.openxmlformats-officedocument.presentationml.slide+xml"/>
  <Override PartName="/ppt/notesSlides/notesSlide22.xml" ContentType="application/vnd.openxmlformats-officedocument.presentationml.notesSlide+xml"/>
  <Override PartName="/ppt/slides/slide28.xml" ContentType="application/vnd.openxmlformats-officedocument.presentationml.slide+xml"/>
  <Override PartName="/ppt/notesSlides/notesSlide23.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1pPr>
    <a:lvl2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2pPr>
    <a:lvl3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3pPr>
    <a:lvl4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4pPr>
    <a:lvl5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5pPr>
    <a:lvl6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6pPr>
    <a:lvl7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7pPr>
    <a:lvl8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8pPr>
    <a:lvl9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ustomXml" Target="../customXml/item3.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ustomXml" Target="../customXml/item2.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ommentAuthors" Target="commentAuthors.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1400">
        <a:latin typeface="+mn-lt"/>
        <a:ea typeface="+mn-ea"/>
        <a:cs typeface="+mn-cs"/>
        <a:sym typeface="Helvetica"/>
      </a:defRPr>
    </a:lvl1pPr>
    <a:lvl2pPr indent="228600" defTabSz="1828800" latinLnBrk="0">
      <a:defRPr sz="1400">
        <a:latin typeface="+mn-lt"/>
        <a:ea typeface="+mn-ea"/>
        <a:cs typeface="+mn-cs"/>
        <a:sym typeface="Helvetica"/>
      </a:defRPr>
    </a:lvl2pPr>
    <a:lvl3pPr indent="457200" defTabSz="1828800" latinLnBrk="0">
      <a:defRPr sz="1400">
        <a:latin typeface="+mn-lt"/>
        <a:ea typeface="+mn-ea"/>
        <a:cs typeface="+mn-cs"/>
        <a:sym typeface="Helvetica"/>
      </a:defRPr>
    </a:lvl3pPr>
    <a:lvl4pPr indent="685800" defTabSz="1828800" latinLnBrk="0">
      <a:defRPr sz="1400">
        <a:latin typeface="+mn-lt"/>
        <a:ea typeface="+mn-ea"/>
        <a:cs typeface="+mn-cs"/>
        <a:sym typeface="Helvetica"/>
      </a:defRPr>
    </a:lvl4pPr>
    <a:lvl5pPr indent="914400" defTabSz="1828800" latinLnBrk="0">
      <a:defRPr sz="1400">
        <a:latin typeface="+mn-lt"/>
        <a:ea typeface="+mn-ea"/>
        <a:cs typeface="+mn-cs"/>
        <a:sym typeface="Helvetica"/>
      </a:defRPr>
    </a:lvl5pPr>
    <a:lvl6pPr indent="1143000" defTabSz="1828800" latinLnBrk="0">
      <a:defRPr sz="1400">
        <a:latin typeface="+mn-lt"/>
        <a:ea typeface="+mn-ea"/>
        <a:cs typeface="+mn-cs"/>
        <a:sym typeface="Helvetica"/>
      </a:defRPr>
    </a:lvl6pPr>
    <a:lvl7pPr indent="1371600" defTabSz="1828800" latinLnBrk="0">
      <a:defRPr sz="1400">
        <a:latin typeface="+mn-lt"/>
        <a:ea typeface="+mn-ea"/>
        <a:cs typeface="+mn-cs"/>
        <a:sym typeface="Helvetica"/>
      </a:defRPr>
    </a:lvl7pPr>
    <a:lvl8pPr indent="1600200" defTabSz="1828800" latinLnBrk="0">
      <a:defRPr sz="1400">
        <a:latin typeface="+mn-lt"/>
        <a:ea typeface="+mn-ea"/>
        <a:cs typeface="+mn-cs"/>
        <a:sym typeface="Helvetica"/>
      </a:defRPr>
    </a:lvl8pPr>
    <a:lvl9pPr indent="1828800" defTabSz="1828800" latinLnBrk="0">
      <a:defRPr sz="1400">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a:p>
        </p:txBody>
      </p:sp>
      <p:sp>
        <p:nvSpPr>
          <p:cNvPr id="103" name="Shape 103"/>
          <p:cNvSpPr/>
          <p:nvPr>
            <p:ph type="body" sz="quarter" idx="1"/>
          </p:nvPr>
        </p:nvSpPr>
        <p:spPr>
          <a:prstGeom prst="rect">
            <a:avLst/>
          </a:prstGeom>
        </p:spPr>
        <p:txBody>
          <a:bodyPr/>
          <a:lstStyle/>
          <a:p>
            <a:pPr indent="67943" defTabSz="914400">
              <a:spcBef>
                <a:spcPts val="900"/>
              </a:spcBef>
              <a:defRPr b="1" spc="-7"/>
            </a:pPr>
            <a:r>
              <a:t>These lessons are written by Lat Blaylock, RE Consultant with RE Today www.retoday.org.uk </a:t>
            </a:r>
          </a:p>
          <a:p>
            <a:pPr indent="67943" defTabSz="914400">
              <a:spcBef>
                <a:spcPts val="900"/>
              </a:spcBef>
              <a:defRPr b="1" spc="-7"/>
            </a:pPr>
            <a:r>
              <a:t>Aims of these lessons:</a:t>
            </a:r>
          </a:p>
          <a:p>
            <a:pPr marL="342899" marR="337820" indent="-342899" defTabSz="914400">
              <a:lnSpc>
                <a:spcPct val="107000"/>
              </a:lnSpc>
              <a:spcBef>
                <a:spcPts val="900"/>
              </a:spcBef>
              <a:buSzPts val="1400"/>
              <a:buAutoNum type="alphaLcPeriod" startAt="1"/>
              <a:tabLst>
                <a:tab pos="520700" algn="l"/>
              </a:tabLst>
              <a:defRPr spc="-3"/>
            </a:pPr>
            <a:r>
              <a:t>To provide</a:t>
            </a:r>
            <a:r>
              <a:rPr spc="-7"/>
              <a:t> </a:t>
            </a:r>
            <a:r>
              <a:t>excellent</a:t>
            </a:r>
            <a:r>
              <a:rPr spc="-7"/>
              <a:t> </a:t>
            </a:r>
            <a:r>
              <a:t>and</a:t>
            </a:r>
            <a:r>
              <a:rPr spc="-7"/>
              <a:t> </a:t>
            </a:r>
            <a:r>
              <a:t>respected classroom</a:t>
            </a:r>
            <a:r>
              <a:rPr spc="-7"/>
              <a:t> </a:t>
            </a:r>
            <a:r>
              <a:t>resources</a:t>
            </a:r>
            <a:r>
              <a:rPr spc="-7"/>
              <a:t> </a:t>
            </a:r>
            <a:r>
              <a:t>for</a:t>
            </a:r>
            <a:r>
              <a:rPr spc="-7"/>
              <a:t> </a:t>
            </a:r>
            <a:r>
              <a:t>teachers</a:t>
            </a:r>
            <a:r>
              <a:rPr spc="-7"/>
              <a:t> </a:t>
            </a:r>
            <a:r>
              <a:t>of</a:t>
            </a:r>
            <a:r>
              <a:rPr spc="-11"/>
              <a:t> RVE / RME / </a:t>
            </a:r>
            <a:r>
              <a:t>RE</a:t>
            </a:r>
            <a:r>
              <a:rPr spc="-7"/>
              <a:t> </a:t>
            </a:r>
            <a:r>
              <a:t>to use</a:t>
            </a:r>
            <a:r>
              <a:rPr spc="-7"/>
              <a:t> </a:t>
            </a:r>
            <a:r>
              <a:t>in lessons when a PRAYER SPACES visit is coming, taking place or has happened,</a:t>
            </a:r>
          </a:p>
          <a:p>
            <a:pPr marL="342899" marR="616584" indent="-342899" defTabSz="914400">
              <a:lnSpc>
                <a:spcPct val="108000"/>
              </a:lnSpc>
              <a:buSzPts val="1400"/>
              <a:buAutoNum type="alphaLcPeriod" startAt="1"/>
              <a:tabLst>
                <a:tab pos="520700" algn="l"/>
                <a:tab pos="520700" algn="l"/>
              </a:tabLst>
              <a:defRPr spc="-3"/>
            </a:pPr>
            <a:r>
              <a:t>To</a:t>
            </a:r>
            <a:r>
              <a:rPr spc="-31"/>
              <a:t> </a:t>
            </a:r>
            <a:r>
              <a:t>enable</a:t>
            </a:r>
            <a:r>
              <a:rPr spc="-15"/>
              <a:t> </a:t>
            </a:r>
            <a:r>
              <a:t>teachers</a:t>
            </a:r>
            <a:r>
              <a:rPr spc="-15"/>
              <a:t> </a:t>
            </a:r>
            <a:r>
              <a:t>and</a:t>
            </a:r>
            <a:r>
              <a:rPr spc="-31"/>
              <a:t> </a:t>
            </a:r>
            <a:r>
              <a:t>PRAYER SPACES volunteers</a:t>
            </a:r>
            <a:r>
              <a:rPr spc="-15"/>
              <a:t> </a:t>
            </a:r>
            <a:r>
              <a:t>to</a:t>
            </a:r>
            <a:r>
              <a:rPr spc="-19"/>
              <a:t> </a:t>
            </a:r>
            <a:r>
              <a:t>deliver</a:t>
            </a:r>
            <a:r>
              <a:rPr spc="-22"/>
              <a:t> </a:t>
            </a:r>
            <a:r>
              <a:t>quality RVE / RME /</a:t>
            </a:r>
            <a:r>
              <a:rPr spc="-22"/>
              <a:t> </a:t>
            </a:r>
            <a:r>
              <a:t>RE</a:t>
            </a:r>
            <a:r>
              <a:rPr spc="-22"/>
              <a:t> </a:t>
            </a:r>
            <a:r>
              <a:t>about</a:t>
            </a:r>
            <a:r>
              <a:rPr spc="-15"/>
              <a:t> </a:t>
            </a:r>
            <a:r>
              <a:t>prayer</a:t>
            </a:r>
            <a:r>
              <a:rPr spc="-11"/>
              <a:t> </a:t>
            </a:r>
            <a:r>
              <a:t>which connects to the experiences of the PRAYER SPACES provision.</a:t>
            </a:r>
          </a:p>
          <a:p>
            <a:pPr marL="342899" marR="379095" indent="-342899" defTabSz="914400">
              <a:lnSpc>
                <a:spcPct val="107000"/>
              </a:lnSpc>
              <a:buSzPts val="1400"/>
              <a:buAutoNum type="alphaLcPeriod" startAt="1"/>
              <a:tabLst>
                <a:tab pos="520700" algn="l"/>
              </a:tabLst>
              <a:defRPr spc="-3"/>
            </a:pPr>
            <a:r>
              <a:t>To</a:t>
            </a:r>
            <a:r>
              <a:rPr spc="-11"/>
              <a:t> </a:t>
            </a:r>
            <a:r>
              <a:t>enable</a:t>
            </a:r>
            <a:r>
              <a:rPr spc="-7"/>
              <a:t> </a:t>
            </a:r>
            <a:r>
              <a:t>pupils to</a:t>
            </a:r>
            <a:r>
              <a:rPr spc="-11"/>
              <a:t> </a:t>
            </a:r>
            <a:r>
              <a:t>think</a:t>
            </a:r>
            <a:r>
              <a:rPr spc="-7"/>
              <a:t> </a:t>
            </a:r>
            <a:r>
              <a:t>for</a:t>
            </a:r>
            <a:r>
              <a:rPr spc="-7"/>
              <a:t> </a:t>
            </a:r>
            <a:r>
              <a:t>themselves</a:t>
            </a:r>
            <a:r>
              <a:rPr spc="-7"/>
              <a:t> </a:t>
            </a:r>
            <a:r>
              <a:t>about</a:t>
            </a:r>
            <a:r>
              <a:rPr spc="-7"/>
              <a:t> </a:t>
            </a:r>
            <a:r>
              <a:t>prayer</a:t>
            </a:r>
            <a:r>
              <a:rPr spc="-7"/>
              <a:t> </a:t>
            </a:r>
            <a:r>
              <a:t>and</a:t>
            </a:r>
            <a:r>
              <a:rPr spc="-15"/>
              <a:t> </a:t>
            </a:r>
            <a:r>
              <a:t>its</a:t>
            </a:r>
            <a:r>
              <a:rPr spc="-7"/>
              <a:t> </a:t>
            </a:r>
            <a:r>
              <a:t>meanings,</a:t>
            </a:r>
            <a:r>
              <a:rPr spc="-7"/>
              <a:t> </a:t>
            </a:r>
            <a:r>
              <a:t>and access opportunities for spiritual, moral, social and cultural development.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a:t>
            </a:r>
          </a:p>
          <a:p>
            <a:pPr/>
            <a:r>
              <a:t>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a:t>
            </a:r>
          </a:p>
          <a:p>
            <a:pPr/>
            <a:r>
              <a:t>These Spaces are never coercive – we don’t think there is any such thing as ‘forced prayer’. Instead, the Prayer Spaces open up new horizons of imagination, possibility and faith.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a:t>
            </a:r>
          </a:p>
          <a:p>
            <a:pPr/>
            <a:r>
              <a:t>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a:t>
            </a:r>
          </a:p>
          <a:p>
            <a:pPr/>
            <a:r>
              <a:t>These Spaces are never coercive – we don’t think there is any such thing as ‘forced prayer’. Instead, the Prayer Spaces open up new horizons of imagination, possibility and faith.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a:t>
            </a:r>
          </a:p>
          <a:p>
            <a:pPr/>
            <a:r>
              <a:t>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a:t>
            </a:r>
          </a:p>
          <a:p>
            <a:pPr/>
            <a:r>
              <a:t>These Spaces are never coercive – we don’t think there is any such thing as ‘forced prayer’. Instead, the Prayer Spaces open up new horizons of imagination, possibility and faith.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a:t>
            </a:r>
          </a:p>
          <a:p>
            <a:pPr/>
            <a:r>
              <a:t>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a:t>
            </a:r>
          </a:p>
          <a:p>
            <a:pPr/>
            <a:r>
              <a:t>These Spaces are never coercive – we don’t think there is any such thing as ‘forced prayer’. Instead, the Prayer Spaces open up new horizons of imagination, possibility and faith.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The instructions for this prayer activity say:</a:t>
            </a:r>
          </a:p>
          <a:p>
            <a:pPr/>
            <a:r>
              <a:t>Sometimes we can feel weighed down by our worries. Some worries just slow us</a:t>
            </a:r>
          </a:p>
          <a:p>
            <a:pPr/>
            <a:r>
              <a:t>down, but some worries can stop us enjoying the good things in our lives.</a:t>
            </a:r>
          </a:p>
          <a:p>
            <a:pPr/>
            <a:r>
              <a:t>Take a piece of paper and write or draw the thing that’s causing you to worry or feel</a:t>
            </a:r>
          </a:p>
          <a:p>
            <a:pPr/>
            <a:r>
              <a:t>stressed. How would it feel to let go of this worry?</a:t>
            </a:r>
          </a:p>
          <a:p>
            <a:pPr/>
            <a:r>
              <a:t>When you’re ready, let go of the worry by putting it into the shredder and turning the</a:t>
            </a:r>
          </a:p>
          <a:p>
            <a:pPr/>
            <a:r>
              <a:t>handle.</a:t>
            </a:r>
          </a:p>
          <a:p>
            <a:pPr/>
            <a:r>
              <a:t>As you do this, imagine these worries disappearing.</a:t>
            </a:r>
          </a:p>
          <a:p>
            <a:pPr/>
            <a:r>
              <a:t>Many people find it helpful to talk to someone about their worries, and some people</a:t>
            </a:r>
          </a:p>
          <a:p>
            <a:pPr/>
            <a:r>
              <a:t>find it helpful to pray, to talk to God.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Prayer is a controversial topic, and in writing these lessons we are pleased to present some activities that ask pupils to use their critical thinking skills. Ideas and materials form different religions and from atheist and agnostic perspectives enrich the learning, which has mind-opening intentions.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These lessons enable pupils to learn a lot specifically about Christian prayer, and use Biblical quotations, examples and texts to enrich pupils’ understanding.</a:t>
            </a:r>
          </a:p>
          <a:p>
            <a:pPr/>
            <a:r>
              <a:t>Teachers who use this slide make strong connections with the curriculum.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These lessons enable pupils to learn a lot specifically about Christian prayer, and use Biblical quotations, examples and texts to enrich pupils’ understanding.</a:t>
            </a:r>
          </a:p>
          <a:p>
            <a:pPr/>
            <a:r>
              <a:t>Teachers who use this slide make strong connections with the curriculum.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This activity is useful</a:t>
            </a:r>
            <a:r>
              <a:t> but be aware of children in the class for whom this example might be too sensitive. The aim is to</a:t>
            </a:r>
            <a:r>
              <a:t> invite pupils to write prayers ‘as if’ from the boy’s POV</a:t>
            </a:r>
            <a:r>
              <a:t>, engaging imagination so believers in prayer or non-believers can have a go – there are no correct answers</a:t>
            </a: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Here is another scenario with an invitation for to invite pupils to write prayers ‘as if’ from the girl’s POV, engaging imagination so believers in prayer or non-believers can have a go – there are no correct answers.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indent="67943" defTabSz="914400">
              <a:spcBef>
                <a:spcPts val="300"/>
              </a:spcBef>
              <a:defRPr b="1" sz="1800"/>
            </a:pPr>
            <a:r>
              <a:t>Teachers and Youth Workers can use this lesson, which is part of a larger ‘Prayer Spaces in School’ learning package.</a:t>
            </a:r>
          </a:p>
          <a:p>
            <a:pPr indent="67943" defTabSz="914400">
              <a:spcBef>
                <a:spcPts val="300"/>
              </a:spcBef>
              <a:defRPr b="1" sz="1800"/>
            </a:pPr>
            <a:r>
              <a:t>The lessons:</a:t>
            </a:r>
            <a:endParaRPr>
              <a:latin typeface="Calibri"/>
              <a:ea typeface="Calibri"/>
              <a:cs typeface="Calibri"/>
              <a:sym typeface="Calibri"/>
            </a:endParaRPr>
          </a:p>
          <a:p>
            <a:pPr marL="342900" marR="608965" indent="-342900" defTabSz="914400">
              <a:lnSpc>
                <a:spcPct val="107000"/>
              </a:lnSpc>
              <a:spcBef>
                <a:spcPts val="100"/>
              </a:spcBef>
              <a:buSzPts val="1800"/>
              <a:buAutoNum type="alphaLcPeriod" startAt="1"/>
              <a:tabLst>
                <a:tab pos="520700" algn="l"/>
                <a:tab pos="520700" algn="l"/>
              </a:tabLst>
              <a:defRPr spc="-5" sz="1800"/>
            </a:pPr>
            <a:r>
              <a:t>Can be taught - with preparation - ‘off the shelf’ using the 6 PPT sequences provided</a:t>
            </a:r>
          </a:p>
          <a:p>
            <a:pPr marL="342900" marR="608965" indent="-342900" defTabSz="914400">
              <a:lnSpc>
                <a:spcPct val="107000"/>
              </a:lnSpc>
              <a:spcBef>
                <a:spcPts val="100"/>
              </a:spcBef>
              <a:buSzPts val="1800"/>
              <a:buAutoNum type="alphaLcPeriod" startAt="1"/>
              <a:tabLst>
                <a:tab pos="520700" algn="l"/>
                <a:tab pos="520700" algn="l"/>
              </a:tabLst>
              <a:defRPr spc="-5" sz="1800"/>
            </a:pPr>
            <a:r>
              <a:t>Will be understood better by teachers and youth workers if you watch our training</a:t>
            </a:r>
            <a:r>
              <a:rPr spc="-25"/>
              <a:t> </a:t>
            </a:r>
            <a:r>
              <a:t>recorded</a:t>
            </a:r>
            <a:r>
              <a:rPr spc="-20"/>
              <a:t> </a:t>
            </a:r>
            <a:r>
              <a:t>webinar</a:t>
            </a:r>
            <a:r>
              <a:rPr spc="-20"/>
              <a:t>s from Lat Blaylock of RE today</a:t>
            </a:r>
          </a:p>
          <a:p>
            <a:pPr marL="342900" marR="608965" indent="-342900" defTabSz="914400">
              <a:lnSpc>
                <a:spcPct val="107000"/>
              </a:lnSpc>
              <a:spcBef>
                <a:spcPts val="100"/>
              </a:spcBef>
              <a:buSzPts val="1800"/>
              <a:buAutoNum type="alphaLcPeriod" startAt="1"/>
              <a:tabLst>
                <a:tab pos="520700" algn="l"/>
                <a:tab pos="520700" algn="l"/>
              </a:tabLst>
              <a:defRPr spc="-20" sz="1800"/>
            </a:pPr>
            <a:r>
              <a:t>Include </a:t>
            </a:r>
            <a:r>
              <a:rPr spc="-5"/>
              <a:t>examples of pupils’ work, art, writing and responses</a:t>
            </a:r>
            <a:endParaRPr spc="-5">
              <a:latin typeface="Calibri"/>
              <a:ea typeface="Calibri"/>
              <a:cs typeface="Calibri"/>
              <a:sym typeface="Calibri"/>
            </a:endParaRPr>
          </a:p>
          <a:p>
            <a:pPr marL="342900" indent="-342900" defTabSz="914400">
              <a:buSzPts val="1800"/>
              <a:buAutoNum type="alphaLcPeriod" startAt="1"/>
              <a:tabLst>
                <a:tab pos="520700" algn="l"/>
              </a:tabLst>
              <a:defRPr spc="-5" sz="1800"/>
            </a:pPr>
            <a:r>
              <a:t>Are suitable for use across the UK, recognizing what is distinctive about RME / RVE / RE in each of the four nations</a:t>
            </a:r>
          </a:p>
          <a:p>
            <a:pPr marL="342900" indent="-342900" defTabSz="914400">
              <a:spcBef>
                <a:spcPts val="100"/>
              </a:spcBef>
              <a:buSzPts val="1800"/>
              <a:buAutoNum type="alphaLcPeriod" startAt="1"/>
              <a:tabLst>
                <a:tab pos="520700" algn="l"/>
              </a:tabLst>
              <a:defRPr spc="-5" sz="1800"/>
            </a:pPr>
            <a:r>
              <a:t>Reference law,</a:t>
            </a:r>
            <a:r>
              <a:rPr spc="5"/>
              <a:t> </a:t>
            </a:r>
            <a:r>
              <a:t>guidance</a:t>
            </a:r>
            <a:r>
              <a:rPr spc="5"/>
              <a:t> </a:t>
            </a:r>
            <a:r>
              <a:t>and inspection requirements for</a:t>
            </a:r>
            <a:r>
              <a:rPr spc="-10"/>
              <a:t> </a:t>
            </a:r>
            <a:r>
              <a:t>RE</a:t>
            </a:r>
            <a:r>
              <a:rPr spc="10"/>
              <a:t> </a:t>
            </a:r>
            <a:r>
              <a:t>/ SMSCD</a:t>
            </a:r>
            <a:r>
              <a:rPr spc="-10"/>
              <a:t> </a:t>
            </a:r>
            <a:r>
              <a:t>/ School </a:t>
            </a:r>
            <a:r>
              <a:rPr spc="-10"/>
              <a:t>Worship</a:t>
            </a:r>
            <a:endParaRPr>
              <a:latin typeface="Calibri"/>
              <a:ea typeface="Calibri"/>
              <a:cs typeface="Calibri"/>
              <a:sym typeface="Calibri"/>
            </a:endParaRPr>
          </a:p>
          <a:p>
            <a:pPr marL="342900" indent="-342900" defTabSz="914400">
              <a:spcBef>
                <a:spcPts val="100"/>
              </a:spcBef>
              <a:buSzPts val="1800"/>
              <a:buAutoNum type="alphaLcPeriod" startAt="1"/>
              <a:tabLst>
                <a:tab pos="520700" algn="l"/>
              </a:tabLst>
              <a:defRPr spc="-5" sz="1800"/>
            </a:pPr>
            <a:r>
              <a:t>Use</a:t>
            </a:r>
            <a:r>
              <a:rPr spc="-20"/>
              <a:t> </a:t>
            </a:r>
            <a:r>
              <a:t>some</a:t>
            </a:r>
            <a:r>
              <a:rPr spc="-20"/>
              <a:t> </a:t>
            </a:r>
            <a:r>
              <a:t>PRAYER SPACES case</a:t>
            </a:r>
            <a:r>
              <a:rPr spc="-20"/>
              <a:t> </a:t>
            </a:r>
            <a:r>
              <a:rPr spc="-10"/>
              <a:t>studies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Here is another scenario with an invitation for to invite pupils to write prayers ‘as if’ from the girl’s POV, engaging imagination so believers in prayer or non-believers can have a go – there are no correct answers.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Here is another scenario with an invitation for to invite pupils to write prayers ‘as if’ from the girl’s POV, engaging imagination so believers in prayer or non-believers can have a go – there are no correct answers.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This slide tries to offer pupils a reassuring description of the ways the Prayer Space might work for them. Teachers will do well to familiarise themselves wit the particular activities and ideas in the Prayer Space at their school and refer to them with pupils. The website has hundreds of examples, but each Prayer Space is unique.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This lesson will set up some pupils for their experience of a Prayer Space – it also enables them to think critically about their own big ideas about prayer – and God.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defTabSz="914400">
              <a:defRPr spc="-3"/>
            </a:pPr>
            <a:r>
              <a:t>The topics addressed in these lessons include Biblical narrative and teaching, the Christian ‘Lord’s Prayer’, sociology of prayer, Christian experiences of prayer, creative prayer ideas, Christian theologies of prayer, Jesus and prayer, the phenomenon of </a:t>
            </a:r>
            <a:r>
              <a:rPr spc="-38"/>
              <a:t> </a:t>
            </a:r>
            <a:r>
              <a:t>‘SBNR’</a:t>
            </a:r>
            <a:r>
              <a:rPr spc="-38"/>
              <a:t> (spiritual but not religious) </a:t>
            </a:r>
            <a:r>
              <a:t>prayer, the experiences of answered prayer</a:t>
            </a:r>
            <a:r>
              <a:rPr spc="-58"/>
              <a:t> </a:t>
            </a:r>
            <a:r>
              <a:t>and</a:t>
            </a:r>
            <a:r>
              <a:rPr spc="-54"/>
              <a:t> </a:t>
            </a:r>
            <a:r>
              <a:t>unanswered</a:t>
            </a:r>
            <a:r>
              <a:rPr spc="-50"/>
              <a:t> </a:t>
            </a:r>
            <a:r>
              <a:t>prayer. Questions and diverse ideas are the focus: these lessons aim to open minds not to deliver one set of answers to these questions. The lessons are designed to compliment the opportunities for spiritual development that come from the experience of visiting and using a ‘Prayer Space’ in a school.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defTabSz="914400"/>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a:t>
            </a:r>
          </a:p>
          <a:p>
            <a:pPr defTabSz="914400"/>
          </a:p>
          <a:p>
            <a:pPr defTabSz="914400"/>
            <a:r>
              <a:t>Stats from the Pew Research Centre.</a:t>
            </a:r>
          </a:p>
          <a:p>
            <a:pPr defTabSz="914400"/>
            <a:r>
              <a:t>https://www.pewresearch.org/religion/2018/06/13/how-religious-commitment-varies-by-country-among-people-of-all-ages/#:~:text=Compared%20with%20weekly%20worship%20attendance,and%20Latin%20America%20(62%25).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defTabSz="914400"/>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a:t>
            </a:r>
          </a:p>
          <a:p>
            <a:pPr defTabSz="914400"/>
          </a:p>
          <a:p>
            <a:pPr defTabSz="914400"/>
            <a:r>
              <a:t>Stats from the Pew Research Centre. </a:t>
            </a:r>
          </a:p>
          <a:p>
            <a:pPr defTabSz="914400"/>
            <a:r>
              <a:t>https://www.pewresearch.org/religion/2018/06/13/how-religious-commitment-varies-by-country-among-people-of-all-ages/#:~:text=Compared%20with%20weekly%20worship%20attendance,and%20Latin%20America%20(62%25).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defTabSz="914400"/>
            <a:r>
              <a:t>One aspect of these lessons (which can also be used as assembly outlines with simple adaptation) is that they give pupils frequent opportunities to clarify and express their own views and ideas about prayer. We welcome the contested nature of this conversation: from different religions and worldviews there are many Varied perspectives from which to learn.  </a:t>
            </a:r>
          </a:p>
          <a:p>
            <a:pPr defTabSz="914400"/>
            <a:r>
              <a:t>Look at thousands of search bale answer to this question here: https://old.natre.org.uk/db/results.php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lvl1pPr defTabSz="914400"/>
          </a:lstStyle>
          <a:p>
            <a:pPr/>
            <a:r>
              <a:t>We work from the view that there is a close frontier between spiritual learning and creativity: the experience of using a prayer space often feels highly creative, and prompts creativity for pupils.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Additional text from the pupils who made this:  “We came up with the words when as a group we spoke about what we thought of when we thought about prayer and what prayer might mean to us, we also thought about whether we have ever had to pray or anyone we know that has and what they prayed for.  We also included actions to make changes in our lives.  The 3D face has also got words on but these are examples of prayer songs and poems.  Our person is praying in the most common method of prayer with both palms touching and their fingertips pointing upward towards the sky.  We used a head to show how we feel we communicate via our thoughts and words.  As in the quotation the words are flowing out of the person into the air around them.  The eyes cannot be seen indicating that prayer can occur at any time.  This is reflected in the quotation.</a:t>
            </a:r>
          </a:p>
          <a:p>
            <a:pPr/>
            <a:r>
              <a:t>We choose the colour gold for the lettering in our title because gold shows a sign of value and trust in God through prayer, gold is also a very auspicious colour in many religions.  We chose a mixture of blues and purples for our backgrounds as they are calming colours and when you pray it is soothing and calming as it is just you communicating directly to God.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Teaching may need the focus on welcome and open hearts and minds because sometimes pupils (perhaps rightly) wary of religion in school: they wonder if someone is trying to force them to think one way. </a:t>
            </a:r>
          </a:p>
          <a:p>
            <a:pPr/>
            <a:r>
              <a:t>These lessons are about getting young students to think for themselves, not to accept anyone else’s dogma. Of course, there’s an important argument about ‘whose dogma’ our contemporary culture places centrally: for some, it is the possibility of religion being taken seriously and appreciated that our culture denies. Others see this the other way round. </a:t>
            </a:r>
          </a:p>
          <a:p>
            <a:pPr/>
            <a:r>
              <a:t>The point here is to show pupils both sides of these questions and invite increasingly informed responses.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3048000" y="2244725"/>
            <a:ext cx="18288000" cy="4775202"/>
          </a:xfrm>
          <a:prstGeom prst="rect">
            <a:avLst/>
          </a:prstGeom>
        </p:spPr>
        <p:txBody>
          <a:bodyPr anchor="b"/>
          <a:lstStyle/>
          <a:p>
            <a:pPr/>
            <a:r>
              <a:t>Title Text</a:t>
            </a:r>
          </a:p>
        </p:txBody>
      </p:sp>
      <p:sp>
        <p:nvSpPr>
          <p:cNvPr id="12" name="Body Level One…"/>
          <p:cNvSpPr txBox="1"/>
          <p:nvPr>
            <p:ph type="body" sz="quarter" idx="1"/>
          </p:nvPr>
        </p:nvSpPr>
        <p:spPr>
          <a:xfrm>
            <a:off x="3048000" y="7204075"/>
            <a:ext cx="18288000" cy="3311525"/>
          </a:xfrm>
          <a:prstGeom prst="rect">
            <a:avLst/>
          </a:prstGeom>
        </p:spPr>
        <p:txBody>
          <a:bodyPr/>
          <a:lstStyle>
            <a:lvl1pPr marL="0" indent="0" algn="ctr">
              <a:buSzTx/>
              <a:buFontTx/>
              <a:buNone/>
              <a:defRPr b="0" i="0" sz="4400">
                <a:solidFill>
                  <a:srgbClr val="343770"/>
                </a:solidFill>
              </a:defRPr>
            </a:lvl1pPr>
            <a:lvl2pPr marL="0" indent="0" algn="ctr">
              <a:buSzTx/>
              <a:buFontTx/>
              <a:buNone/>
              <a:defRPr b="0" i="0" sz="4400">
                <a:solidFill>
                  <a:srgbClr val="343770"/>
                </a:solidFill>
              </a:defRPr>
            </a:lvl2pPr>
            <a:lvl3pPr marL="0" indent="0" algn="ctr">
              <a:buSzTx/>
              <a:buFontTx/>
              <a:buNone/>
              <a:defRPr b="0" i="0" sz="4400">
                <a:solidFill>
                  <a:srgbClr val="343770"/>
                </a:solidFill>
              </a:defRPr>
            </a:lvl3pPr>
            <a:lvl4pPr marL="0" indent="0" algn="ctr">
              <a:buSzTx/>
              <a:buFontTx/>
              <a:buNone/>
              <a:defRPr b="0" i="0" sz="4400">
                <a:solidFill>
                  <a:srgbClr val="343770"/>
                </a:solidFill>
              </a:defRPr>
            </a:lvl4pPr>
            <a:lvl5pPr marL="0" indent="0" algn="ctr">
              <a:buSzTx/>
              <a:buFontTx/>
              <a:buNone/>
              <a:defRPr b="0" i="0" sz="4400">
                <a:solidFill>
                  <a:srgbClr val="343770"/>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1663700" y="3419476"/>
            <a:ext cx="21031200" cy="5705474"/>
          </a:xfrm>
          <a:prstGeom prst="rect">
            <a:avLst/>
          </a:prstGeom>
        </p:spPr>
        <p:txBody>
          <a:bodyPr anchor="b"/>
          <a:lstStyle/>
          <a:p>
            <a:pPr/>
            <a:r>
              <a:t>Title Text</a:t>
            </a:r>
          </a:p>
        </p:txBody>
      </p:sp>
      <p:sp>
        <p:nvSpPr>
          <p:cNvPr id="30" name="Body Level One…"/>
          <p:cNvSpPr txBox="1"/>
          <p:nvPr>
            <p:ph type="body" sz="quarter" idx="1"/>
          </p:nvPr>
        </p:nvSpPr>
        <p:spPr>
          <a:xfrm>
            <a:off x="1663700" y="9178925"/>
            <a:ext cx="21031200" cy="3000375"/>
          </a:xfrm>
          <a:prstGeom prst="rect">
            <a:avLst/>
          </a:prstGeom>
        </p:spPr>
        <p:txBody>
          <a:bodyPr/>
          <a:lstStyle>
            <a:lvl1pPr marL="0" indent="0" algn="ctr">
              <a:buSzTx/>
              <a:buFontTx/>
              <a:buNone/>
              <a:defRPr b="0" i="0" sz="4400">
                <a:solidFill>
                  <a:srgbClr val="343770"/>
                </a:solidFill>
              </a:defRPr>
            </a:lvl1pPr>
            <a:lvl2pPr marL="0" indent="0" algn="ctr">
              <a:buSzTx/>
              <a:buFontTx/>
              <a:buNone/>
              <a:defRPr b="0" i="0" sz="4400">
                <a:solidFill>
                  <a:srgbClr val="343770"/>
                </a:solidFill>
              </a:defRPr>
            </a:lvl2pPr>
            <a:lvl3pPr marL="0" indent="0" algn="ctr">
              <a:buSzTx/>
              <a:buFontTx/>
              <a:buNone/>
              <a:defRPr b="0" i="0" sz="4400">
                <a:solidFill>
                  <a:srgbClr val="343770"/>
                </a:solidFill>
              </a:defRPr>
            </a:lvl3pPr>
            <a:lvl4pPr marL="0" indent="0" algn="ctr">
              <a:buSzTx/>
              <a:buFontTx/>
              <a:buNone/>
              <a:defRPr b="0" i="0" sz="4400">
                <a:solidFill>
                  <a:srgbClr val="343770"/>
                </a:solidFill>
              </a:defRPr>
            </a:lvl4pPr>
            <a:lvl5pPr marL="0" indent="0" algn="ctr">
              <a:buSzTx/>
              <a:buFontTx/>
              <a:buNone/>
              <a:defRPr b="0" i="0" sz="4400">
                <a:solidFill>
                  <a:srgbClr val="343770"/>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676400" y="3651250"/>
            <a:ext cx="10363200" cy="870267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679575" y="730250"/>
            <a:ext cx="21031202" cy="2651126"/>
          </a:xfrm>
          <a:prstGeom prst="rect">
            <a:avLst/>
          </a:prstGeom>
        </p:spPr>
        <p:txBody>
          <a:bodyPr/>
          <a:lstStyle/>
          <a:p>
            <a:pPr/>
            <a:r>
              <a:t>Title Text</a:t>
            </a:r>
          </a:p>
        </p:txBody>
      </p:sp>
      <p:sp>
        <p:nvSpPr>
          <p:cNvPr id="48" name="Body Level One…"/>
          <p:cNvSpPr txBox="1"/>
          <p:nvPr>
            <p:ph type="body" sz="quarter" idx="1"/>
          </p:nvPr>
        </p:nvSpPr>
        <p:spPr>
          <a:xfrm>
            <a:off x="1679575" y="3362326"/>
            <a:ext cx="10315576" cy="1647826"/>
          </a:xfrm>
          <a:prstGeom prst="rect">
            <a:avLst/>
          </a:prstGeom>
        </p:spPr>
        <p:txBody>
          <a:bodyPr anchor="b"/>
          <a:lstStyle>
            <a:lvl1pPr marL="0" indent="0" algn="ctr">
              <a:buSzTx/>
              <a:buFontTx/>
              <a:buNone/>
              <a:defRPr b="0" i="0" sz="4400">
                <a:solidFill>
                  <a:srgbClr val="343770"/>
                </a:solidFill>
              </a:defRPr>
            </a:lvl1pPr>
            <a:lvl2pPr marL="0" indent="0" algn="ctr">
              <a:buSzTx/>
              <a:buFontTx/>
              <a:buNone/>
              <a:defRPr b="0" i="0" sz="4400">
                <a:solidFill>
                  <a:srgbClr val="343770"/>
                </a:solidFill>
              </a:defRPr>
            </a:lvl2pPr>
            <a:lvl3pPr marL="0" indent="0" algn="ctr">
              <a:buSzTx/>
              <a:buFontTx/>
              <a:buNone/>
              <a:defRPr b="0" i="0" sz="4400">
                <a:solidFill>
                  <a:srgbClr val="343770"/>
                </a:solidFill>
              </a:defRPr>
            </a:lvl3pPr>
            <a:lvl4pPr marL="0" indent="0" algn="ctr">
              <a:buSzTx/>
              <a:buFontTx/>
              <a:buNone/>
              <a:defRPr b="0" i="0" sz="4400">
                <a:solidFill>
                  <a:srgbClr val="343770"/>
                </a:solidFill>
              </a:defRPr>
            </a:lvl4pPr>
            <a:lvl5pPr marL="0" indent="0" algn="ctr">
              <a:buSzTx/>
              <a:buFontTx/>
              <a:buNone/>
              <a:defRPr b="0" i="0" sz="4400">
                <a:solidFill>
                  <a:srgbClr val="343770"/>
                </a:solidFill>
              </a:defRPr>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12344400" y="3362326"/>
            <a:ext cx="10366376" cy="1647826"/>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1679575" y="914400"/>
            <a:ext cx="7864476" cy="3200400"/>
          </a:xfrm>
          <a:prstGeom prst="rect">
            <a:avLst/>
          </a:prstGeom>
        </p:spPr>
        <p:txBody>
          <a:bodyPr anchor="b"/>
          <a:lstStyle/>
          <a:p>
            <a:pPr/>
            <a:r>
              <a:t>Title Text</a:t>
            </a:r>
          </a:p>
        </p:txBody>
      </p:sp>
      <p:sp>
        <p:nvSpPr>
          <p:cNvPr id="73" name="Body Level One…"/>
          <p:cNvSpPr txBox="1"/>
          <p:nvPr>
            <p:ph type="body" sz="half" idx="1"/>
          </p:nvPr>
        </p:nvSpPr>
        <p:spPr>
          <a:xfrm>
            <a:off x="10366375" y="1974850"/>
            <a:ext cx="12344401" cy="9747250"/>
          </a:xfrm>
          <a:prstGeom prst="rect">
            <a:avLst/>
          </a:prstGeom>
        </p:spPr>
        <p:txBody>
          <a:bodyPr/>
          <a:lstStyle>
            <a:lvl1pPr marL="457200" indent="-457200">
              <a:defRPr b="0" i="0" sz="6400">
                <a:solidFill>
                  <a:srgbClr val="000000"/>
                </a:solidFill>
              </a:defRPr>
            </a:lvl1pPr>
            <a:lvl2pPr marL="979714" indent="-522513">
              <a:defRPr b="0" i="0" sz="6400">
                <a:solidFill>
                  <a:srgbClr val="000000"/>
                </a:solidFill>
              </a:defRPr>
            </a:lvl2pPr>
            <a:lvl3pPr marL="1524000" indent="-609600">
              <a:defRPr b="0" i="0" sz="6400">
                <a:solidFill>
                  <a:srgbClr val="000000"/>
                </a:solidFill>
              </a:defRPr>
            </a:lvl3pPr>
            <a:lvl4pPr marL="2103120" indent="-731519">
              <a:defRPr b="0" i="0" sz="6400">
                <a:solidFill>
                  <a:srgbClr val="000000"/>
                </a:solidFill>
              </a:defRPr>
            </a:lvl4pPr>
            <a:lvl5pPr marL="2560320" indent="-731520">
              <a:defRPr b="0" i="0" sz="6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1679575" y="4114800"/>
            <a:ext cx="7864475" cy="7623176"/>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679575" y="914400"/>
            <a:ext cx="7864476" cy="3200400"/>
          </a:xfrm>
          <a:prstGeom prst="rect">
            <a:avLst/>
          </a:prstGeom>
        </p:spPr>
        <p:txBody>
          <a:bodyPr anchor="b"/>
          <a:lstStyle/>
          <a:p>
            <a:pPr/>
            <a:r>
              <a:t>Title Text</a:t>
            </a:r>
          </a:p>
        </p:txBody>
      </p:sp>
      <p:sp>
        <p:nvSpPr>
          <p:cNvPr id="83" name="Picture Placeholder 2"/>
          <p:cNvSpPr/>
          <p:nvPr>
            <p:ph type="pic" sz="half" idx="21"/>
          </p:nvPr>
        </p:nvSpPr>
        <p:spPr>
          <a:xfrm>
            <a:off x="10366375" y="1974850"/>
            <a:ext cx="12344401" cy="974725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679575" y="4114800"/>
            <a:ext cx="7864476" cy="7623176"/>
          </a:xfrm>
          <a:prstGeom prst="rect">
            <a:avLst/>
          </a:prstGeom>
        </p:spPr>
        <p:txBody>
          <a:bodyPr/>
          <a:lstStyle>
            <a:lvl1pPr marL="0" indent="0" algn="ctr">
              <a:buSzTx/>
              <a:buFontTx/>
              <a:buNone/>
              <a:defRPr b="0" i="0" sz="4400">
                <a:solidFill>
                  <a:srgbClr val="343770"/>
                </a:solidFill>
              </a:defRPr>
            </a:lvl1pPr>
            <a:lvl2pPr marL="0" indent="0" algn="ctr">
              <a:buSzTx/>
              <a:buFontTx/>
              <a:buNone/>
              <a:defRPr b="0" i="0" sz="4400">
                <a:solidFill>
                  <a:srgbClr val="343770"/>
                </a:solidFill>
              </a:defRPr>
            </a:lvl2pPr>
            <a:lvl3pPr marL="0" indent="0" algn="ctr">
              <a:buSzTx/>
              <a:buFontTx/>
              <a:buNone/>
              <a:defRPr b="0" i="0" sz="4400">
                <a:solidFill>
                  <a:srgbClr val="343770"/>
                </a:solidFill>
              </a:defRPr>
            </a:lvl3pPr>
            <a:lvl4pPr marL="0" indent="0" algn="ctr">
              <a:buSzTx/>
              <a:buFontTx/>
              <a:buNone/>
              <a:defRPr b="0" i="0" sz="4400">
                <a:solidFill>
                  <a:srgbClr val="343770"/>
                </a:solidFill>
              </a:defRPr>
            </a:lvl4pPr>
            <a:lvl5pPr marL="0" indent="0" algn="ctr">
              <a:buSzTx/>
              <a:buFontTx/>
              <a:buNone/>
              <a:defRPr b="0" i="0" sz="4400">
                <a:solidFill>
                  <a:srgbClr val="343770"/>
                </a:solidFill>
              </a:defRPr>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normAutofit fontScale="100000" lnSpcReduction="0"/>
          </a:bodyPr>
          <a:lstStyle/>
          <a:p>
            <a:pPr/>
            <a:r>
              <a:t>Title Text</a:t>
            </a:r>
          </a:p>
        </p:txBody>
      </p:sp>
      <p:sp>
        <p:nvSpPr>
          <p:cNvPr id="3" name="Body Level One…"/>
          <p:cNvSpPr txBox="1"/>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172991" y="12802236"/>
            <a:ext cx="534610" cy="551179"/>
          </a:xfrm>
          <a:prstGeom prst="rect">
            <a:avLst/>
          </a:prstGeom>
          <a:ln w="12700">
            <a:miter lim="400000"/>
          </a:ln>
        </p:spPr>
        <p:txBody>
          <a:bodyPr wrap="none" lIns="91438" tIns="91438" rIns="91438" bIns="91438" anchor="ctr">
            <a:spAutoFit/>
          </a:bodyPr>
          <a:lstStyle>
            <a:lvl1pPr algn="r">
              <a:defRPr sz="24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1pPr>
      <a:lvl2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2pPr>
      <a:lvl3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3pPr>
      <a:lvl4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4pPr>
      <a:lvl5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5pPr>
      <a:lvl6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6pPr>
      <a:lvl7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7pPr>
      <a:lvl8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8pPr>
      <a:lvl9pPr marL="0" marR="0" indent="0" algn="ctr" defTabSz="1828800" rtl="0" latinLnBrk="0">
        <a:lnSpc>
          <a:spcPct val="100000"/>
        </a:lnSpc>
        <a:spcBef>
          <a:spcPts val="600"/>
        </a:spcBef>
        <a:spcAft>
          <a:spcPts val="0"/>
        </a:spcAft>
        <a:buClrTx/>
        <a:buSzTx/>
        <a:buFontTx/>
        <a:buNone/>
        <a:tabLst/>
        <a:defRPr b="1" baseline="0" cap="none" i="0" spc="0" strike="noStrike" sz="12000" u="none">
          <a:solidFill>
            <a:srgbClr val="000000"/>
          </a:solidFill>
          <a:uFillTx/>
          <a:latin typeface="+mn-lt"/>
          <a:ea typeface="+mn-ea"/>
          <a:cs typeface="+mn-cs"/>
          <a:sym typeface="Helvetica"/>
        </a:defRPr>
      </a:lvl9pPr>
    </p:titleStyle>
    <p:bodyStyle>
      <a:lvl1pPr marL="326571" marR="0" indent="-326571"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1pPr>
      <a:lvl2pPr marL="838200" marR="0" indent="-381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2pPr>
      <a:lvl3pPr marL="1371600" marR="0" indent="-4572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3pPr>
      <a:lvl4pPr marL="18796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4pPr>
      <a:lvl5pPr marL="23368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5pPr>
      <a:lvl6pPr marL="27940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6pPr>
      <a:lvl7pPr marL="32512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7pPr>
      <a:lvl8pPr marL="37084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8pPr>
      <a:lvl9pPr marL="4165600" marR="0" indent="-508000" algn="l" defTabSz="1828800" rtl="0" latinLnBrk="0">
        <a:lnSpc>
          <a:spcPct val="90000"/>
        </a:lnSpc>
        <a:spcBef>
          <a:spcPts val="2000"/>
        </a:spcBef>
        <a:spcAft>
          <a:spcPts val="0"/>
        </a:spcAft>
        <a:buClrTx/>
        <a:buSzPct val="100000"/>
        <a:buFont typeface="Arial"/>
        <a:buChar char="•"/>
        <a:tabLst/>
        <a:defRPr b="1" baseline="0" cap="none" i="1" spc="0" strike="noStrike" sz="4000" u="none">
          <a:solidFill>
            <a:schemeClr val="accent5"/>
          </a:solidFill>
          <a:uFillTx/>
          <a:latin typeface="+mn-lt"/>
          <a:ea typeface="+mn-ea"/>
          <a:cs typeface="+mn-cs"/>
          <a:sym typeface="Helvetica"/>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1pPr>
      <a:lvl2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2pPr>
      <a:lvl3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3pPr>
      <a:lvl4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4pPr>
      <a:lvl5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5pPr>
      <a:lvl6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6pPr>
      <a:lvl7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7pPr>
      <a:lvl8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8pPr>
      <a:lvl9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0.jpeg"/><Relationship Id="rId4" Type="http://schemas.openxmlformats.org/officeDocument/2006/relationships/image" Target="../media/image7.png"/><Relationship Id="rId5"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eg"/><Relationship Id="rId4" Type="http://schemas.openxmlformats.org/officeDocument/2006/relationships/image" Target="../media/image1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eg"/><Relationship Id="rId4" Type="http://schemas.openxmlformats.org/officeDocument/2006/relationships/image" Target="../media/image2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 Id="rId4" Type="http://schemas.openxmlformats.org/officeDocument/2006/relationships/image" Target="../media/image2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eg"/><Relationship Id="rId4" Type="http://schemas.openxmlformats.org/officeDocument/2006/relationships/image" Target="../media/image2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eg"/><Relationship Id="rId4" Type="http://schemas.openxmlformats.org/officeDocument/2006/relationships/image" Target="../media/image3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jpeg"/><Relationship Id="rId4" Type="http://schemas.openxmlformats.org/officeDocument/2006/relationships/image" Target="../media/image3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94" name="Subtitle 2"/>
          <p:cNvSpPr txBox="1"/>
          <p:nvPr>
            <p:ph type="subTitle" sz="half" idx="1"/>
          </p:nvPr>
        </p:nvSpPr>
        <p:spPr>
          <a:xfrm>
            <a:off x="716775" y="5738240"/>
            <a:ext cx="22950450" cy="4802292"/>
          </a:xfrm>
          <a:prstGeom prst="rect">
            <a:avLst/>
          </a:prstGeom>
        </p:spPr>
        <p:txBody>
          <a:bodyPr/>
          <a:lstStyle/>
          <a:p>
            <a:pPr>
              <a:defRPr sz="4500">
                <a:solidFill>
                  <a:srgbClr val="FFFFFF"/>
                </a:solidFill>
              </a:defRPr>
            </a:pPr>
            <a:r>
              <a:t>Learning opportunities for 7-11s on themes about prayer and reflection. </a:t>
            </a:r>
          </a:p>
          <a:p>
            <a:pPr>
              <a:defRPr sz="4500">
                <a:solidFill>
                  <a:srgbClr val="FFFFFF"/>
                </a:solidFill>
              </a:defRPr>
            </a:pPr>
            <a:r>
              <a:t>Prayer Spaces in Schools create extraordinary opportunities for children and young people to think about prayer and to consider spirituality in open-minded experiential ways.</a:t>
            </a:r>
          </a:p>
          <a:p>
            <a:pPr>
              <a:defRPr sz="4500">
                <a:solidFill>
                  <a:srgbClr val="FFFFFF"/>
                </a:solidFill>
              </a:defRPr>
            </a:pPr>
            <a:r>
              <a:t>This lesson is one of a series written by Lat Blaylock of RE Today and provided free to schools to enable learners to use critical and reflective thinking skills to learn about spirituality, prayer and reflection.</a:t>
            </a:r>
          </a:p>
        </p:txBody>
      </p:sp>
      <p:sp>
        <p:nvSpPr>
          <p:cNvPr id="95" name="is part of"/>
          <p:cNvSpPr txBox="1"/>
          <p:nvPr/>
        </p:nvSpPr>
        <p:spPr>
          <a:xfrm>
            <a:off x="3726473" y="12176617"/>
            <a:ext cx="1804411" cy="6400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defRPr b="1" sz="3000">
                <a:solidFill>
                  <a:srgbClr val="FFFFFF"/>
                </a:solidFill>
              </a:defRPr>
            </a:lvl1pPr>
          </a:lstStyle>
          <a:p>
            <a:pPr/>
            <a:r>
              <a:t>is part of</a:t>
            </a:r>
          </a:p>
        </p:txBody>
      </p:sp>
      <p:sp>
        <p:nvSpPr>
          <p:cNvPr id="96" name="Title 1"/>
          <p:cNvSpPr txBox="1"/>
          <p:nvPr>
            <p:ph type="ctrTitle"/>
          </p:nvPr>
        </p:nvSpPr>
        <p:spPr>
          <a:xfrm>
            <a:off x="467423" y="159766"/>
            <a:ext cx="23449152" cy="3173622"/>
          </a:xfrm>
          <a:prstGeom prst="rect">
            <a:avLst/>
          </a:prstGeom>
        </p:spPr>
        <p:txBody>
          <a:bodyPr anchor="t"/>
          <a:lstStyle/>
          <a:p>
            <a:pPr>
              <a:lnSpc>
                <a:spcPct val="90000"/>
              </a:lnSpc>
              <a:defRPr>
                <a:solidFill>
                  <a:srgbClr val="FFFFFF"/>
                </a:solidFill>
              </a:defRPr>
            </a:pPr>
            <a:r>
              <a:t>Prayer Spaces in Schools</a:t>
            </a:r>
            <a:endParaRPr>
              <a:solidFill>
                <a:srgbClr val="343770"/>
              </a:solidFill>
            </a:endParaRPr>
          </a:p>
          <a:p>
            <a:pPr>
              <a:lnSpc>
                <a:spcPct val="90000"/>
              </a:lnSpc>
              <a:defRPr spc="-200" sz="8000">
                <a:solidFill>
                  <a:srgbClr val="FFFFFF"/>
                </a:solidFill>
              </a:defRPr>
            </a:pPr>
            <a:r>
              <a:t>Learning from a prayer space</a:t>
            </a:r>
          </a:p>
        </p:txBody>
      </p:sp>
      <p:sp>
        <p:nvSpPr>
          <p:cNvPr id="97" name="KS2     Lesson 1 of 4 What is prayer?"/>
          <p:cNvSpPr txBox="1"/>
          <p:nvPr/>
        </p:nvSpPr>
        <p:spPr>
          <a:xfrm>
            <a:off x="7698124" y="3337585"/>
            <a:ext cx="8987750" cy="23672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algn="ctr">
              <a:defRPr b="1" sz="7200">
                <a:solidFill>
                  <a:srgbClr val="FFFFFF"/>
                </a:solidFill>
              </a:defRPr>
            </a:pPr>
            <a:r>
              <a:t>KS2     Lesson 1 </a:t>
            </a:r>
            <a:r>
              <a:rPr b="0"/>
              <a:t>of 4</a:t>
            </a:r>
            <a:br>
              <a:rPr b="0"/>
            </a:br>
            <a:r>
              <a:t>What is prayer?</a:t>
            </a:r>
          </a:p>
        </p:txBody>
      </p:sp>
      <p:pic>
        <p:nvPicPr>
          <p:cNvPr id="98" name="Picture 2" descr="Picture 2"/>
          <p:cNvPicPr>
            <a:picLocks noChangeAspect="1"/>
          </p:cNvPicPr>
          <p:nvPr/>
        </p:nvPicPr>
        <p:blipFill>
          <a:blip r:embed="rId4">
            <a:extLst/>
          </a:blip>
          <a:stretch>
            <a:fillRect/>
          </a:stretch>
        </p:blipFill>
        <p:spPr>
          <a:xfrm>
            <a:off x="716776" y="10623964"/>
            <a:ext cx="3009697" cy="2678402"/>
          </a:xfrm>
          <a:prstGeom prst="rect">
            <a:avLst/>
          </a:prstGeom>
          <a:ln w="12700">
            <a:miter lim="400000"/>
          </a:ln>
        </p:spPr>
      </p:pic>
      <p:pic>
        <p:nvPicPr>
          <p:cNvPr id="99" name="Picture 4" descr="Picture 4"/>
          <p:cNvPicPr>
            <a:picLocks noChangeAspect="1"/>
          </p:cNvPicPr>
          <p:nvPr/>
        </p:nvPicPr>
        <p:blipFill>
          <a:blip r:embed="rId5">
            <a:extLst/>
          </a:blip>
          <a:stretch>
            <a:fillRect/>
          </a:stretch>
        </p:blipFill>
        <p:spPr>
          <a:xfrm>
            <a:off x="3882602" y="12784487"/>
            <a:ext cx="3851725" cy="517880"/>
          </a:xfrm>
          <a:prstGeom prst="rect">
            <a:avLst/>
          </a:prstGeom>
          <a:ln w="12700">
            <a:miter lim="400000"/>
          </a:ln>
        </p:spPr>
      </p:pic>
      <p:pic>
        <p:nvPicPr>
          <p:cNvPr id="100" name="Picture 6" descr="Picture 6"/>
          <p:cNvPicPr>
            <a:picLocks noChangeAspect="1"/>
          </p:cNvPicPr>
          <p:nvPr/>
        </p:nvPicPr>
        <p:blipFill>
          <a:blip r:embed="rId6">
            <a:extLst/>
          </a:blip>
          <a:stretch>
            <a:fillRect/>
          </a:stretch>
        </p:blipFill>
        <p:spPr>
          <a:xfrm>
            <a:off x="18399093" y="11045063"/>
            <a:ext cx="4649327" cy="2264439"/>
          </a:xfrm>
          <a:prstGeom prst="rect">
            <a:avLst/>
          </a:prstGeom>
          <a:ln w="12700">
            <a:miter lim="400000"/>
          </a:ln>
        </p:spPr>
      </p:pic>
      <p:pic>
        <p:nvPicPr>
          <p:cNvPr id="101" name="Picture 3" descr="Picture 3"/>
          <p:cNvPicPr>
            <a:picLocks noChangeAspect="1"/>
          </p:cNvPicPr>
          <p:nvPr/>
        </p:nvPicPr>
        <p:blipFill>
          <a:blip r:embed="rId7">
            <a:extLst/>
          </a:blip>
          <a:stretch>
            <a:fillRect/>
          </a:stretch>
        </p:blipFill>
        <p:spPr>
          <a:xfrm>
            <a:off x="8980516" y="11043731"/>
            <a:ext cx="6422969" cy="226577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extBox 2"/>
          <p:cNvSpPr txBox="1"/>
          <p:nvPr/>
        </p:nvSpPr>
        <p:spPr>
          <a:xfrm>
            <a:off x="10248285" y="454658"/>
            <a:ext cx="13792834" cy="12806679"/>
          </a:xfrm>
          <a:prstGeom prst="rect">
            <a:avLst/>
          </a:prstGeom>
          <a:solidFill>
            <a:srgbClr val="E0F3FB">
              <a:alpha val="67000"/>
            </a:srgbClr>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spcBef>
                <a:spcPts val="1000"/>
              </a:spcBef>
              <a:defRPr b="1" sz="4400">
                <a:solidFill>
                  <a:srgbClr val="343770"/>
                </a:solidFill>
              </a:defRPr>
            </a:pPr>
            <a:r>
              <a:t>PRAYER FOR THE TREES  Adriana is 7.</a:t>
            </a:r>
            <a:r>
              <a:rPr b="0"/>
              <a:t> </a:t>
            </a:r>
          </a:p>
          <a:p>
            <a:pPr>
              <a:spcBef>
                <a:spcPts val="1000"/>
              </a:spcBef>
              <a:defRPr sz="4400">
                <a:solidFill>
                  <a:srgbClr val="343770"/>
                </a:solidFill>
              </a:defRPr>
            </a:pPr>
            <a:r>
              <a:t>“I wrote a prayer about the trees on our school playground. They give us shade and are where lots of insects and birds live. In my picture I was praying that the trees stay safe and aren’t harmed by people picking the leaves or pulling the branches off. I chose a bottle to carry my prayers up to God because it had a lid and my prayers wouldn’t come out. God can take off the lid when he is ready to hear my prayer. When the doves have delivered my prayers the bottles can be used again.”</a:t>
            </a:r>
          </a:p>
          <a:p>
            <a:pPr marL="685800" indent="-685800">
              <a:spcBef>
                <a:spcPts val="1000"/>
              </a:spcBef>
              <a:buSzPct val="100000"/>
              <a:buFont typeface="Arial"/>
              <a:buChar char="•"/>
              <a:defRPr b="1" sz="4400">
                <a:solidFill>
                  <a:srgbClr val="343770"/>
                </a:solidFill>
              </a:defRPr>
            </a:pPr>
            <a:r>
              <a:t>Do you think we should pray more about our environment?</a:t>
            </a:r>
          </a:p>
          <a:p>
            <a:pPr marL="685800" indent="-685800">
              <a:spcBef>
                <a:spcPts val="1000"/>
              </a:spcBef>
              <a:buSzPct val="100000"/>
              <a:buFont typeface="Arial"/>
              <a:buChar char="•"/>
              <a:defRPr b="1" sz="4400">
                <a:solidFill>
                  <a:srgbClr val="343770"/>
                </a:solidFill>
              </a:defRPr>
            </a:pPr>
            <a:r>
              <a:t>In our Prayer Space, you can pray about anything. What do you think of the Christian belief that God hears every prayer, and comes close to people when they pray?</a:t>
            </a:r>
          </a:p>
          <a:p>
            <a:pPr marL="685800" indent="-685800">
              <a:spcBef>
                <a:spcPts val="1000"/>
              </a:spcBef>
              <a:buSzPct val="100000"/>
              <a:buFont typeface="Arial"/>
              <a:buChar char="•"/>
              <a:defRPr b="1" sz="4400">
                <a:solidFill>
                  <a:srgbClr val="343770"/>
                </a:solidFill>
              </a:defRPr>
            </a:pPr>
            <a:r>
              <a:t>What would you like to ask God. If you could?</a:t>
            </a:r>
          </a:p>
        </p:txBody>
      </p:sp>
      <p:pic>
        <p:nvPicPr>
          <p:cNvPr id="180" name="Picture 1" descr="Picture 1"/>
          <p:cNvPicPr>
            <a:picLocks noChangeAspect="1"/>
          </p:cNvPicPr>
          <p:nvPr/>
        </p:nvPicPr>
        <p:blipFill>
          <a:blip r:embed="rId2">
            <a:extLst/>
          </a:blip>
          <a:stretch>
            <a:fillRect/>
          </a:stretch>
        </p:blipFill>
        <p:spPr>
          <a:xfrm>
            <a:off x="0" y="0"/>
            <a:ext cx="98425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fade" transition="in">
                                      <p:cBhvr>
                                        <p:cTn id="7" dur="2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Picture 1" descr="Picture 1"/>
          <p:cNvPicPr>
            <a:picLocks noChangeAspect="1"/>
          </p:cNvPicPr>
          <p:nvPr/>
        </p:nvPicPr>
        <p:blipFill>
          <a:blip r:embed="rId2">
            <a:extLst/>
          </a:blip>
          <a:stretch>
            <a:fillRect/>
          </a:stretch>
        </p:blipFill>
        <p:spPr>
          <a:xfrm>
            <a:off x="0" y="0"/>
            <a:ext cx="17811031" cy="13716000"/>
          </a:xfrm>
          <a:prstGeom prst="rect">
            <a:avLst/>
          </a:prstGeom>
          <a:ln w="12700">
            <a:miter lim="400000"/>
          </a:ln>
        </p:spPr>
      </p:pic>
      <p:sp>
        <p:nvSpPr>
          <p:cNvPr id="183" name="TextBox 2"/>
          <p:cNvSpPr txBox="1"/>
          <p:nvPr/>
        </p:nvSpPr>
        <p:spPr>
          <a:xfrm>
            <a:off x="16889046" y="175259"/>
            <a:ext cx="7221416" cy="13365479"/>
          </a:xfrm>
          <a:prstGeom prst="rect">
            <a:avLst/>
          </a:prstGeom>
          <a:solidFill>
            <a:srgbClr val="E0F3FB">
              <a:alpha val="67000"/>
            </a:srgbClr>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spcBef>
                <a:spcPts val="1000"/>
              </a:spcBef>
              <a:defRPr b="1" sz="4000">
                <a:solidFill>
                  <a:srgbClr val="343770"/>
                </a:solidFill>
              </a:defRPr>
            </a:pPr>
            <a:r>
              <a:t>Jessica, 10</a:t>
            </a:r>
          </a:p>
          <a:p>
            <a:pPr>
              <a:spcBef>
                <a:spcPts val="1000"/>
              </a:spcBef>
              <a:defRPr b="1" sz="4000">
                <a:solidFill>
                  <a:srgbClr val="343770"/>
                </a:solidFill>
              </a:defRPr>
            </a:pPr>
            <a:r>
              <a:t>The first prayer</a:t>
            </a:r>
          </a:p>
          <a:p>
            <a:pPr>
              <a:spcBef>
                <a:spcPts val="1000"/>
              </a:spcBef>
              <a:defRPr sz="4000">
                <a:solidFill>
                  <a:srgbClr val="343770"/>
                </a:solidFill>
              </a:defRPr>
            </a:pPr>
            <a:r>
              <a:t>“I have drawn a picture of when you say your first prayer to God for forgiveness.  I have drawn when your tangled life goes up to God and he catches it and renews you and you get a new, better life.  What I like best about my work is that it really explains the first prayer.  When I was making this, my main thoughts were how happy God must be when people decide to join Him.  My inspiration for this work came from when I became a Christian.”</a:t>
            </a:r>
          </a:p>
          <a:p>
            <a:pPr>
              <a:spcBef>
                <a:spcPts val="1000"/>
              </a:spcBef>
              <a:defRPr b="1" sz="4000">
                <a:solidFill>
                  <a:srgbClr val="008F00"/>
                </a:solidFill>
              </a:defRPr>
            </a:pPr>
            <a:r>
              <a:t>Do you think God is happy when we pray?</a:t>
            </a:r>
            <a:br/>
            <a:r>
              <a:t>Why or why not?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3"/>
                                        </p:tgtEl>
                                        <p:attrNameLst>
                                          <p:attrName>style.visibility</p:attrName>
                                        </p:attrNameLst>
                                      </p:cBhvr>
                                      <p:to>
                                        <p:strVal val="visible"/>
                                      </p:to>
                                    </p:set>
                                    <p:animEffect filter="fade" transition="in">
                                      <p:cBhvr>
                                        <p:cTn id="7" dur="2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Picture 1" descr="Picture 1"/>
          <p:cNvPicPr>
            <a:picLocks noChangeAspect="1"/>
          </p:cNvPicPr>
          <p:nvPr/>
        </p:nvPicPr>
        <p:blipFill>
          <a:blip r:embed="rId3">
            <a:extLst/>
          </a:blip>
          <a:stretch>
            <a:fillRect/>
          </a:stretch>
        </p:blipFill>
        <p:spPr>
          <a:xfrm>
            <a:off x="0" y="-3970"/>
            <a:ext cx="18220536" cy="13719970"/>
          </a:xfrm>
          <a:prstGeom prst="rect">
            <a:avLst/>
          </a:prstGeom>
          <a:ln w="12700">
            <a:miter lim="400000"/>
          </a:ln>
        </p:spPr>
      </p:pic>
      <p:sp>
        <p:nvSpPr>
          <p:cNvPr id="186" name="TextBox 2"/>
          <p:cNvSpPr txBox="1"/>
          <p:nvPr/>
        </p:nvSpPr>
        <p:spPr>
          <a:xfrm>
            <a:off x="15301469" y="353059"/>
            <a:ext cx="8761616" cy="13009879"/>
          </a:xfrm>
          <a:prstGeom prst="rect">
            <a:avLst/>
          </a:prstGeom>
          <a:solidFill>
            <a:srgbClr val="E0F3FB">
              <a:alpha val="67000"/>
            </a:srgbClr>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spcBef>
                <a:spcPts val="1000"/>
              </a:spcBef>
              <a:defRPr b="1" sz="4000">
                <a:solidFill>
                  <a:srgbClr val="343770"/>
                </a:solidFill>
              </a:defRPr>
            </a:pPr>
            <a:r>
              <a:t>Group work –  these 15 years old called their work: </a:t>
            </a:r>
          </a:p>
          <a:p>
            <a:pPr>
              <a:spcBef>
                <a:spcPts val="1000"/>
              </a:spcBef>
              <a:defRPr b="1" sz="4000">
                <a:solidFill>
                  <a:srgbClr val="343770"/>
                </a:solidFill>
              </a:defRPr>
            </a:pPr>
            <a:r>
              <a:t>“The face of Prayer”</a:t>
            </a:r>
          </a:p>
          <a:p>
            <a:pPr>
              <a:spcBef>
                <a:spcPts val="1000"/>
              </a:spcBef>
              <a:defRPr sz="4000">
                <a:solidFill>
                  <a:srgbClr val="343770"/>
                </a:solidFill>
              </a:defRPr>
            </a:pPr>
            <a:r>
              <a:t>We have based our piece of art on a quotation from C.S. Lewis. We believe that prayer is about sharing our thoughts. Prayer should make a difference to us and to our lives.</a:t>
            </a:r>
          </a:p>
          <a:p>
            <a:pPr>
              <a:spcBef>
                <a:spcPts val="1000"/>
              </a:spcBef>
              <a:defRPr b="1" i="1" sz="4000">
                <a:solidFill>
                  <a:srgbClr val="343770"/>
                </a:solidFill>
              </a:defRPr>
            </a:pPr>
            <a:r>
              <a:t>C. S . Lewis said: “I pray because I can’t help myself. I pray because I’m helpless. I pray because the need flows out of me all the time, waking and sleeping. It doesn’t change God, it changes me.” </a:t>
            </a:r>
          </a:p>
          <a:p>
            <a:pPr>
              <a:spcBef>
                <a:spcPts val="1000"/>
              </a:spcBef>
              <a:defRPr b="1" i="1" sz="4000">
                <a:solidFill>
                  <a:srgbClr val="343770"/>
                </a:solidFill>
              </a:defRPr>
            </a:pPr>
            <a:r>
              <a:t>C. S. Lewis, the creator of Narnia</a:t>
            </a:r>
          </a:p>
          <a:p>
            <a:pPr>
              <a:spcBef>
                <a:spcPts val="1000"/>
              </a:spcBef>
              <a:defRPr sz="4000">
                <a:solidFill>
                  <a:srgbClr val="343770"/>
                </a:solidFill>
              </a:defRPr>
            </a:pPr>
            <a:r>
              <a:t>Coming out of the persons mouth are words that a person may say during prayer, asking for help, asking ‘Why?’ Words that say why a person may pray - for hope, or in weakness.”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fade" transition="in">
                                      <p:cBhvr>
                                        <p:cTn id="7" dur="2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Footer Placeholder 1"/>
          <p:cNvSpPr txBox="1"/>
          <p:nvPr/>
        </p:nvSpPr>
        <p:spPr>
          <a:xfrm>
            <a:off x="1773935" y="12712700"/>
            <a:ext cx="8046721" cy="730250"/>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normAutofit fontScale="100000" lnSpcReduction="0"/>
          </a:bodyPr>
          <a:lstStyle>
            <a:lvl1pPr>
              <a:spcBef>
                <a:spcPts val="1200"/>
              </a:spcBef>
              <a:defRPr sz="2400">
                <a:solidFill>
                  <a:srgbClr val="FFFFFF"/>
                </a:solidFill>
              </a:defRPr>
            </a:lvl1pPr>
          </a:lstStyle>
          <a:p>
            <a:pPr/>
            <a:r>
              <a:t>Prayer Spaces in Schools: Good learning for all</a:t>
            </a:r>
          </a:p>
        </p:txBody>
      </p:sp>
      <p:pic>
        <p:nvPicPr>
          <p:cNvPr id="191" name="Picture 2" descr="Picture 2"/>
          <p:cNvPicPr>
            <a:picLocks noChangeAspect="1"/>
          </p:cNvPicPr>
          <p:nvPr/>
        </p:nvPicPr>
        <p:blipFill>
          <a:blip r:embed="rId2">
            <a:extLst/>
          </a:blip>
          <a:srcRect l="0" t="0" r="0" b="0"/>
          <a:stretch>
            <a:fillRect/>
          </a:stretch>
        </p:blipFill>
        <p:spPr>
          <a:xfrm>
            <a:off x="9565527" y="18"/>
            <a:ext cx="14772085" cy="6693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9" y="0"/>
                </a:moveTo>
                <a:lnTo>
                  <a:pt x="0" y="21600"/>
                </a:lnTo>
                <a:lnTo>
                  <a:pt x="21600" y="21600"/>
                </a:lnTo>
                <a:lnTo>
                  <a:pt x="21600" y="3"/>
                </a:lnTo>
                <a:lnTo>
                  <a:pt x="18101" y="3"/>
                </a:lnTo>
                <a:lnTo>
                  <a:pt x="18101" y="0"/>
                </a:lnTo>
                <a:lnTo>
                  <a:pt x="4349" y="0"/>
                </a:lnTo>
                <a:close/>
              </a:path>
            </a:pathLst>
          </a:custGeom>
          <a:ln w="12700">
            <a:miter lim="400000"/>
          </a:ln>
        </p:spPr>
      </p:pic>
      <p:pic>
        <p:nvPicPr>
          <p:cNvPr id="192" name="Picture 5" descr="Picture 5"/>
          <p:cNvPicPr>
            <a:picLocks noChangeAspect="1"/>
          </p:cNvPicPr>
          <p:nvPr/>
        </p:nvPicPr>
        <p:blipFill>
          <a:blip r:embed="rId3">
            <a:extLst/>
          </a:blip>
          <a:srcRect l="0" t="0" r="0" b="0"/>
          <a:stretch>
            <a:fillRect/>
          </a:stretch>
        </p:blipFill>
        <p:spPr>
          <a:xfrm>
            <a:off x="39" y="18"/>
            <a:ext cx="11719204" cy="6693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887" y="21600"/>
                </a:lnTo>
                <a:lnTo>
                  <a:pt x="21600" y="3"/>
                </a:lnTo>
                <a:lnTo>
                  <a:pt x="21600" y="0"/>
                </a:lnTo>
                <a:lnTo>
                  <a:pt x="0" y="0"/>
                </a:lnTo>
                <a:close/>
              </a:path>
            </a:pathLst>
          </a:custGeom>
          <a:ln w="12700">
            <a:miter lim="400000"/>
          </a:ln>
        </p:spPr>
      </p:pic>
      <p:pic>
        <p:nvPicPr>
          <p:cNvPr id="193" name="Picture 3" descr="Picture 3"/>
          <p:cNvPicPr>
            <a:picLocks noChangeAspect="1"/>
          </p:cNvPicPr>
          <p:nvPr/>
        </p:nvPicPr>
        <p:blipFill>
          <a:blip r:embed="rId4">
            <a:extLst/>
          </a:blip>
          <a:srcRect l="0" t="0" r="0" b="0"/>
          <a:stretch>
            <a:fillRect/>
          </a:stretch>
        </p:blipFill>
        <p:spPr>
          <a:xfrm>
            <a:off x="13599501" y="7022702"/>
            <a:ext cx="10737851" cy="6693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06" y="0"/>
                </a:moveTo>
                <a:lnTo>
                  <a:pt x="0" y="13618"/>
                </a:lnTo>
                <a:lnTo>
                  <a:pt x="0" y="21600"/>
                </a:lnTo>
                <a:lnTo>
                  <a:pt x="21600" y="21600"/>
                </a:lnTo>
                <a:lnTo>
                  <a:pt x="21600" y="0"/>
                </a:lnTo>
                <a:lnTo>
                  <a:pt x="4006" y="0"/>
                </a:lnTo>
                <a:close/>
              </a:path>
            </a:pathLst>
          </a:custGeom>
          <a:ln w="12700">
            <a:miter lim="400000"/>
          </a:ln>
        </p:spPr>
      </p:pic>
      <p:pic>
        <p:nvPicPr>
          <p:cNvPr id="194" name="Picture 4" descr="Picture 4"/>
          <p:cNvPicPr>
            <a:picLocks noChangeAspect="1"/>
          </p:cNvPicPr>
          <p:nvPr/>
        </p:nvPicPr>
        <p:blipFill>
          <a:blip r:embed="rId5">
            <a:extLst/>
          </a:blip>
          <a:srcRect l="0" t="0" r="0" b="0"/>
          <a:stretch>
            <a:fillRect/>
          </a:stretch>
        </p:blipFill>
        <p:spPr>
          <a:xfrm>
            <a:off x="38" y="7022589"/>
            <a:ext cx="15396767" cy="6693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97"/>
                </a:lnTo>
                <a:lnTo>
                  <a:pt x="3499" y="21597"/>
                </a:lnTo>
                <a:lnTo>
                  <a:pt x="3499" y="21600"/>
                </a:lnTo>
                <a:lnTo>
                  <a:pt x="17252" y="21600"/>
                </a:lnTo>
                <a:lnTo>
                  <a:pt x="21600" y="3"/>
                </a:lnTo>
                <a:lnTo>
                  <a:pt x="21600" y="0"/>
                </a:lnTo>
                <a:lnTo>
                  <a:pt x="0" y="0"/>
                </a:lnTo>
                <a:close/>
              </a:path>
            </a:pathLst>
          </a:custGeom>
          <a:ln w="12700">
            <a:miter lim="400000"/>
          </a:ln>
        </p:spPr>
      </p:pic>
      <p:grpSp>
        <p:nvGrpSpPr>
          <p:cNvPr id="197" name="Which of these four did you like best? Why?…"/>
          <p:cNvGrpSpPr/>
          <p:nvPr/>
        </p:nvGrpSpPr>
        <p:grpSpPr>
          <a:xfrm>
            <a:off x="4178022" y="4593899"/>
            <a:ext cx="16027957" cy="4198834"/>
            <a:chOff x="0" y="0"/>
            <a:chExt cx="16027956" cy="4198832"/>
          </a:xfrm>
        </p:grpSpPr>
        <p:sp>
          <p:nvSpPr>
            <p:cNvPr id="195" name="Rounded Rectangle"/>
            <p:cNvSpPr/>
            <p:nvPr/>
          </p:nvSpPr>
          <p:spPr>
            <a:xfrm>
              <a:off x="0" y="0"/>
              <a:ext cx="16027957" cy="4198833"/>
            </a:xfrm>
            <a:prstGeom prst="roundRect">
              <a:avLst>
                <a:gd name="adj" fmla="val 12038"/>
              </a:avLst>
            </a:prstGeom>
            <a:solidFill>
              <a:srgbClr val="0563C1"/>
            </a:solidFill>
            <a:ln w="12700" cap="flat">
              <a:noFill/>
              <a:miter lim="400000"/>
            </a:ln>
            <a:effectLst/>
          </p:spPr>
          <p:txBody>
            <a:bodyPr wrap="square" lIns="91438" tIns="91438" rIns="91438" bIns="91438" numCol="1" anchor="ctr">
              <a:noAutofit/>
            </a:bodyPr>
            <a:lstStyle/>
            <a:p>
              <a:pPr algn="ctr">
                <a:lnSpc>
                  <a:spcPct val="90000"/>
                </a:lnSpc>
                <a:spcBef>
                  <a:spcPts val="1600"/>
                </a:spcBef>
                <a:defRPr b="1" sz="4500">
                  <a:solidFill>
                    <a:srgbClr val="FFFFFF"/>
                  </a:solidFill>
                </a:defRPr>
              </a:pPr>
            </a:p>
          </p:txBody>
        </p:sp>
        <p:sp>
          <p:nvSpPr>
            <p:cNvPr id="196" name="Which of these four did you like best? Why?…"/>
            <p:cNvSpPr txBox="1"/>
            <p:nvPr/>
          </p:nvSpPr>
          <p:spPr>
            <a:xfrm>
              <a:off x="148044" y="227437"/>
              <a:ext cx="15731869" cy="37439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p>
              <a:pPr algn="ctr">
                <a:lnSpc>
                  <a:spcPct val="90000"/>
                </a:lnSpc>
                <a:spcBef>
                  <a:spcPts val="1600"/>
                </a:spcBef>
                <a:defRPr b="1" sz="4500">
                  <a:solidFill>
                    <a:srgbClr val="FFFFFF"/>
                  </a:solidFill>
                </a:defRPr>
              </a:pPr>
              <a:r>
                <a:t>Which of these four did you like best? Why?</a:t>
              </a:r>
            </a:p>
            <a:p>
              <a:pPr algn="ctr">
                <a:lnSpc>
                  <a:spcPct val="90000"/>
                </a:lnSpc>
                <a:spcBef>
                  <a:spcPts val="1600"/>
                </a:spcBef>
                <a:defRPr b="1" sz="4500">
                  <a:solidFill>
                    <a:srgbClr val="FFFFFF"/>
                  </a:solidFill>
                </a:defRPr>
              </a:pPr>
              <a:r>
                <a:t>Which ideas do you agree with about prayer,</a:t>
              </a:r>
              <a:br/>
              <a:r>
                <a:t>and which do you disagree with?</a:t>
              </a:r>
            </a:p>
            <a:p>
              <a:pPr algn="ctr">
                <a:lnSpc>
                  <a:spcPct val="90000"/>
                </a:lnSpc>
                <a:spcBef>
                  <a:spcPts val="1600"/>
                </a:spcBef>
                <a:defRPr b="1" sz="4500">
                  <a:solidFill>
                    <a:srgbClr val="FFFFFF"/>
                  </a:solidFill>
                </a:defRPr>
              </a:pPr>
              <a:r>
                <a:t>If you made an artwork to show your ideas about prayer, what would you picture?</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Content Placeholder 5" descr="Content Placeholder 5"/>
          <p:cNvPicPr>
            <a:picLocks noChangeAspect="1"/>
          </p:cNvPicPr>
          <p:nvPr/>
        </p:nvPicPr>
        <p:blipFill>
          <a:blip r:embed="rId3">
            <a:extLst/>
          </a:blip>
          <a:stretch>
            <a:fillRect/>
          </a:stretch>
        </p:blipFill>
        <p:spPr>
          <a:xfrm>
            <a:off x="312427" y="0"/>
            <a:ext cx="5852123" cy="6858256"/>
          </a:xfrm>
          <a:prstGeom prst="rect">
            <a:avLst/>
          </a:prstGeom>
          <a:ln w="12700">
            <a:miter lim="400000"/>
          </a:ln>
        </p:spPr>
      </p:pic>
      <p:pic>
        <p:nvPicPr>
          <p:cNvPr id="200" name="Picture 11" descr="Picture 11"/>
          <p:cNvPicPr>
            <a:picLocks noChangeAspect="1"/>
          </p:cNvPicPr>
          <p:nvPr/>
        </p:nvPicPr>
        <p:blipFill>
          <a:blip r:embed="rId4">
            <a:extLst/>
          </a:blip>
          <a:stretch>
            <a:fillRect/>
          </a:stretch>
        </p:blipFill>
        <p:spPr>
          <a:xfrm>
            <a:off x="7461487" y="0"/>
            <a:ext cx="8521733" cy="9289034"/>
          </a:xfrm>
          <a:prstGeom prst="rect">
            <a:avLst/>
          </a:prstGeom>
          <a:ln w="12700">
            <a:miter lim="400000"/>
          </a:ln>
        </p:spPr>
      </p:pic>
      <p:pic>
        <p:nvPicPr>
          <p:cNvPr id="201" name="Picture 9" descr="Picture 9"/>
          <p:cNvPicPr>
            <a:picLocks noChangeAspect="1"/>
          </p:cNvPicPr>
          <p:nvPr/>
        </p:nvPicPr>
        <p:blipFill>
          <a:blip r:embed="rId5">
            <a:extLst/>
          </a:blip>
          <a:stretch>
            <a:fillRect/>
          </a:stretch>
        </p:blipFill>
        <p:spPr>
          <a:xfrm>
            <a:off x="17280323" y="0"/>
            <a:ext cx="7103550" cy="9692693"/>
          </a:xfrm>
          <a:prstGeom prst="rect">
            <a:avLst/>
          </a:prstGeom>
          <a:ln w="12700">
            <a:miter lim="400000"/>
          </a:ln>
        </p:spPr>
      </p:pic>
      <p:pic>
        <p:nvPicPr>
          <p:cNvPr id="202" name="DSCF0185.jpg" descr="DSCF0185.jpg"/>
          <p:cNvPicPr>
            <a:picLocks noChangeAspect="1"/>
          </p:cNvPicPr>
          <p:nvPr/>
        </p:nvPicPr>
        <p:blipFill>
          <a:blip r:embed="rId6">
            <a:extLst/>
          </a:blip>
          <a:stretch>
            <a:fillRect/>
          </a:stretch>
        </p:blipFill>
        <p:spPr>
          <a:xfrm>
            <a:off x="0" y="5824139"/>
            <a:ext cx="9230556" cy="7891769"/>
          </a:xfrm>
          <a:prstGeom prst="rect">
            <a:avLst/>
          </a:prstGeom>
          <a:ln w="12700">
            <a:miter lim="400000"/>
          </a:ln>
        </p:spPr>
      </p:pic>
      <p:pic>
        <p:nvPicPr>
          <p:cNvPr id="203" name="Picture 7" descr="Picture 7"/>
          <p:cNvPicPr>
            <a:picLocks noChangeAspect="1"/>
          </p:cNvPicPr>
          <p:nvPr/>
        </p:nvPicPr>
        <p:blipFill>
          <a:blip r:embed="rId7">
            <a:extLst/>
          </a:blip>
          <a:stretch>
            <a:fillRect/>
          </a:stretch>
        </p:blipFill>
        <p:spPr>
          <a:xfrm>
            <a:off x="11296012" y="5824139"/>
            <a:ext cx="7103658" cy="79728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9"/>
                                        </p:tgtEl>
                                        <p:attrNameLst>
                                          <p:attrName>style.visibility</p:attrName>
                                        </p:attrNameLst>
                                      </p:cBhvr>
                                      <p:to>
                                        <p:strVal val="visible"/>
                                      </p:to>
                                    </p:set>
                                    <p:animEffect filter="fade" transition="in">
                                      <p:cBhvr>
                                        <p:cTn id="7" dur="10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0"/>
                                        </p:tgtEl>
                                        <p:attrNameLst>
                                          <p:attrName>style.visibility</p:attrName>
                                        </p:attrNameLst>
                                      </p:cBhvr>
                                      <p:to>
                                        <p:strVal val="visible"/>
                                      </p:to>
                                    </p:set>
                                    <p:animEffect filter="fade" transition="in">
                                      <p:cBhvr>
                                        <p:cTn id="12" dur="10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02"/>
                                        </p:tgtEl>
                                        <p:attrNameLst>
                                          <p:attrName>style.visibility</p:attrName>
                                        </p:attrNameLst>
                                      </p:cBhvr>
                                      <p:to>
                                        <p:strVal val="visible"/>
                                      </p:to>
                                    </p:set>
                                    <p:animEffect filter="fade" transition="in">
                                      <p:cBhvr>
                                        <p:cTn id="17" dur="10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03"/>
                                        </p:tgtEl>
                                        <p:attrNameLst>
                                          <p:attrName>style.visibility</p:attrName>
                                        </p:attrNameLst>
                                      </p:cBhvr>
                                      <p:to>
                                        <p:strVal val="visible"/>
                                      </p:to>
                                    </p:set>
                                    <p:animEffect filter="fade" transition="in">
                                      <p:cBhvr>
                                        <p:cTn id="22" dur="1000"/>
                                        <p:tgtEl>
                                          <p:spTgt spid="20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201"/>
                                        </p:tgtEl>
                                        <p:attrNameLst>
                                          <p:attrName>style.visibility</p:attrName>
                                        </p:attrNameLst>
                                      </p:cBhvr>
                                      <p:to>
                                        <p:strVal val="visible"/>
                                      </p:to>
                                    </p:set>
                                    <p:animEffect filter="fade" transition="in">
                                      <p:cBhvr>
                                        <p:cTn id="27"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3"/>
      <p:bldP build="whole" bldLvl="1" animBg="1" rev="0" advAuto="0" spid="203" grpId="4"/>
      <p:bldP build="whole" bldLvl="1" animBg="1" rev="0" advAuto="0" spid="199" grpId="1"/>
      <p:bldP build="whole" bldLvl="1" animBg="1" rev="0" advAuto="0" spid="200" grpId="2"/>
      <p:bldP build="whole" bldLvl="1" animBg="1" rev="0" advAuto="0" spid="201" grpId="5"/>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1"/>
          <p:cNvSpPr txBox="1"/>
          <p:nvPr>
            <p:ph type="title"/>
          </p:nvPr>
        </p:nvSpPr>
        <p:spPr>
          <a:xfrm>
            <a:off x="498537" y="-1"/>
            <a:ext cx="11328403" cy="1402368"/>
          </a:xfrm>
          <a:prstGeom prst="rect">
            <a:avLst/>
          </a:prstGeom>
        </p:spPr>
        <p:txBody>
          <a:bodyPr anchor="t"/>
          <a:lstStyle>
            <a:lvl1pPr algn="l">
              <a:lnSpc>
                <a:spcPct val="90000"/>
              </a:lnSpc>
              <a:spcBef>
                <a:spcPts val="2000"/>
              </a:spcBef>
              <a:defRPr spc="-400" sz="7600">
                <a:solidFill>
                  <a:srgbClr val="343770"/>
                </a:solidFill>
              </a:defRPr>
            </a:lvl1pPr>
          </a:lstStyle>
          <a:p>
            <a:pPr/>
            <a:r>
              <a:t>What is a ‘Prayer Space’?</a:t>
            </a:r>
          </a:p>
        </p:txBody>
      </p:sp>
      <p:sp>
        <p:nvSpPr>
          <p:cNvPr id="208" name="Content Placeholder 15"/>
          <p:cNvSpPr txBox="1"/>
          <p:nvPr>
            <p:ph type="body" sz="half" idx="1"/>
          </p:nvPr>
        </p:nvSpPr>
        <p:spPr>
          <a:xfrm>
            <a:off x="498538" y="10471170"/>
            <a:ext cx="23472194" cy="3035143"/>
          </a:xfrm>
          <a:prstGeom prst="rect">
            <a:avLst/>
          </a:prstGeom>
        </p:spPr>
        <p:txBody>
          <a:bodyPr anchor="ctr"/>
          <a:lstStyle>
            <a:lvl1pPr marL="0" indent="0">
              <a:buSzTx/>
              <a:buNone/>
              <a:defRPr i="0" sz="5600">
                <a:solidFill>
                  <a:srgbClr val="008F00"/>
                </a:solidFill>
              </a:defRPr>
            </a:lvl1pPr>
          </a:lstStyle>
          <a:p>
            <a:pPr/>
            <a:r>
              <a:t>We will make an area of your school look a bit different by turning it into what we call a ‘Prayer Space’. It might be in your hall, a classroom or even outside.</a:t>
            </a:r>
          </a:p>
        </p:txBody>
      </p:sp>
      <p:pic>
        <p:nvPicPr>
          <p:cNvPr id="209" name="IMG_9824.jpeg" descr="IMG_9824.jpeg"/>
          <p:cNvPicPr>
            <a:picLocks noChangeAspect="1"/>
          </p:cNvPicPr>
          <p:nvPr/>
        </p:nvPicPr>
        <p:blipFill>
          <a:blip r:embed="rId3">
            <a:extLst/>
          </a:blip>
          <a:stretch>
            <a:fillRect/>
          </a:stretch>
        </p:blipFill>
        <p:spPr>
          <a:xfrm>
            <a:off x="413269" y="1708170"/>
            <a:ext cx="11684001" cy="8763002"/>
          </a:xfrm>
          <a:prstGeom prst="rect">
            <a:avLst/>
          </a:prstGeom>
          <a:ln w="12700">
            <a:miter lim="400000"/>
          </a:ln>
        </p:spPr>
      </p:pic>
      <p:pic>
        <p:nvPicPr>
          <p:cNvPr id="210" name="IMG_0713.JPG" descr="IMG_0713.JPG"/>
          <p:cNvPicPr>
            <a:picLocks noChangeAspect="1"/>
          </p:cNvPicPr>
          <p:nvPr/>
        </p:nvPicPr>
        <p:blipFill>
          <a:blip r:embed="rId4">
            <a:extLst/>
          </a:blip>
          <a:stretch>
            <a:fillRect/>
          </a:stretch>
        </p:blipFill>
        <p:spPr>
          <a:xfrm>
            <a:off x="12284530" y="1706520"/>
            <a:ext cx="11686201" cy="87646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Classroom(12).JPG" descr="Classroom(12).JPG"/>
          <p:cNvPicPr>
            <a:picLocks noChangeAspect="1"/>
          </p:cNvPicPr>
          <p:nvPr/>
        </p:nvPicPr>
        <p:blipFill>
          <a:blip r:embed="rId3">
            <a:extLst/>
          </a:blip>
          <a:stretch>
            <a:fillRect/>
          </a:stretch>
        </p:blipFill>
        <p:spPr>
          <a:xfrm>
            <a:off x="752537" y="1706536"/>
            <a:ext cx="10820357" cy="7393295"/>
          </a:xfrm>
          <a:prstGeom prst="rect">
            <a:avLst/>
          </a:prstGeom>
          <a:ln w="12700">
            <a:miter lim="400000"/>
          </a:ln>
        </p:spPr>
      </p:pic>
      <p:sp>
        <p:nvSpPr>
          <p:cNvPr id="215" name="Content Placeholder 15"/>
          <p:cNvSpPr txBox="1"/>
          <p:nvPr>
            <p:ph type="body" sz="half" idx="1"/>
          </p:nvPr>
        </p:nvSpPr>
        <p:spPr>
          <a:xfrm>
            <a:off x="752537" y="9099921"/>
            <a:ext cx="22878926" cy="4368202"/>
          </a:xfrm>
          <a:prstGeom prst="rect">
            <a:avLst/>
          </a:prstGeom>
        </p:spPr>
        <p:txBody>
          <a:bodyPr lIns="0" tIns="0" rIns="0" bIns="0" anchor="ctr"/>
          <a:lstStyle/>
          <a:p>
            <a:pPr marL="0" indent="0">
              <a:buSzTx/>
              <a:buNone/>
              <a:defRPr i="0" sz="5600">
                <a:solidFill>
                  <a:srgbClr val="008F00"/>
                </a:solidFill>
              </a:defRPr>
            </a:pPr>
            <a:r>
              <a:t>If it’s inside, the space might not be as bright as usual and will feel peaceful, with coloured lights and calm music. You might see tables, tents, teepees, mats, cushions and chairs.</a:t>
            </a:r>
          </a:p>
          <a:p>
            <a:pPr marL="0" indent="0">
              <a:buSzTx/>
              <a:buNone/>
              <a:defRPr i="0" sz="5600">
                <a:solidFill>
                  <a:srgbClr val="008F00"/>
                </a:solidFill>
              </a:defRPr>
            </a:pPr>
            <a:r>
              <a:t>When you arrive we will start by gathering together to chat about what we will be doing.</a:t>
            </a:r>
          </a:p>
        </p:txBody>
      </p:sp>
      <p:sp>
        <p:nvSpPr>
          <p:cNvPr id="216" name="Title 1"/>
          <p:cNvSpPr txBox="1"/>
          <p:nvPr>
            <p:ph type="title"/>
          </p:nvPr>
        </p:nvSpPr>
        <p:spPr>
          <a:xfrm>
            <a:off x="498537" y="-1"/>
            <a:ext cx="11328403" cy="1402368"/>
          </a:xfrm>
          <a:prstGeom prst="rect">
            <a:avLst/>
          </a:prstGeom>
        </p:spPr>
        <p:txBody>
          <a:bodyPr anchor="t"/>
          <a:lstStyle>
            <a:lvl1pPr algn="l">
              <a:lnSpc>
                <a:spcPct val="90000"/>
              </a:lnSpc>
              <a:spcBef>
                <a:spcPts val="2000"/>
              </a:spcBef>
              <a:defRPr spc="-400" sz="7600">
                <a:solidFill>
                  <a:srgbClr val="343770"/>
                </a:solidFill>
              </a:defRPr>
            </a:lvl1pPr>
          </a:lstStyle>
          <a:p>
            <a:pPr/>
            <a:r>
              <a:t>What is a ‘Prayer Space’?</a:t>
            </a:r>
          </a:p>
        </p:txBody>
      </p:sp>
      <p:pic>
        <p:nvPicPr>
          <p:cNvPr id="217" name="Newnham 1.jpg" descr="Newnham 1.jpg"/>
          <p:cNvPicPr>
            <a:picLocks noChangeAspect="1"/>
          </p:cNvPicPr>
          <p:nvPr/>
        </p:nvPicPr>
        <p:blipFill>
          <a:blip r:embed="rId4">
            <a:extLst/>
          </a:blip>
          <a:stretch>
            <a:fillRect/>
          </a:stretch>
        </p:blipFill>
        <p:spPr>
          <a:xfrm>
            <a:off x="12952318" y="1706520"/>
            <a:ext cx="10679223" cy="73933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Content Placeholder 15"/>
          <p:cNvSpPr txBox="1"/>
          <p:nvPr>
            <p:ph type="body" sz="half" idx="1"/>
          </p:nvPr>
        </p:nvSpPr>
        <p:spPr>
          <a:xfrm>
            <a:off x="1013476" y="9522845"/>
            <a:ext cx="22606310" cy="3889122"/>
          </a:xfrm>
          <a:prstGeom prst="rect">
            <a:avLst/>
          </a:prstGeom>
        </p:spPr>
        <p:txBody>
          <a:bodyPr anchor="ctr"/>
          <a:lstStyle/>
          <a:p>
            <a:pPr marL="0" indent="0">
              <a:buSzTx/>
              <a:buNone/>
              <a:defRPr i="0" sz="5600">
                <a:solidFill>
                  <a:srgbClr val="008F00"/>
                </a:solidFill>
              </a:defRPr>
            </a:pPr>
            <a:r>
              <a:t>You don’t have to be religious to like this.</a:t>
            </a:r>
          </a:p>
          <a:p>
            <a:pPr marL="0" indent="0">
              <a:buSzTx/>
              <a:buNone/>
              <a:defRPr i="0" sz="5600">
                <a:solidFill>
                  <a:srgbClr val="008F00"/>
                </a:solidFill>
              </a:defRPr>
            </a:pPr>
            <a:r>
              <a:t>It’s a chance to think really deeply or to feel really fully.</a:t>
            </a:r>
          </a:p>
          <a:p>
            <a:pPr marL="0" indent="0">
              <a:buSzTx/>
              <a:buNone/>
              <a:defRPr i="0" sz="5600">
                <a:solidFill>
                  <a:srgbClr val="008F00"/>
                </a:solidFill>
              </a:defRPr>
            </a:pPr>
            <a:r>
              <a:t>You can ponder some big issues and questions, or find calm, or peace. Lots more too.</a:t>
            </a:r>
          </a:p>
        </p:txBody>
      </p:sp>
      <p:pic>
        <p:nvPicPr>
          <p:cNvPr id="222" name="DSCF4886.jpg" descr="DSCF4886.jpg"/>
          <p:cNvPicPr>
            <a:picLocks noChangeAspect="1"/>
          </p:cNvPicPr>
          <p:nvPr/>
        </p:nvPicPr>
        <p:blipFill>
          <a:blip r:embed="rId3">
            <a:extLst/>
          </a:blip>
          <a:stretch>
            <a:fillRect/>
          </a:stretch>
        </p:blipFill>
        <p:spPr>
          <a:xfrm>
            <a:off x="752537" y="1706520"/>
            <a:ext cx="10095085" cy="7580505"/>
          </a:xfrm>
          <a:prstGeom prst="rect">
            <a:avLst/>
          </a:prstGeom>
          <a:ln w="12700">
            <a:miter lim="400000"/>
          </a:ln>
        </p:spPr>
      </p:pic>
      <p:pic>
        <p:nvPicPr>
          <p:cNvPr id="223" name="DSCF4882.jpg" descr="DSCF4882.jpg"/>
          <p:cNvPicPr>
            <a:picLocks noChangeAspect="1"/>
          </p:cNvPicPr>
          <p:nvPr/>
        </p:nvPicPr>
        <p:blipFill>
          <a:blip r:embed="rId4">
            <a:extLst/>
          </a:blip>
          <a:stretch>
            <a:fillRect/>
          </a:stretch>
        </p:blipFill>
        <p:spPr>
          <a:xfrm>
            <a:off x="11804418" y="1706520"/>
            <a:ext cx="11815200" cy="7580247"/>
          </a:xfrm>
          <a:prstGeom prst="rect">
            <a:avLst/>
          </a:prstGeom>
          <a:ln w="12700">
            <a:miter lim="400000"/>
          </a:ln>
        </p:spPr>
      </p:pic>
      <p:sp>
        <p:nvSpPr>
          <p:cNvPr id="224" name="Title 1"/>
          <p:cNvSpPr txBox="1"/>
          <p:nvPr>
            <p:ph type="title"/>
          </p:nvPr>
        </p:nvSpPr>
        <p:spPr>
          <a:xfrm>
            <a:off x="498537" y="-1"/>
            <a:ext cx="11328403" cy="1402368"/>
          </a:xfrm>
          <a:prstGeom prst="rect">
            <a:avLst/>
          </a:prstGeom>
        </p:spPr>
        <p:txBody>
          <a:bodyPr anchor="t"/>
          <a:lstStyle>
            <a:lvl1pPr algn="l">
              <a:lnSpc>
                <a:spcPct val="90000"/>
              </a:lnSpc>
              <a:spcBef>
                <a:spcPts val="2000"/>
              </a:spcBef>
              <a:defRPr spc="-400" sz="7600">
                <a:solidFill>
                  <a:srgbClr val="343770"/>
                </a:solidFill>
              </a:defRPr>
            </a:lvl1pPr>
          </a:lstStyle>
          <a:p>
            <a:pPr/>
            <a:r>
              <a:t>What is a ‘Prayer Space’?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DSCF0185.jpg" descr="DSCF0185.jpg"/>
          <p:cNvPicPr>
            <a:picLocks noChangeAspect="1"/>
          </p:cNvPicPr>
          <p:nvPr/>
        </p:nvPicPr>
        <p:blipFill>
          <a:blip r:embed="rId3">
            <a:extLst/>
          </a:blip>
          <a:stretch>
            <a:fillRect/>
          </a:stretch>
        </p:blipFill>
        <p:spPr>
          <a:xfrm>
            <a:off x="158551" y="1612008"/>
            <a:ext cx="6682090" cy="8586711"/>
          </a:xfrm>
          <a:prstGeom prst="rect">
            <a:avLst/>
          </a:prstGeom>
          <a:ln w="12700">
            <a:miter lim="400000"/>
          </a:ln>
        </p:spPr>
      </p:pic>
      <p:pic>
        <p:nvPicPr>
          <p:cNvPr id="229" name="DSCF4884.jpg" descr="DSCF4884.jpg"/>
          <p:cNvPicPr>
            <a:picLocks noChangeAspect="1"/>
          </p:cNvPicPr>
          <p:nvPr/>
        </p:nvPicPr>
        <p:blipFill>
          <a:blip r:embed="rId4">
            <a:extLst/>
          </a:blip>
          <a:stretch>
            <a:fillRect/>
          </a:stretch>
        </p:blipFill>
        <p:spPr>
          <a:xfrm>
            <a:off x="7040959" y="1612008"/>
            <a:ext cx="6281525" cy="8586415"/>
          </a:xfrm>
          <a:prstGeom prst="rect">
            <a:avLst/>
          </a:prstGeom>
          <a:ln w="12700">
            <a:miter lim="400000"/>
          </a:ln>
        </p:spPr>
      </p:pic>
      <p:pic>
        <p:nvPicPr>
          <p:cNvPr id="230" name="Copford 2.JPG" descr="Copford 2.JPG"/>
          <p:cNvPicPr>
            <a:picLocks noChangeAspect="1"/>
          </p:cNvPicPr>
          <p:nvPr/>
        </p:nvPicPr>
        <p:blipFill>
          <a:blip r:embed="rId5">
            <a:extLst/>
          </a:blip>
          <a:stretch>
            <a:fillRect/>
          </a:stretch>
        </p:blipFill>
        <p:spPr>
          <a:xfrm>
            <a:off x="13522521" y="1612008"/>
            <a:ext cx="10702876" cy="8586659"/>
          </a:xfrm>
          <a:prstGeom prst="rect">
            <a:avLst/>
          </a:prstGeom>
          <a:ln w="12700">
            <a:miter lim="400000"/>
          </a:ln>
        </p:spPr>
      </p:pic>
      <p:sp>
        <p:nvSpPr>
          <p:cNvPr id="231" name="Title 1"/>
          <p:cNvSpPr txBox="1"/>
          <p:nvPr>
            <p:ph type="title"/>
          </p:nvPr>
        </p:nvSpPr>
        <p:spPr>
          <a:xfrm>
            <a:off x="498537" y="-1"/>
            <a:ext cx="11328403" cy="1402368"/>
          </a:xfrm>
          <a:prstGeom prst="rect">
            <a:avLst/>
          </a:prstGeom>
        </p:spPr>
        <p:txBody>
          <a:bodyPr anchor="t"/>
          <a:lstStyle>
            <a:lvl1pPr algn="l">
              <a:lnSpc>
                <a:spcPct val="90000"/>
              </a:lnSpc>
              <a:spcBef>
                <a:spcPts val="2000"/>
              </a:spcBef>
              <a:defRPr spc="-400" sz="7600">
                <a:solidFill>
                  <a:srgbClr val="343770"/>
                </a:solidFill>
              </a:defRPr>
            </a:lvl1pPr>
          </a:lstStyle>
          <a:p>
            <a:pPr/>
            <a:r>
              <a:t>What is a ‘Prayer Space’?</a:t>
            </a:r>
          </a:p>
        </p:txBody>
      </p:sp>
      <p:sp>
        <p:nvSpPr>
          <p:cNvPr id="232" name="Content Placeholder 15"/>
          <p:cNvSpPr txBox="1"/>
          <p:nvPr>
            <p:ph type="body" sz="quarter" idx="1"/>
          </p:nvPr>
        </p:nvSpPr>
        <p:spPr>
          <a:xfrm>
            <a:off x="1063023" y="10408042"/>
            <a:ext cx="22257954" cy="2487274"/>
          </a:xfrm>
          <a:prstGeom prst="rect">
            <a:avLst/>
          </a:prstGeom>
        </p:spPr>
        <p:txBody>
          <a:bodyPr anchor="ctr"/>
          <a:lstStyle>
            <a:lvl1pPr marL="0" indent="0">
              <a:buSzTx/>
              <a:buNone/>
              <a:defRPr i="0" sz="5600">
                <a:solidFill>
                  <a:srgbClr val="008F00"/>
                </a:solidFill>
              </a:defRPr>
            </a:lvl1pPr>
          </a:lstStyle>
          <a:p>
            <a:pPr/>
            <a:r>
              <a:t>It’s about you, your relationships, our earth and ideas about God or the ‘Big Beyond’.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Content Placeholder 15"/>
          <p:cNvSpPr txBox="1"/>
          <p:nvPr>
            <p:ph type="body" sz="quarter" idx="1"/>
          </p:nvPr>
        </p:nvSpPr>
        <p:spPr>
          <a:xfrm>
            <a:off x="498537" y="1402364"/>
            <a:ext cx="23496046" cy="2444093"/>
          </a:xfrm>
          <a:prstGeom prst="rect">
            <a:avLst/>
          </a:prstGeom>
        </p:spPr>
        <p:txBody>
          <a:bodyPr lIns="0" tIns="0" rIns="0" bIns="0" anchor="ctr"/>
          <a:lstStyle>
            <a:lvl1pPr marL="0" indent="0">
              <a:buSzTx/>
              <a:buNone/>
              <a:defRPr i="0" sz="5600">
                <a:solidFill>
                  <a:srgbClr val="008F00"/>
                </a:solidFill>
              </a:defRPr>
            </a:lvl1pPr>
          </a:lstStyle>
          <a:p>
            <a:pPr/>
            <a:r>
              <a:t>There will be different activities or ‘stations’ each with their own special area.</a:t>
            </a:r>
          </a:p>
        </p:txBody>
      </p:sp>
      <p:pic>
        <p:nvPicPr>
          <p:cNvPr id="237" name="DSCF0166.jpg" descr="DSCF0166.jpg"/>
          <p:cNvPicPr>
            <a:picLocks noChangeAspect="1"/>
          </p:cNvPicPr>
          <p:nvPr/>
        </p:nvPicPr>
        <p:blipFill>
          <a:blip r:embed="rId3">
            <a:extLst/>
          </a:blip>
          <a:stretch>
            <a:fillRect/>
          </a:stretch>
        </p:blipFill>
        <p:spPr>
          <a:xfrm>
            <a:off x="11070567" y="4095994"/>
            <a:ext cx="13186629" cy="9493124"/>
          </a:xfrm>
          <a:prstGeom prst="rect">
            <a:avLst/>
          </a:prstGeom>
          <a:ln w="12700">
            <a:miter lim="400000"/>
          </a:ln>
        </p:spPr>
      </p:pic>
      <p:sp>
        <p:nvSpPr>
          <p:cNvPr id="238" name="Content Placeholder 15"/>
          <p:cNvSpPr txBox="1"/>
          <p:nvPr/>
        </p:nvSpPr>
        <p:spPr>
          <a:xfrm>
            <a:off x="498537" y="4230664"/>
            <a:ext cx="10278968" cy="46799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90000"/>
              </a:lnSpc>
              <a:spcBef>
                <a:spcPts val="2000"/>
              </a:spcBef>
              <a:defRPr b="1" sz="5600">
                <a:solidFill>
                  <a:srgbClr val="008F00"/>
                </a:solidFill>
              </a:defRPr>
            </a:lvl1pPr>
          </a:lstStyle>
          <a:p>
            <a:pPr/>
            <a:r>
              <a:t>At each activity there will be a sign for you to read. It will give you an idea to think about, and some instructions about something you can do as a way to pray or reflect.</a:t>
            </a:r>
          </a:p>
        </p:txBody>
      </p:sp>
      <p:sp>
        <p:nvSpPr>
          <p:cNvPr id="239" name="Title 1"/>
          <p:cNvSpPr txBox="1"/>
          <p:nvPr>
            <p:ph type="title"/>
          </p:nvPr>
        </p:nvSpPr>
        <p:spPr>
          <a:xfrm>
            <a:off x="498537" y="-1"/>
            <a:ext cx="12763922" cy="1402368"/>
          </a:xfrm>
          <a:prstGeom prst="rect">
            <a:avLst/>
          </a:prstGeom>
        </p:spPr>
        <p:txBody>
          <a:bodyPr anchor="t"/>
          <a:lstStyle>
            <a:lvl1pPr algn="l">
              <a:lnSpc>
                <a:spcPct val="90000"/>
              </a:lnSpc>
              <a:spcBef>
                <a:spcPts val="2000"/>
              </a:spcBef>
              <a:defRPr spc="-400" sz="7600">
                <a:solidFill>
                  <a:srgbClr val="343770"/>
                </a:solidFill>
              </a:defRPr>
            </a:lvl1pPr>
          </a:lstStyle>
          <a:p>
            <a:pPr/>
            <a:r>
              <a:t>What is a ‘Prayer Activity’?</a:t>
            </a:r>
          </a:p>
        </p:txBody>
      </p:sp>
      <p:sp>
        <p:nvSpPr>
          <p:cNvPr id="240" name="This one is called ‘Letting go’.…"/>
          <p:cNvSpPr txBox="1"/>
          <p:nvPr/>
        </p:nvSpPr>
        <p:spPr>
          <a:xfrm>
            <a:off x="498538" y="9490256"/>
            <a:ext cx="10278968" cy="34023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2000"/>
              </a:spcBef>
              <a:defRPr b="1" sz="5600">
                <a:solidFill>
                  <a:srgbClr val="008F00"/>
                </a:solidFill>
              </a:defRPr>
            </a:pPr>
            <a:r>
              <a:t>This one is called </a:t>
            </a:r>
            <a:r>
              <a:rPr>
                <a:solidFill>
                  <a:srgbClr val="343770"/>
                </a:solidFill>
              </a:rPr>
              <a:t>‘Letting go’.</a:t>
            </a:r>
          </a:p>
          <a:p>
            <a:pPr>
              <a:lnSpc>
                <a:spcPct val="90000"/>
              </a:lnSpc>
              <a:spcBef>
                <a:spcPts val="2000"/>
              </a:spcBef>
              <a:defRPr b="1" sz="5600">
                <a:solidFill>
                  <a:srgbClr val="008F00"/>
                </a:solidFill>
              </a:defRPr>
            </a:pPr>
            <a:r>
              <a:t>It helps us to let go of our worries by writing them down and shredding them.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Content Placeholder 2"/>
          <p:cNvSpPr txBox="1"/>
          <p:nvPr>
            <p:ph type="body" sz="half" idx="1"/>
          </p:nvPr>
        </p:nvSpPr>
        <p:spPr>
          <a:xfrm>
            <a:off x="16018067" y="915715"/>
            <a:ext cx="7882304" cy="11996488"/>
          </a:xfrm>
          <a:prstGeom prst="rect">
            <a:avLst/>
          </a:prstGeom>
        </p:spPr>
        <p:txBody>
          <a:bodyPr/>
          <a:lstStyle/>
          <a:p>
            <a:pPr marL="0" indent="0">
              <a:buSzTx/>
              <a:buNone/>
              <a:defRPr i="0" sz="4400">
                <a:solidFill>
                  <a:srgbClr val="008F00"/>
                </a:solidFill>
              </a:defRPr>
            </a:pPr>
            <a:r>
              <a:t>About these resources.</a:t>
            </a:r>
          </a:p>
          <a:p>
            <a:pPr marL="502919" indent="-502919">
              <a:defRPr i="0" sz="4400">
                <a:solidFill>
                  <a:srgbClr val="008F00"/>
                </a:solidFill>
              </a:defRPr>
            </a:pPr>
            <a:r>
              <a:t>Suitable for all pupils in all kinds of schools</a:t>
            </a:r>
          </a:p>
          <a:p>
            <a:pPr marL="502919" indent="-502919">
              <a:defRPr i="0" sz="4400">
                <a:solidFill>
                  <a:srgbClr val="008F00"/>
                </a:solidFill>
              </a:defRPr>
            </a:pPr>
            <a:r>
              <a:t>Encouraging open hearted and critical thinking about prayer and reflection</a:t>
            </a:r>
          </a:p>
          <a:p>
            <a:pPr marL="502919" indent="-502919">
              <a:defRPr i="0" sz="4400">
                <a:solidFill>
                  <a:srgbClr val="008F00"/>
                </a:solidFill>
              </a:defRPr>
            </a:pPr>
            <a:r>
              <a:t>Enhancing the experience of using a Prayer Space in school with good learning</a:t>
            </a:r>
          </a:p>
          <a:p>
            <a:pPr marL="502919" indent="-502919">
              <a:defRPr i="0" sz="4400">
                <a:solidFill>
                  <a:srgbClr val="008F00"/>
                </a:solidFill>
              </a:defRPr>
            </a:pPr>
            <a:r>
              <a:t>Offering learners the chance to develop their own personal ideas about philosophical and social questions on the themes of prayer and reflection</a:t>
            </a:r>
          </a:p>
          <a:p>
            <a:pPr marL="502919" indent="-502919">
              <a:defRPr i="0" sz="4400">
                <a:solidFill>
                  <a:srgbClr val="008F00"/>
                </a:solidFill>
              </a:defRPr>
            </a:pPr>
            <a:r>
              <a:t>Engaging, creative and absorbing learning.</a:t>
            </a:r>
          </a:p>
        </p:txBody>
      </p:sp>
      <p:sp>
        <p:nvSpPr>
          <p:cNvPr id="106" name="Rounded Rectangle"/>
          <p:cNvSpPr/>
          <p:nvPr/>
        </p:nvSpPr>
        <p:spPr>
          <a:xfrm>
            <a:off x="660400" y="280716"/>
            <a:ext cx="4604481" cy="13266487"/>
          </a:xfrm>
          <a:prstGeom prst="roundRect">
            <a:avLst>
              <a:gd name="adj" fmla="val 9154"/>
            </a:avLst>
          </a:prstGeom>
          <a:solidFill>
            <a:srgbClr val="EBEBEB"/>
          </a:solidFill>
          <a:ln w="38100">
            <a:solidFill>
              <a:schemeClr val="accent1"/>
            </a:solidFill>
            <a:miter/>
          </a:ln>
        </p:spPr>
        <p:txBody>
          <a:bodyPr lIns="91438" tIns="91438" rIns="91438" bIns="91438" anchor="ctr"/>
          <a:lstStyle/>
          <a:p>
            <a:pPr/>
          </a:p>
        </p:txBody>
      </p:sp>
      <p:sp>
        <p:nvSpPr>
          <p:cNvPr id="107" name="Providing quality ‘state of the art’ RE / RVE / RME lessons ready to use for KS2 &amp; KS3"/>
          <p:cNvSpPr txBox="1"/>
          <p:nvPr/>
        </p:nvSpPr>
        <p:spPr>
          <a:xfrm>
            <a:off x="887988" y="566418"/>
            <a:ext cx="4149304" cy="25958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ctr">
              <a:defRPr b="1" sz="3200">
                <a:solidFill>
                  <a:srgbClr val="343770"/>
                </a:solidFill>
              </a:defRPr>
            </a:pPr>
            <a:r>
              <a:t>Providing quality ‘state of the art’ RE / RVE / RME lessons ready to use for</a:t>
            </a:r>
            <a:br/>
            <a:r>
              <a:t>KS2 &amp; KS3</a:t>
            </a:r>
          </a:p>
        </p:txBody>
      </p:sp>
      <p:grpSp>
        <p:nvGrpSpPr>
          <p:cNvPr id="110" name="We provide well prepared presentations, lesson plans and training webinars and examples."/>
          <p:cNvGrpSpPr/>
          <p:nvPr/>
        </p:nvGrpSpPr>
        <p:grpSpPr>
          <a:xfrm>
            <a:off x="1060799" y="3530646"/>
            <a:ext cx="3803681" cy="3227026"/>
            <a:chOff x="0" y="0"/>
            <a:chExt cx="3803679" cy="3227024"/>
          </a:xfrm>
        </p:grpSpPr>
        <p:sp>
          <p:nvSpPr>
            <p:cNvPr id="108" name="Rounded Rectangle"/>
            <p:cNvSpPr/>
            <p:nvPr/>
          </p:nvSpPr>
          <p:spPr>
            <a:xfrm>
              <a:off x="0" y="0"/>
              <a:ext cx="3803680" cy="3227025"/>
            </a:xfrm>
            <a:prstGeom prst="roundRect">
              <a:avLst>
                <a:gd name="adj" fmla="val 8217"/>
              </a:avLst>
            </a:prstGeom>
            <a:solidFill>
              <a:srgbClr val="343770"/>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09" name="We provide well prepared presentations, lesson plans and training webinars and examples."/>
            <p:cNvSpPr txBox="1"/>
            <p:nvPr/>
          </p:nvSpPr>
          <p:spPr>
            <a:xfrm>
              <a:off x="96715" y="340973"/>
              <a:ext cx="3610249" cy="254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We provide well prepared presentations, lesson plans and training webinars and examples.</a:t>
              </a:r>
            </a:p>
          </p:txBody>
        </p:sp>
      </p:grpSp>
      <p:grpSp>
        <p:nvGrpSpPr>
          <p:cNvPr id="113" name="Also including assembly delivered options for school worship / religious observance"/>
          <p:cNvGrpSpPr/>
          <p:nvPr/>
        </p:nvGrpSpPr>
        <p:grpSpPr>
          <a:xfrm>
            <a:off x="1060799" y="7145066"/>
            <a:ext cx="3803681" cy="2824388"/>
            <a:chOff x="0" y="0"/>
            <a:chExt cx="3803679" cy="2824386"/>
          </a:xfrm>
        </p:grpSpPr>
        <p:sp>
          <p:nvSpPr>
            <p:cNvPr id="111" name="Rounded Rectangle"/>
            <p:cNvSpPr/>
            <p:nvPr/>
          </p:nvSpPr>
          <p:spPr>
            <a:xfrm>
              <a:off x="0" y="0"/>
              <a:ext cx="3803680" cy="2824387"/>
            </a:xfrm>
            <a:prstGeom prst="roundRect">
              <a:avLst>
                <a:gd name="adj" fmla="val 9388"/>
              </a:avLst>
            </a:prstGeom>
            <a:solidFill>
              <a:srgbClr val="343770">
                <a:alpha val="65987"/>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12" name="Also including assembly delivered options for school worship / religious observance"/>
            <p:cNvSpPr txBox="1"/>
            <p:nvPr/>
          </p:nvSpPr>
          <p:spPr>
            <a:xfrm>
              <a:off x="96711" y="336504"/>
              <a:ext cx="3610257" cy="2151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Also including assembly delivered options for school worship / religious observance</a:t>
              </a:r>
            </a:p>
          </p:txBody>
        </p:sp>
      </p:grpSp>
      <p:grpSp>
        <p:nvGrpSpPr>
          <p:cNvPr id="116" name="Suitable for all schools and all pupils offering creativity and critical engagement in the lessons."/>
          <p:cNvGrpSpPr/>
          <p:nvPr/>
        </p:nvGrpSpPr>
        <p:grpSpPr>
          <a:xfrm>
            <a:off x="1060799" y="10275568"/>
            <a:ext cx="3803681" cy="2982880"/>
            <a:chOff x="0" y="0"/>
            <a:chExt cx="3803679" cy="2982878"/>
          </a:xfrm>
        </p:grpSpPr>
        <p:sp>
          <p:nvSpPr>
            <p:cNvPr id="114" name="Rounded Rectangle"/>
            <p:cNvSpPr/>
            <p:nvPr/>
          </p:nvSpPr>
          <p:spPr>
            <a:xfrm>
              <a:off x="0" y="0"/>
              <a:ext cx="3803680" cy="2982879"/>
            </a:xfrm>
            <a:prstGeom prst="roundRect">
              <a:avLst>
                <a:gd name="adj" fmla="val 8890"/>
              </a:avLst>
            </a:prstGeom>
            <a:solidFill>
              <a:srgbClr val="343770">
                <a:alpha val="25000"/>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pPr>
            </a:p>
          </p:txBody>
        </p:sp>
        <p:sp>
          <p:nvSpPr>
            <p:cNvPr id="115" name="Suitable for all schools and all pupils offering creativity and critical engagement in the lessons."/>
            <p:cNvSpPr txBox="1"/>
            <p:nvPr/>
          </p:nvSpPr>
          <p:spPr>
            <a:xfrm>
              <a:off x="96718" y="415750"/>
              <a:ext cx="3610243" cy="2151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lvl1pPr>
            </a:lstStyle>
            <a:p>
              <a:pPr/>
              <a:r>
                <a:t>Suitable for all schools and all pupils offering creativity and critical engagement in the lessons.</a:t>
              </a:r>
            </a:p>
          </p:txBody>
        </p:sp>
      </p:grpSp>
      <p:sp>
        <p:nvSpPr>
          <p:cNvPr id="117" name="Rounded Rectangle"/>
          <p:cNvSpPr/>
          <p:nvPr/>
        </p:nvSpPr>
        <p:spPr>
          <a:xfrm>
            <a:off x="5720998" y="280716"/>
            <a:ext cx="4604482" cy="13266487"/>
          </a:xfrm>
          <a:prstGeom prst="roundRect">
            <a:avLst>
              <a:gd name="adj" fmla="val 9154"/>
            </a:avLst>
          </a:prstGeom>
          <a:solidFill>
            <a:srgbClr val="EBEBEB"/>
          </a:solidFill>
          <a:ln w="38100">
            <a:solidFill>
              <a:schemeClr val="accent1"/>
            </a:solidFill>
            <a:miter/>
          </a:ln>
        </p:spPr>
        <p:txBody>
          <a:bodyPr lIns="91438" tIns="91438" rIns="91438" bIns="91438" anchor="ctr"/>
          <a:lstStyle/>
          <a:p>
            <a:pPr/>
          </a:p>
        </p:txBody>
      </p:sp>
      <p:sp>
        <p:nvSpPr>
          <p:cNvPr id="118" name="Suitable for both teachers of RE / RVE / RME and Prayer Spaces volunteers to deliver."/>
          <p:cNvSpPr txBox="1"/>
          <p:nvPr/>
        </p:nvSpPr>
        <p:spPr>
          <a:xfrm>
            <a:off x="5885777" y="566418"/>
            <a:ext cx="4274924" cy="25958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ctr">
              <a:defRPr b="1" sz="3200">
                <a:solidFill>
                  <a:srgbClr val="343770"/>
                </a:solidFill>
              </a:defRPr>
            </a:pPr>
            <a:r>
              <a:t>Suitable for both teachers of RE / RVE / RME and Prayer Spaces volunteers</a:t>
            </a:r>
            <a:br/>
            <a:r>
              <a:t>to deliver.</a:t>
            </a:r>
          </a:p>
        </p:txBody>
      </p:sp>
      <p:grpSp>
        <p:nvGrpSpPr>
          <p:cNvPr id="121" name="Adaptive suggestions in lesson plans to help volunteers or fit in with teachers’ needs."/>
          <p:cNvGrpSpPr/>
          <p:nvPr/>
        </p:nvGrpSpPr>
        <p:grpSpPr>
          <a:xfrm>
            <a:off x="6121400" y="3530646"/>
            <a:ext cx="3803678" cy="3227026"/>
            <a:chOff x="0" y="0"/>
            <a:chExt cx="3803677" cy="3227024"/>
          </a:xfrm>
        </p:grpSpPr>
        <p:sp>
          <p:nvSpPr>
            <p:cNvPr id="119" name="Rounded Rectangle"/>
            <p:cNvSpPr/>
            <p:nvPr/>
          </p:nvSpPr>
          <p:spPr>
            <a:xfrm>
              <a:off x="0" y="0"/>
              <a:ext cx="3803678" cy="3227025"/>
            </a:xfrm>
            <a:prstGeom prst="roundRect">
              <a:avLst>
                <a:gd name="adj" fmla="val 8217"/>
              </a:avLst>
            </a:prstGeom>
            <a:solidFill>
              <a:srgbClr val="4D9C8B"/>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20" name="Adaptive suggestions in lesson plans to help volunteers or fit in with teachers’ needs."/>
            <p:cNvSpPr txBox="1"/>
            <p:nvPr/>
          </p:nvSpPr>
          <p:spPr>
            <a:xfrm>
              <a:off x="96714" y="734673"/>
              <a:ext cx="3610250" cy="1757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Adaptive suggestions in lesson plans to help volunteers or fit in with teachers’ needs.</a:t>
              </a:r>
            </a:p>
          </p:txBody>
        </p:sp>
      </p:grpSp>
      <p:grpSp>
        <p:nvGrpSpPr>
          <p:cNvPr id="124" name="Integrated with common RE / RVE / RME units of work and ‘Understanding Christianity’ resources."/>
          <p:cNvGrpSpPr/>
          <p:nvPr/>
        </p:nvGrpSpPr>
        <p:grpSpPr>
          <a:xfrm>
            <a:off x="6121400" y="7145066"/>
            <a:ext cx="3803678" cy="2824388"/>
            <a:chOff x="0" y="0"/>
            <a:chExt cx="3803677" cy="2824386"/>
          </a:xfrm>
        </p:grpSpPr>
        <p:sp>
          <p:nvSpPr>
            <p:cNvPr id="122" name="Rounded Rectangle"/>
            <p:cNvSpPr/>
            <p:nvPr/>
          </p:nvSpPr>
          <p:spPr>
            <a:xfrm>
              <a:off x="0" y="0"/>
              <a:ext cx="3803678" cy="2824387"/>
            </a:xfrm>
            <a:prstGeom prst="roundRect">
              <a:avLst>
                <a:gd name="adj" fmla="val 9388"/>
              </a:avLst>
            </a:prstGeom>
            <a:solidFill>
              <a:srgbClr val="4D9C8B">
                <a:alpha val="66000"/>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23" name="Integrated with common RE / RVE / RME units of work and ‘Understanding Christianity’ resources."/>
            <p:cNvSpPr txBox="1"/>
            <p:nvPr/>
          </p:nvSpPr>
          <p:spPr>
            <a:xfrm>
              <a:off x="96712" y="336504"/>
              <a:ext cx="3610254" cy="21513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Integrated with common RE / RVE / RME units of work and ‘Understanding Christianity’ resources.</a:t>
              </a:r>
            </a:p>
          </p:txBody>
        </p:sp>
      </p:grpSp>
      <p:grpSp>
        <p:nvGrpSpPr>
          <p:cNvPr id="127" name="Using active learning, creative multi-disciplinary methods, explained and resourced to be ‘ready to go’."/>
          <p:cNvGrpSpPr/>
          <p:nvPr/>
        </p:nvGrpSpPr>
        <p:grpSpPr>
          <a:xfrm>
            <a:off x="6121400" y="10275568"/>
            <a:ext cx="3803678" cy="2982880"/>
            <a:chOff x="0" y="0"/>
            <a:chExt cx="3803677" cy="2982878"/>
          </a:xfrm>
        </p:grpSpPr>
        <p:sp>
          <p:nvSpPr>
            <p:cNvPr id="125" name="Rounded Rectangle"/>
            <p:cNvSpPr/>
            <p:nvPr/>
          </p:nvSpPr>
          <p:spPr>
            <a:xfrm>
              <a:off x="0" y="0"/>
              <a:ext cx="3803678" cy="2982879"/>
            </a:xfrm>
            <a:prstGeom prst="roundRect">
              <a:avLst>
                <a:gd name="adj" fmla="val 8890"/>
              </a:avLst>
            </a:prstGeom>
            <a:solidFill>
              <a:srgbClr val="4D9C8B">
                <a:alpha val="25000"/>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pPr>
            </a:p>
          </p:txBody>
        </p:sp>
        <p:sp>
          <p:nvSpPr>
            <p:cNvPr id="126" name="Using active learning, creative multi-disciplinary methods, explained and resourced to be ‘ready to go’."/>
            <p:cNvSpPr txBox="1"/>
            <p:nvPr/>
          </p:nvSpPr>
          <p:spPr>
            <a:xfrm>
              <a:off x="96718" y="218900"/>
              <a:ext cx="3610242" cy="2545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lvl1pPr>
            </a:lstStyle>
            <a:p>
              <a:pPr/>
              <a:r>
                <a:t>Using active learning, creative multi-disciplinary methods, explained and resourced to be ‘ready to go’.</a:t>
              </a:r>
            </a:p>
          </p:txBody>
        </p:sp>
      </p:grpSp>
      <p:sp>
        <p:nvSpPr>
          <p:cNvPr id="128" name="Rounded Rectangle"/>
          <p:cNvSpPr/>
          <p:nvPr/>
        </p:nvSpPr>
        <p:spPr>
          <a:xfrm>
            <a:off x="10781597" y="280716"/>
            <a:ext cx="4604481" cy="13266487"/>
          </a:xfrm>
          <a:prstGeom prst="roundRect">
            <a:avLst>
              <a:gd name="adj" fmla="val 9154"/>
            </a:avLst>
          </a:prstGeom>
          <a:solidFill>
            <a:srgbClr val="EBEBEB"/>
          </a:solidFill>
          <a:ln w="38100">
            <a:solidFill>
              <a:schemeClr val="accent1"/>
            </a:solidFill>
            <a:miter/>
          </a:ln>
        </p:spPr>
        <p:txBody>
          <a:bodyPr lIns="91438" tIns="91438" rIns="91438" bIns="91438" anchor="ctr"/>
          <a:lstStyle/>
          <a:p>
            <a:pPr/>
          </a:p>
        </p:txBody>
      </p:sp>
      <p:grpSp>
        <p:nvGrpSpPr>
          <p:cNvPr id="131" name="Introducing concepts and questions about Christian prayer. Providing resources to set high standards of RE / RVE / RME, deepening learning."/>
          <p:cNvGrpSpPr/>
          <p:nvPr/>
        </p:nvGrpSpPr>
        <p:grpSpPr>
          <a:xfrm>
            <a:off x="11181998" y="3530646"/>
            <a:ext cx="3803680" cy="3227026"/>
            <a:chOff x="0" y="0"/>
            <a:chExt cx="3803679" cy="3227024"/>
          </a:xfrm>
        </p:grpSpPr>
        <p:sp>
          <p:nvSpPr>
            <p:cNvPr id="129" name="Rounded Rectangle"/>
            <p:cNvSpPr/>
            <p:nvPr/>
          </p:nvSpPr>
          <p:spPr>
            <a:xfrm>
              <a:off x="0" y="0"/>
              <a:ext cx="3803680" cy="3227025"/>
            </a:xfrm>
            <a:prstGeom prst="roundRect">
              <a:avLst>
                <a:gd name="adj" fmla="val 8217"/>
              </a:avLst>
            </a:prstGeom>
            <a:solidFill>
              <a:srgbClr val="D2484D"/>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30" name="Introducing concepts and questions about Christian prayer. Providing resources to set high standards of RE / RVE / RME, deepening learning."/>
            <p:cNvSpPr txBox="1"/>
            <p:nvPr/>
          </p:nvSpPr>
          <p:spPr>
            <a:xfrm>
              <a:off x="96715" y="144123"/>
              <a:ext cx="3610249" cy="29387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Introducing concepts and questions about Christian prayer. Providing resources to set high standards of RE / RVE / RME, deepening learning.</a:t>
              </a:r>
            </a:p>
          </p:txBody>
        </p:sp>
      </p:grpSp>
      <p:grpSp>
        <p:nvGrpSpPr>
          <p:cNvPr id="134" name="A lesson for KS2 and a lesson for KS3 in advance of the Prayer Space visit."/>
          <p:cNvGrpSpPr/>
          <p:nvPr/>
        </p:nvGrpSpPr>
        <p:grpSpPr>
          <a:xfrm>
            <a:off x="11181998" y="7145066"/>
            <a:ext cx="3803680" cy="2824388"/>
            <a:chOff x="0" y="0"/>
            <a:chExt cx="3803679" cy="2824386"/>
          </a:xfrm>
        </p:grpSpPr>
        <p:sp>
          <p:nvSpPr>
            <p:cNvPr id="132" name="Rounded Rectangle"/>
            <p:cNvSpPr/>
            <p:nvPr/>
          </p:nvSpPr>
          <p:spPr>
            <a:xfrm>
              <a:off x="0" y="0"/>
              <a:ext cx="3803680" cy="2824387"/>
            </a:xfrm>
            <a:prstGeom prst="roundRect">
              <a:avLst>
                <a:gd name="adj" fmla="val 9388"/>
              </a:avLst>
            </a:prstGeom>
            <a:solidFill>
              <a:srgbClr val="D2484D">
                <a:alpha val="66000"/>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solidFill>
                    <a:srgbClr val="FFFFFF"/>
                  </a:solidFill>
                </a:defRPr>
              </a:pPr>
            </a:p>
          </p:txBody>
        </p:sp>
        <p:sp>
          <p:nvSpPr>
            <p:cNvPr id="133" name="A lesson for KS2 and a lesson for KS3 in advance of the Prayer Space visit."/>
            <p:cNvSpPr txBox="1"/>
            <p:nvPr/>
          </p:nvSpPr>
          <p:spPr>
            <a:xfrm>
              <a:off x="96711" y="533354"/>
              <a:ext cx="3610257" cy="1757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solidFill>
                    <a:srgbClr val="FFFFFF"/>
                  </a:solidFill>
                </a:defRPr>
              </a:lvl1pPr>
            </a:lstStyle>
            <a:p>
              <a:pPr/>
              <a:r>
                <a:t>A lesson for KS2 and a lesson for KS3 in advance of the Prayer Space visit.</a:t>
              </a:r>
            </a:p>
          </p:txBody>
        </p:sp>
      </p:grpSp>
      <p:grpSp>
        <p:nvGrpSpPr>
          <p:cNvPr id="137" name="Three lessons each for KS2 and KS3, all free standing, that follow up the visit."/>
          <p:cNvGrpSpPr/>
          <p:nvPr/>
        </p:nvGrpSpPr>
        <p:grpSpPr>
          <a:xfrm>
            <a:off x="11181998" y="10275568"/>
            <a:ext cx="3803680" cy="2982880"/>
            <a:chOff x="0" y="0"/>
            <a:chExt cx="3803679" cy="2982878"/>
          </a:xfrm>
        </p:grpSpPr>
        <p:sp>
          <p:nvSpPr>
            <p:cNvPr id="135" name="Rounded Rectangle"/>
            <p:cNvSpPr/>
            <p:nvPr/>
          </p:nvSpPr>
          <p:spPr>
            <a:xfrm>
              <a:off x="0" y="0"/>
              <a:ext cx="3803680" cy="2982879"/>
            </a:xfrm>
            <a:prstGeom prst="roundRect">
              <a:avLst>
                <a:gd name="adj" fmla="val 8890"/>
              </a:avLst>
            </a:prstGeom>
            <a:solidFill>
              <a:srgbClr val="D2484D">
                <a:alpha val="25000"/>
              </a:srgbClr>
            </a:solidFill>
            <a:ln w="38100" cap="flat">
              <a:solidFill>
                <a:schemeClr val="accent1"/>
              </a:solidFill>
              <a:prstDash val="solid"/>
              <a:miter lim="800000"/>
            </a:ln>
            <a:effectLst/>
          </p:spPr>
          <p:txBody>
            <a:bodyPr wrap="square" lIns="91438" tIns="91438" rIns="91438" bIns="91438" numCol="1" anchor="ctr">
              <a:noAutofit/>
            </a:bodyPr>
            <a:lstStyle/>
            <a:p>
              <a:pPr algn="ctr">
                <a:defRPr sz="2600"/>
              </a:pPr>
            </a:p>
          </p:txBody>
        </p:sp>
        <p:sp>
          <p:nvSpPr>
            <p:cNvPr id="136" name="Three lessons each for KS2 and KS3, all free standing, that follow up the visit."/>
            <p:cNvSpPr txBox="1"/>
            <p:nvPr/>
          </p:nvSpPr>
          <p:spPr>
            <a:xfrm>
              <a:off x="96718" y="612600"/>
              <a:ext cx="3610243" cy="1757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algn="ctr">
                <a:defRPr sz="2600"/>
              </a:lvl1pPr>
            </a:lstStyle>
            <a:p>
              <a:pPr/>
              <a:r>
                <a:t>Three lessons each for KS2 and KS3, all free standing, that follow up the visit.</a:t>
              </a:r>
            </a:p>
          </p:txBody>
        </p:sp>
      </p:grpSp>
      <p:sp>
        <p:nvSpPr>
          <p:cNvPr id="138" name="Suitable for pre-Prayer Space and post Prayer Space uses."/>
          <p:cNvSpPr txBox="1"/>
          <p:nvPr/>
        </p:nvSpPr>
        <p:spPr>
          <a:xfrm>
            <a:off x="10983329" y="807718"/>
            <a:ext cx="4149302" cy="21132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ctr">
              <a:defRPr b="1" sz="3200">
                <a:solidFill>
                  <a:srgbClr val="343770"/>
                </a:solidFill>
              </a:defRPr>
            </a:lvl1pPr>
          </a:lstStyle>
          <a:p>
            <a:pPr/>
            <a:r>
              <a:t>Suitable for pre-Prayer Space and post Prayer Space uses.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itle 1"/>
          <p:cNvSpPr txBox="1"/>
          <p:nvPr>
            <p:ph type="title"/>
          </p:nvPr>
        </p:nvSpPr>
        <p:spPr>
          <a:xfrm>
            <a:off x="1676400" y="0"/>
            <a:ext cx="21031200" cy="2651126"/>
          </a:xfrm>
          <a:prstGeom prst="rect">
            <a:avLst/>
          </a:prstGeom>
        </p:spPr>
        <p:txBody>
          <a:bodyPr/>
          <a:lstStyle>
            <a:lvl1pPr defTabSz="1389888">
              <a:spcBef>
                <a:spcPts val="400"/>
              </a:spcBef>
              <a:defRPr sz="9100">
                <a:solidFill>
                  <a:srgbClr val="343770"/>
                </a:solidFill>
              </a:defRPr>
            </a:lvl1pPr>
          </a:lstStyle>
          <a:p>
            <a:pPr/>
            <a:r>
              <a:t>Broad views of prayer and spirituality</a:t>
            </a:r>
          </a:p>
        </p:txBody>
      </p:sp>
      <p:sp>
        <p:nvSpPr>
          <p:cNvPr id="245" name="Content Placeholder 2"/>
          <p:cNvSpPr txBox="1"/>
          <p:nvPr>
            <p:ph type="body" idx="1"/>
          </p:nvPr>
        </p:nvSpPr>
        <p:spPr>
          <a:xfrm>
            <a:off x="1447800" y="2651124"/>
            <a:ext cx="21488400" cy="8702679"/>
          </a:xfrm>
          <a:prstGeom prst="rect">
            <a:avLst/>
          </a:prstGeom>
        </p:spPr>
        <p:txBody>
          <a:bodyPr/>
          <a:lstStyle/>
          <a:p>
            <a:pPr>
              <a:defRPr i="0" sz="6000">
                <a:solidFill>
                  <a:srgbClr val="008F00"/>
                </a:solidFill>
              </a:defRPr>
            </a:pPr>
            <a:r>
              <a:t>Prayer: not just ‘hands together, eyes closed.’</a:t>
            </a:r>
          </a:p>
          <a:p>
            <a:pPr>
              <a:defRPr i="0" sz="6000">
                <a:solidFill>
                  <a:srgbClr val="008F00"/>
                </a:solidFill>
              </a:defRPr>
            </a:pPr>
            <a:r>
              <a:t>Some people pray with music, silence, dance or words.</a:t>
            </a:r>
          </a:p>
          <a:p>
            <a:pPr>
              <a:defRPr i="0" sz="6000">
                <a:solidFill>
                  <a:srgbClr val="008F00"/>
                </a:solidFill>
              </a:defRPr>
            </a:pPr>
            <a:r>
              <a:t>Some people pray alone, in a holy building, in the open air or in private</a:t>
            </a:r>
          </a:p>
          <a:p>
            <a:pPr>
              <a:defRPr i="0" sz="6000">
                <a:solidFill>
                  <a:srgbClr val="008F00"/>
                </a:solidFill>
              </a:defRPr>
            </a:pPr>
            <a:r>
              <a:t>In a Prayer Space, you might find you can use colour or bubbles, body language or post it notes, big ideas or big questions to pray. See how it works for you.</a:t>
            </a:r>
          </a:p>
          <a:p>
            <a:pPr>
              <a:defRPr i="0" sz="6000">
                <a:solidFill>
                  <a:srgbClr val="008F00"/>
                </a:solidFill>
              </a:defRPr>
            </a:pPr>
            <a:r>
              <a:t>What would you like to ask your teacher about the Prayer Space?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animEffect filter="fade" transition="in">
                                      <p:cBhvr>
                                        <p:cTn id="7" dur="500"/>
                                        <p:tgtEl>
                                          <p:spTgt spid="24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5">
                                            <p:txEl>
                                              <p:pRg st="0" end="0"/>
                                            </p:txEl>
                                          </p:spTgt>
                                        </p:tgtEl>
                                        <p:attrNameLst>
                                          <p:attrName>style.visibility</p:attrName>
                                        </p:attrNameLst>
                                      </p:cBhvr>
                                      <p:to>
                                        <p:strVal val="visible"/>
                                      </p:to>
                                    </p:set>
                                    <p:animEffect filter="fade" transition="in">
                                      <p:cBhvr>
                                        <p:cTn id="10" dur="500"/>
                                        <p:tgtEl>
                                          <p:spTgt spid="245">
                                            <p:txEl>
                                              <p:pRg st="0" end="0"/>
                                            </p:txEl>
                                          </p:spTgt>
                                        </p:tgtEl>
                                      </p:cBhvr>
                                    </p:animEffect>
                                  </p:childTnLst>
                                </p:cTn>
                              </p:par>
                            </p:childTnLst>
                          </p:cTn>
                        </p:par>
                        <p:par>
                          <p:cTn id="11" fill="hold">
                            <p:stCondLst>
                              <p:cond delay="500"/>
                            </p:stCondLst>
                            <p:childTnLst>
                              <p:par>
                                <p:cTn id="12" presetClass="entr" nodeType="afterEffect" presetID="10" grpId="1" fill="hold">
                                  <p:stCondLst>
                                    <p:cond delay="0"/>
                                  </p:stCondLst>
                                  <p:iterate type="el" backwards="0">
                                    <p:tmAbs val="0"/>
                                  </p:iterate>
                                  <p:childTnLst>
                                    <p:set>
                                      <p:cBhvr>
                                        <p:cTn id="13" fill="hold"/>
                                        <p:tgtEl>
                                          <p:spTgt spid="245">
                                            <p:txEl>
                                              <p:pRg st="1" end="1"/>
                                            </p:txEl>
                                          </p:spTgt>
                                        </p:tgtEl>
                                        <p:attrNameLst>
                                          <p:attrName>style.visibility</p:attrName>
                                        </p:attrNameLst>
                                      </p:cBhvr>
                                      <p:to>
                                        <p:strVal val="visible"/>
                                      </p:to>
                                    </p:set>
                                    <p:animEffect filter="fade" transition="in">
                                      <p:cBhvr>
                                        <p:cTn id="14" dur="500"/>
                                        <p:tgtEl>
                                          <p:spTgt spid="2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245">
                                            <p:txEl>
                                              <p:pRg st="2" end="2"/>
                                            </p:txEl>
                                          </p:spTgt>
                                        </p:tgtEl>
                                        <p:attrNameLst>
                                          <p:attrName>style.visibility</p:attrName>
                                        </p:attrNameLst>
                                      </p:cBhvr>
                                      <p:to>
                                        <p:strVal val="visible"/>
                                      </p:to>
                                    </p:set>
                                    <p:animEffect filter="fade" transition="in">
                                      <p:cBhvr>
                                        <p:cTn id="19" dur="500"/>
                                        <p:tgtEl>
                                          <p:spTgt spid="24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245">
                                            <p:txEl>
                                              <p:pRg st="3" end="3"/>
                                            </p:txEl>
                                          </p:spTgt>
                                        </p:tgtEl>
                                        <p:attrNameLst>
                                          <p:attrName>style.visibility</p:attrName>
                                        </p:attrNameLst>
                                      </p:cBhvr>
                                      <p:to>
                                        <p:strVal val="visible"/>
                                      </p:to>
                                    </p:set>
                                    <p:animEffect filter="fade" transition="in">
                                      <p:cBhvr>
                                        <p:cTn id="24" dur="500"/>
                                        <p:tgtEl>
                                          <p:spTgt spid="24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245">
                                            <p:txEl>
                                              <p:pRg st="4" end="4"/>
                                            </p:txEl>
                                          </p:spTgt>
                                        </p:tgtEl>
                                        <p:attrNameLst>
                                          <p:attrName>style.visibility</p:attrName>
                                        </p:attrNameLst>
                                      </p:cBhvr>
                                      <p:to>
                                        <p:strVal val="visible"/>
                                      </p:to>
                                    </p:set>
                                    <p:animEffect filter="fade" transition="in">
                                      <p:cBhvr>
                                        <p:cTn id="29" dur="500"/>
                                        <p:tgtEl>
                                          <p:spTgt spid="24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itle 1"/>
          <p:cNvSpPr txBox="1"/>
          <p:nvPr>
            <p:ph type="title"/>
          </p:nvPr>
        </p:nvSpPr>
        <p:spPr>
          <a:xfrm>
            <a:off x="1676400" y="381000"/>
            <a:ext cx="21031200" cy="2651126"/>
          </a:xfrm>
          <a:prstGeom prst="rect">
            <a:avLst/>
          </a:prstGeom>
        </p:spPr>
        <p:txBody>
          <a:bodyPr/>
          <a:lstStyle>
            <a:lvl1pPr defTabSz="1225296">
              <a:spcBef>
                <a:spcPts val="400"/>
              </a:spcBef>
              <a:defRPr sz="8000">
                <a:solidFill>
                  <a:srgbClr val="343770"/>
                </a:solidFill>
              </a:defRPr>
            </a:lvl1pPr>
          </a:lstStyle>
          <a:p>
            <a:pPr/>
            <a:r>
              <a:t>What does the Bible offer to help us understand Christian prayer?</a:t>
            </a:r>
          </a:p>
        </p:txBody>
      </p:sp>
      <p:sp>
        <p:nvSpPr>
          <p:cNvPr id="250" name="Content Placeholder 2"/>
          <p:cNvSpPr txBox="1"/>
          <p:nvPr>
            <p:ph type="body" idx="1"/>
          </p:nvPr>
        </p:nvSpPr>
        <p:spPr>
          <a:xfrm>
            <a:off x="1092200" y="3375342"/>
            <a:ext cx="22199600" cy="9548729"/>
          </a:xfrm>
          <a:prstGeom prst="rect">
            <a:avLst/>
          </a:prstGeom>
        </p:spPr>
        <p:txBody>
          <a:bodyPr/>
          <a:lstStyle/>
          <a:p>
            <a:pPr marL="0" indent="0">
              <a:lnSpc>
                <a:spcPct val="100000"/>
              </a:lnSpc>
              <a:buSzTx/>
              <a:buNone/>
              <a:defRPr i="0" sz="6000">
                <a:solidFill>
                  <a:srgbClr val="0563C1"/>
                </a:solidFill>
              </a:defRPr>
            </a:pPr>
            <a:r>
              <a:t>In Matthew’s Gospel, chapter 6, Jesus talks to his followers about private prayer:</a:t>
            </a:r>
            <a:br/>
            <a:br/>
            <a:r>
              <a:rPr>
                <a:solidFill>
                  <a:srgbClr val="942193"/>
                </a:solidFill>
              </a:rPr>
              <a:t>“When you pray, go into your room, close the door and pray to your Father, who is in heaven. Then your Father, who sees what is done in secret, will reward you.”</a:t>
            </a:r>
          </a:p>
          <a:p>
            <a:pPr marL="0" indent="0">
              <a:lnSpc>
                <a:spcPct val="100000"/>
              </a:lnSpc>
              <a:buSzTx/>
              <a:buNone/>
              <a:defRPr i="0" sz="6000">
                <a:solidFill>
                  <a:srgbClr val="942193"/>
                </a:solidFill>
              </a:defRPr>
            </a:pPr>
          </a:p>
          <a:p>
            <a:pPr marL="0" indent="0">
              <a:lnSpc>
                <a:spcPct val="100000"/>
              </a:lnSpc>
              <a:buSzTx/>
              <a:buNone/>
              <a:defRPr i="0" sz="6000">
                <a:solidFill>
                  <a:srgbClr val="008F00"/>
                </a:solidFill>
              </a:defRPr>
            </a:pPr>
            <a:r>
              <a:t>Why do you think Jesus told his followers to do this?</a:t>
            </a:r>
          </a:p>
          <a:p>
            <a:pPr marL="0" indent="0">
              <a:lnSpc>
                <a:spcPct val="100000"/>
              </a:lnSpc>
              <a:buSzTx/>
              <a:buNone/>
              <a:defRPr i="0" sz="6000">
                <a:solidFill>
                  <a:srgbClr val="008F00"/>
                </a:solidFill>
              </a:defRPr>
            </a:pPr>
            <a:r>
              <a:t>How might people follow this teaching today?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xfrm>
            <a:off x="1676400" y="381000"/>
            <a:ext cx="21031200" cy="2651126"/>
          </a:xfrm>
          <a:prstGeom prst="rect">
            <a:avLst/>
          </a:prstGeom>
        </p:spPr>
        <p:txBody>
          <a:bodyPr/>
          <a:lstStyle>
            <a:lvl1pPr defTabSz="1225296">
              <a:spcBef>
                <a:spcPts val="400"/>
              </a:spcBef>
              <a:defRPr sz="8000">
                <a:solidFill>
                  <a:srgbClr val="343770"/>
                </a:solidFill>
              </a:defRPr>
            </a:lvl1pPr>
          </a:lstStyle>
          <a:p>
            <a:pPr/>
            <a:r>
              <a:t>What does the Bible offer to help us understand Christian prayer?</a:t>
            </a:r>
          </a:p>
        </p:txBody>
      </p:sp>
      <p:sp>
        <p:nvSpPr>
          <p:cNvPr id="255" name="Content Placeholder 2"/>
          <p:cNvSpPr txBox="1"/>
          <p:nvPr/>
        </p:nvSpPr>
        <p:spPr>
          <a:xfrm>
            <a:off x="1092200" y="3375342"/>
            <a:ext cx="22199600" cy="82600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spcBef>
                <a:spcPts val="2000"/>
              </a:spcBef>
              <a:defRPr b="1" sz="6000">
                <a:solidFill>
                  <a:srgbClr val="0563C1"/>
                </a:solidFill>
              </a:defRPr>
            </a:pPr>
            <a:r>
              <a:t>Saint Paul writes, in his letter to Christians at Thessalonica:</a:t>
            </a:r>
            <a:br/>
            <a:br/>
            <a:r>
              <a:rPr>
                <a:solidFill>
                  <a:srgbClr val="942193"/>
                </a:solidFill>
              </a:rPr>
              <a:t>“Rejoice always, pray continually, give thanks in all circumstances!</a:t>
            </a:r>
            <a:br>
              <a:rPr>
                <a:solidFill>
                  <a:srgbClr val="942193"/>
                </a:solidFill>
              </a:rPr>
            </a:br>
            <a:r>
              <a:rPr>
                <a:solidFill>
                  <a:srgbClr val="942193"/>
                </a:solidFill>
              </a:rPr>
              <a:t>For this is God’s will for you in Christ Jesus.”</a:t>
            </a:r>
          </a:p>
          <a:p>
            <a:pPr>
              <a:spcBef>
                <a:spcPts val="2000"/>
              </a:spcBef>
              <a:defRPr b="1" sz="6000">
                <a:solidFill>
                  <a:srgbClr val="942193"/>
                </a:solidFill>
              </a:defRPr>
            </a:pPr>
          </a:p>
          <a:p>
            <a:pPr>
              <a:spcBef>
                <a:spcPts val="2000"/>
              </a:spcBef>
              <a:defRPr b="1" sz="6000">
                <a:solidFill>
                  <a:srgbClr val="008F00"/>
                </a:solidFill>
              </a:defRPr>
            </a:pPr>
            <a:r>
              <a:t>Why do you think Saint Paul told the Christians to do this?</a:t>
            </a:r>
          </a:p>
          <a:p>
            <a:pPr>
              <a:spcBef>
                <a:spcPts val="2000"/>
              </a:spcBef>
              <a:defRPr b="1" sz="6000">
                <a:solidFill>
                  <a:srgbClr val="008F00"/>
                </a:solidFill>
              </a:defRPr>
            </a:pPr>
            <a:r>
              <a:t>How might people follow this teaching today?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Picture 3" descr="Picture 3"/>
          <p:cNvPicPr>
            <a:picLocks noChangeAspect="1"/>
          </p:cNvPicPr>
          <p:nvPr/>
        </p:nvPicPr>
        <p:blipFill>
          <a:blip r:embed="rId3">
            <a:extLst/>
          </a:blip>
          <a:srcRect l="0" t="0" r="0" b="0"/>
          <a:stretch>
            <a:fillRect/>
          </a:stretch>
        </p:blipFill>
        <p:spPr>
          <a:xfrm>
            <a:off x="14728155" y="-38"/>
            <a:ext cx="9655969"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0"/>
                </a:moveTo>
                <a:lnTo>
                  <a:pt x="478" y="663"/>
                </a:lnTo>
                <a:cubicBezTo>
                  <a:pt x="2372" y="3553"/>
                  <a:pt x="3477" y="7036"/>
                  <a:pt x="3477" y="10786"/>
                </a:cubicBezTo>
                <a:cubicBezTo>
                  <a:pt x="3477" y="14535"/>
                  <a:pt x="2372" y="18019"/>
                  <a:pt x="478" y="20908"/>
                </a:cubicBezTo>
                <a:lnTo>
                  <a:pt x="0" y="21600"/>
                </a:lnTo>
                <a:lnTo>
                  <a:pt x="21600" y="21600"/>
                </a:lnTo>
                <a:lnTo>
                  <a:pt x="21600" y="0"/>
                </a:lnTo>
                <a:lnTo>
                  <a:pt x="20" y="0"/>
                </a:lnTo>
                <a:close/>
              </a:path>
            </a:pathLst>
          </a:custGeom>
          <a:ln w="12700">
            <a:miter lim="400000"/>
          </a:ln>
        </p:spPr>
      </p:pic>
      <p:pic>
        <p:nvPicPr>
          <p:cNvPr id="260" name="Picture 4" descr="Picture 4"/>
          <p:cNvPicPr>
            <a:picLocks noChangeAspect="1"/>
          </p:cNvPicPr>
          <p:nvPr/>
        </p:nvPicPr>
        <p:blipFill>
          <a:blip r:embed="rId4">
            <a:extLst/>
          </a:blip>
          <a:srcRect l="0" t="920" r="0" b="0"/>
          <a:stretch>
            <a:fillRect/>
          </a:stretch>
        </p:blipFill>
        <p:spPr>
          <a:xfrm>
            <a:off x="6238718" y="35"/>
            <a:ext cx="9932483" cy="13715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 y="132"/>
                </a:lnTo>
                <a:cubicBezTo>
                  <a:pt x="2229" y="3153"/>
                  <a:pt x="3491" y="6903"/>
                  <a:pt x="3491" y="10965"/>
                </a:cubicBezTo>
                <a:cubicBezTo>
                  <a:pt x="3491" y="14715"/>
                  <a:pt x="2415" y="18198"/>
                  <a:pt x="574" y="21088"/>
                </a:cubicBezTo>
                <a:lnTo>
                  <a:pt x="230" y="21600"/>
                </a:lnTo>
                <a:lnTo>
                  <a:pt x="18196" y="21600"/>
                </a:lnTo>
                <a:lnTo>
                  <a:pt x="18684" y="20908"/>
                </a:lnTo>
                <a:cubicBezTo>
                  <a:pt x="20525" y="18019"/>
                  <a:pt x="21600" y="14535"/>
                  <a:pt x="21600" y="10786"/>
                </a:cubicBezTo>
                <a:cubicBezTo>
                  <a:pt x="21600" y="7036"/>
                  <a:pt x="20525" y="3553"/>
                  <a:pt x="18684" y="663"/>
                </a:cubicBezTo>
                <a:lnTo>
                  <a:pt x="18216" y="0"/>
                </a:lnTo>
                <a:lnTo>
                  <a:pt x="0" y="0"/>
                </a:lnTo>
                <a:close/>
              </a:path>
            </a:pathLst>
          </a:custGeom>
          <a:ln w="12700">
            <a:miter lim="400000"/>
          </a:ln>
        </p:spPr>
      </p:pic>
      <p:sp>
        <p:nvSpPr>
          <p:cNvPr id="261" name="Title 1"/>
          <p:cNvSpPr txBox="1"/>
          <p:nvPr>
            <p:ph type="title"/>
          </p:nvPr>
        </p:nvSpPr>
        <p:spPr>
          <a:xfrm>
            <a:off x="629711" y="1184274"/>
            <a:ext cx="6263977" cy="3600084"/>
          </a:xfrm>
          <a:prstGeom prst="rect">
            <a:avLst/>
          </a:prstGeom>
        </p:spPr>
        <p:txBody>
          <a:bodyPr/>
          <a:lstStyle/>
          <a:p>
            <a:pPr>
              <a:defRPr sz="7200">
                <a:solidFill>
                  <a:srgbClr val="343770"/>
                </a:solidFill>
              </a:defRPr>
            </a:pPr>
            <a:r>
              <a:t>Who prays what </a:t>
            </a:r>
            <a:br/>
            <a:r>
              <a:t>and when?</a:t>
            </a:r>
          </a:p>
        </p:txBody>
      </p:sp>
      <p:sp>
        <p:nvSpPr>
          <p:cNvPr id="262" name="Content Placeholder 2"/>
          <p:cNvSpPr txBox="1"/>
          <p:nvPr>
            <p:ph type="body" sz="quarter" idx="1"/>
          </p:nvPr>
        </p:nvSpPr>
        <p:spPr>
          <a:xfrm>
            <a:off x="862836" y="5156201"/>
            <a:ext cx="6030853" cy="5365489"/>
          </a:xfrm>
          <a:prstGeom prst="rect">
            <a:avLst/>
          </a:prstGeom>
        </p:spPr>
        <p:txBody>
          <a:bodyPr/>
          <a:lstStyle/>
          <a:p>
            <a:pPr marL="0" indent="0">
              <a:buSzTx/>
              <a:buNone/>
              <a:defRPr i="0" sz="4800">
                <a:solidFill>
                  <a:srgbClr val="008F00"/>
                </a:solidFill>
              </a:defRPr>
            </a:pPr>
            <a:r>
              <a:t>Look at the two pictures, and use your imagination.</a:t>
            </a:r>
          </a:p>
          <a:p>
            <a:pPr marL="0" indent="0">
              <a:buSzTx/>
              <a:buNone/>
              <a:defRPr i="0" sz="4800">
                <a:solidFill>
                  <a:srgbClr val="008F00"/>
                </a:solidFill>
              </a:defRPr>
            </a:pPr>
            <a:r>
              <a:t>Write the prayer that you think the boy might be praying.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60"/>
                                        </p:tgtEl>
                                        <p:attrNameLst>
                                          <p:attrName>style.visibility</p:attrName>
                                        </p:attrNameLst>
                                      </p:cBhvr>
                                      <p:to>
                                        <p:strVal val="visible"/>
                                      </p:to>
                                    </p:set>
                                    <p:anim calcmode="lin" valueType="num">
                                      <p:cBhvr>
                                        <p:cTn id="7" dur="1000" fill="hold"/>
                                        <p:tgtEl>
                                          <p:spTgt spid="260"/>
                                        </p:tgtEl>
                                        <p:attrNameLst>
                                          <p:attrName>ppt_x</p:attrName>
                                        </p:attrNameLst>
                                      </p:cBhvr>
                                      <p:tavLst>
                                        <p:tav tm="0">
                                          <p:val>
                                            <p:strVal val="#ppt_x"/>
                                          </p:val>
                                        </p:tav>
                                        <p:tav tm="100000">
                                          <p:val>
                                            <p:strVal val="#ppt_x"/>
                                          </p:val>
                                        </p:tav>
                                      </p:tavLst>
                                    </p:anim>
                                    <p:anim calcmode="lin" valueType="num">
                                      <p:cBhvr>
                                        <p:cTn id="8" dur="1000" fill="hold"/>
                                        <p:tgtEl>
                                          <p:spTgt spid="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icture 3" descr="Picture 3"/>
          <p:cNvPicPr>
            <a:picLocks noChangeAspect="1"/>
          </p:cNvPicPr>
          <p:nvPr/>
        </p:nvPicPr>
        <p:blipFill>
          <a:blip r:embed="rId3">
            <a:extLst/>
          </a:blip>
          <a:srcRect l="0" t="0" r="0" b="0"/>
          <a:stretch>
            <a:fillRect/>
          </a:stretch>
        </p:blipFill>
        <p:spPr>
          <a:xfrm>
            <a:off x="14728155" y="-38"/>
            <a:ext cx="9655969"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0"/>
                </a:moveTo>
                <a:lnTo>
                  <a:pt x="478" y="663"/>
                </a:lnTo>
                <a:cubicBezTo>
                  <a:pt x="2372" y="3553"/>
                  <a:pt x="3477" y="7036"/>
                  <a:pt x="3477" y="10786"/>
                </a:cubicBezTo>
                <a:cubicBezTo>
                  <a:pt x="3477" y="14535"/>
                  <a:pt x="2372" y="18019"/>
                  <a:pt x="478" y="20908"/>
                </a:cubicBezTo>
                <a:lnTo>
                  <a:pt x="0" y="21600"/>
                </a:lnTo>
                <a:lnTo>
                  <a:pt x="21600" y="21600"/>
                </a:lnTo>
                <a:lnTo>
                  <a:pt x="21600" y="0"/>
                </a:lnTo>
                <a:lnTo>
                  <a:pt x="20" y="0"/>
                </a:lnTo>
                <a:close/>
              </a:path>
            </a:pathLst>
          </a:custGeom>
          <a:ln w="12700">
            <a:miter lim="400000"/>
          </a:ln>
        </p:spPr>
      </p:pic>
      <p:pic>
        <p:nvPicPr>
          <p:cNvPr id="267" name="Picture 4" descr="Picture 4"/>
          <p:cNvPicPr>
            <a:picLocks noChangeAspect="1"/>
          </p:cNvPicPr>
          <p:nvPr/>
        </p:nvPicPr>
        <p:blipFill>
          <a:blip r:embed="rId4">
            <a:extLst/>
          </a:blip>
          <a:stretch>
            <a:fillRect/>
          </a:stretch>
        </p:blipFill>
        <p:spPr>
          <a:xfrm>
            <a:off x="6262781" y="34"/>
            <a:ext cx="9932484" cy="13715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 y="132"/>
                </a:lnTo>
                <a:cubicBezTo>
                  <a:pt x="2229" y="3153"/>
                  <a:pt x="3491" y="6903"/>
                  <a:pt x="3491" y="10965"/>
                </a:cubicBezTo>
                <a:cubicBezTo>
                  <a:pt x="3491" y="14715"/>
                  <a:pt x="2415" y="18198"/>
                  <a:pt x="574" y="21088"/>
                </a:cubicBezTo>
                <a:lnTo>
                  <a:pt x="230" y="21600"/>
                </a:lnTo>
                <a:lnTo>
                  <a:pt x="18196" y="21600"/>
                </a:lnTo>
                <a:lnTo>
                  <a:pt x="18684" y="20908"/>
                </a:lnTo>
                <a:cubicBezTo>
                  <a:pt x="20525" y="18019"/>
                  <a:pt x="21600" y="14535"/>
                  <a:pt x="21600" y="10786"/>
                </a:cubicBezTo>
                <a:cubicBezTo>
                  <a:pt x="21600" y="7036"/>
                  <a:pt x="20525" y="3553"/>
                  <a:pt x="18684" y="663"/>
                </a:cubicBezTo>
                <a:lnTo>
                  <a:pt x="18216" y="0"/>
                </a:lnTo>
                <a:lnTo>
                  <a:pt x="0" y="0"/>
                </a:lnTo>
                <a:close/>
              </a:path>
            </a:pathLst>
          </a:custGeom>
          <a:ln w="12700">
            <a:miter lim="400000"/>
          </a:ln>
        </p:spPr>
      </p:pic>
      <p:sp>
        <p:nvSpPr>
          <p:cNvPr id="268" name="Title 1"/>
          <p:cNvSpPr txBox="1"/>
          <p:nvPr>
            <p:ph type="title"/>
          </p:nvPr>
        </p:nvSpPr>
        <p:spPr>
          <a:xfrm>
            <a:off x="629711" y="1184274"/>
            <a:ext cx="6263977" cy="3600084"/>
          </a:xfrm>
          <a:prstGeom prst="rect">
            <a:avLst/>
          </a:prstGeom>
        </p:spPr>
        <p:txBody>
          <a:bodyPr/>
          <a:lstStyle/>
          <a:p>
            <a:pPr>
              <a:defRPr sz="7200">
                <a:solidFill>
                  <a:srgbClr val="343770"/>
                </a:solidFill>
              </a:defRPr>
            </a:pPr>
            <a:r>
              <a:t>Who prays what </a:t>
            </a:r>
            <a:br/>
            <a:r>
              <a:t>and when?</a:t>
            </a:r>
          </a:p>
        </p:txBody>
      </p:sp>
      <p:sp>
        <p:nvSpPr>
          <p:cNvPr id="269" name="Content Placeholder 2"/>
          <p:cNvSpPr txBox="1"/>
          <p:nvPr>
            <p:ph type="body" sz="quarter" idx="1"/>
          </p:nvPr>
        </p:nvSpPr>
        <p:spPr>
          <a:xfrm>
            <a:off x="862836" y="5156201"/>
            <a:ext cx="6030853" cy="5365489"/>
          </a:xfrm>
          <a:prstGeom prst="rect">
            <a:avLst/>
          </a:prstGeom>
        </p:spPr>
        <p:txBody>
          <a:bodyPr/>
          <a:lstStyle/>
          <a:p>
            <a:pPr marL="0" indent="0">
              <a:buSzTx/>
              <a:buNone/>
              <a:defRPr i="0" sz="4800">
                <a:solidFill>
                  <a:srgbClr val="008F00"/>
                </a:solidFill>
              </a:defRPr>
            </a:pPr>
            <a:r>
              <a:t>Look at the two pictures, and use your imagination.</a:t>
            </a:r>
          </a:p>
          <a:p>
            <a:pPr marL="0" indent="0">
              <a:buSzTx/>
              <a:buNone/>
              <a:defRPr i="0" sz="4800">
                <a:solidFill>
                  <a:srgbClr val="008F00"/>
                </a:solidFill>
              </a:defRPr>
            </a:pPr>
            <a:r>
              <a:t>Write the prayer that you think the </a:t>
            </a:r>
            <a:r>
              <a:t>girl</a:t>
            </a:r>
            <a:r>
              <a:t> might be praying.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67"/>
                                        </p:tgtEl>
                                        <p:attrNameLst>
                                          <p:attrName>style.visibility</p:attrName>
                                        </p:attrNameLst>
                                      </p:cBhvr>
                                      <p:to>
                                        <p:strVal val="visible"/>
                                      </p:to>
                                    </p:set>
                                    <p:anim calcmode="lin" valueType="num">
                                      <p:cBhvr>
                                        <p:cTn id="7" dur="1000" fill="hold"/>
                                        <p:tgtEl>
                                          <p:spTgt spid="267"/>
                                        </p:tgtEl>
                                        <p:attrNameLst>
                                          <p:attrName>ppt_x</p:attrName>
                                        </p:attrNameLst>
                                      </p:cBhvr>
                                      <p:tavLst>
                                        <p:tav tm="0">
                                          <p:val>
                                            <p:strVal val="#ppt_x"/>
                                          </p:val>
                                        </p:tav>
                                        <p:tav tm="100000">
                                          <p:val>
                                            <p:strVal val="#ppt_x"/>
                                          </p:val>
                                        </p:tav>
                                      </p:tavLst>
                                    </p:anim>
                                    <p:anim calcmode="lin" valueType="num">
                                      <p:cBhvr>
                                        <p:cTn id="8" dur="1000" fill="hold"/>
                                        <p:tgtEl>
                                          <p:spTgt spid="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Picture 3" descr="Picture 3"/>
          <p:cNvPicPr>
            <a:picLocks noChangeAspect="1"/>
          </p:cNvPicPr>
          <p:nvPr/>
        </p:nvPicPr>
        <p:blipFill>
          <a:blip r:embed="rId3">
            <a:extLst/>
          </a:blip>
          <a:srcRect l="0" t="0" r="0" b="0"/>
          <a:stretch>
            <a:fillRect/>
          </a:stretch>
        </p:blipFill>
        <p:spPr>
          <a:xfrm>
            <a:off x="14724000" y="-38"/>
            <a:ext cx="9655969"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0"/>
                </a:moveTo>
                <a:lnTo>
                  <a:pt x="478" y="663"/>
                </a:lnTo>
                <a:cubicBezTo>
                  <a:pt x="2372" y="3553"/>
                  <a:pt x="3477" y="7036"/>
                  <a:pt x="3477" y="10786"/>
                </a:cubicBezTo>
                <a:cubicBezTo>
                  <a:pt x="3477" y="14535"/>
                  <a:pt x="2372" y="18019"/>
                  <a:pt x="478" y="20908"/>
                </a:cubicBezTo>
                <a:lnTo>
                  <a:pt x="0" y="21600"/>
                </a:lnTo>
                <a:lnTo>
                  <a:pt x="21600" y="21600"/>
                </a:lnTo>
                <a:lnTo>
                  <a:pt x="21600" y="0"/>
                </a:lnTo>
                <a:lnTo>
                  <a:pt x="20" y="0"/>
                </a:lnTo>
                <a:close/>
              </a:path>
            </a:pathLst>
          </a:custGeom>
          <a:ln w="12700">
            <a:miter lim="400000"/>
          </a:ln>
        </p:spPr>
      </p:pic>
      <p:pic>
        <p:nvPicPr>
          <p:cNvPr id="274" name="Picture 4" descr="Picture 4"/>
          <p:cNvPicPr>
            <a:picLocks noChangeAspect="1"/>
          </p:cNvPicPr>
          <p:nvPr/>
        </p:nvPicPr>
        <p:blipFill>
          <a:blip r:embed="rId4">
            <a:extLst/>
          </a:blip>
          <a:stretch>
            <a:fillRect/>
          </a:stretch>
        </p:blipFill>
        <p:spPr>
          <a:xfrm>
            <a:off x="6194238" y="-38"/>
            <a:ext cx="9932483" cy="13715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 y="132"/>
                </a:lnTo>
                <a:cubicBezTo>
                  <a:pt x="2229" y="3153"/>
                  <a:pt x="3491" y="6903"/>
                  <a:pt x="3491" y="10965"/>
                </a:cubicBezTo>
                <a:cubicBezTo>
                  <a:pt x="3491" y="14715"/>
                  <a:pt x="2415" y="18198"/>
                  <a:pt x="574" y="21088"/>
                </a:cubicBezTo>
                <a:lnTo>
                  <a:pt x="230" y="21600"/>
                </a:lnTo>
                <a:lnTo>
                  <a:pt x="18196" y="21600"/>
                </a:lnTo>
                <a:lnTo>
                  <a:pt x="18684" y="20908"/>
                </a:lnTo>
                <a:cubicBezTo>
                  <a:pt x="20525" y="18019"/>
                  <a:pt x="21600" y="14535"/>
                  <a:pt x="21600" y="10786"/>
                </a:cubicBezTo>
                <a:cubicBezTo>
                  <a:pt x="21600" y="7036"/>
                  <a:pt x="20525" y="3553"/>
                  <a:pt x="18684" y="663"/>
                </a:cubicBezTo>
                <a:lnTo>
                  <a:pt x="18216" y="0"/>
                </a:lnTo>
                <a:lnTo>
                  <a:pt x="0" y="0"/>
                </a:lnTo>
                <a:close/>
              </a:path>
            </a:pathLst>
          </a:custGeom>
          <a:ln w="12700">
            <a:miter lim="400000"/>
          </a:ln>
        </p:spPr>
      </p:pic>
      <p:sp>
        <p:nvSpPr>
          <p:cNvPr id="275" name="Title 1"/>
          <p:cNvSpPr txBox="1"/>
          <p:nvPr>
            <p:ph type="title"/>
          </p:nvPr>
        </p:nvSpPr>
        <p:spPr>
          <a:xfrm>
            <a:off x="629711" y="1184274"/>
            <a:ext cx="6263977" cy="3600084"/>
          </a:xfrm>
          <a:prstGeom prst="rect">
            <a:avLst/>
          </a:prstGeom>
        </p:spPr>
        <p:txBody>
          <a:bodyPr/>
          <a:lstStyle/>
          <a:p>
            <a:pPr>
              <a:defRPr sz="7200">
                <a:solidFill>
                  <a:srgbClr val="343770"/>
                </a:solidFill>
              </a:defRPr>
            </a:pPr>
            <a:r>
              <a:t>Who prays what </a:t>
            </a:r>
            <a:br/>
            <a:r>
              <a:t>and when?</a:t>
            </a:r>
          </a:p>
        </p:txBody>
      </p:sp>
      <p:sp>
        <p:nvSpPr>
          <p:cNvPr id="276" name="Content Placeholder 2"/>
          <p:cNvSpPr txBox="1"/>
          <p:nvPr>
            <p:ph type="body" sz="quarter" idx="1"/>
          </p:nvPr>
        </p:nvSpPr>
        <p:spPr>
          <a:xfrm>
            <a:off x="862836" y="5156201"/>
            <a:ext cx="6030853" cy="5365489"/>
          </a:xfrm>
          <a:prstGeom prst="rect">
            <a:avLst/>
          </a:prstGeom>
        </p:spPr>
        <p:txBody>
          <a:bodyPr/>
          <a:lstStyle/>
          <a:p>
            <a:pPr marL="0" indent="0">
              <a:buSzTx/>
              <a:buNone/>
              <a:defRPr i="0" sz="4800">
                <a:solidFill>
                  <a:srgbClr val="008F00"/>
                </a:solidFill>
              </a:defRPr>
            </a:pPr>
            <a:r>
              <a:t>Look at the two pictures, and use your imagination.</a:t>
            </a:r>
          </a:p>
          <a:p>
            <a:pPr marL="0" indent="0">
              <a:buSzTx/>
              <a:buNone/>
              <a:defRPr i="0" sz="4800">
                <a:solidFill>
                  <a:srgbClr val="008F00"/>
                </a:solidFill>
              </a:defRPr>
            </a:pPr>
            <a:r>
              <a:t>Write the prayer that you think the </a:t>
            </a:r>
            <a:r>
              <a:t>boy</a:t>
            </a:r>
            <a:r>
              <a:t> might be praying.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74"/>
                                        </p:tgtEl>
                                        <p:attrNameLst>
                                          <p:attrName>style.visibility</p:attrName>
                                        </p:attrNameLst>
                                      </p:cBhvr>
                                      <p:to>
                                        <p:strVal val="visible"/>
                                      </p:to>
                                    </p:set>
                                    <p:anim calcmode="lin" valueType="num">
                                      <p:cBhvr>
                                        <p:cTn id="7" dur="1000" fill="hold"/>
                                        <p:tgtEl>
                                          <p:spTgt spid="274"/>
                                        </p:tgtEl>
                                        <p:attrNameLst>
                                          <p:attrName>ppt_x</p:attrName>
                                        </p:attrNameLst>
                                      </p:cBhvr>
                                      <p:tavLst>
                                        <p:tav tm="0">
                                          <p:val>
                                            <p:strVal val="#ppt_x"/>
                                          </p:val>
                                        </p:tav>
                                        <p:tav tm="100000">
                                          <p:val>
                                            <p:strVal val="#ppt_x"/>
                                          </p:val>
                                        </p:tav>
                                      </p:tavLst>
                                    </p:anim>
                                    <p:anim calcmode="lin" valueType="num">
                                      <p:cBhvr>
                                        <p:cTn id="8" dur="1000" fill="hold"/>
                                        <p:tgtEl>
                                          <p:spTgt spid="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Picture 3" descr="Picture 3"/>
          <p:cNvPicPr>
            <a:picLocks noChangeAspect="1"/>
          </p:cNvPicPr>
          <p:nvPr/>
        </p:nvPicPr>
        <p:blipFill>
          <a:blip r:embed="rId3">
            <a:extLst/>
          </a:blip>
          <a:srcRect l="0" t="0" r="0" b="0"/>
          <a:stretch>
            <a:fillRect/>
          </a:stretch>
        </p:blipFill>
        <p:spPr>
          <a:xfrm>
            <a:off x="14728155" y="-38"/>
            <a:ext cx="9655969"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0"/>
                </a:moveTo>
                <a:lnTo>
                  <a:pt x="478" y="663"/>
                </a:lnTo>
                <a:cubicBezTo>
                  <a:pt x="2372" y="3553"/>
                  <a:pt x="3477" y="7036"/>
                  <a:pt x="3477" y="10786"/>
                </a:cubicBezTo>
                <a:cubicBezTo>
                  <a:pt x="3477" y="14535"/>
                  <a:pt x="2372" y="18019"/>
                  <a:pt x="478" y="20908"/>
                </a:cubicBezTo>
                <a:lnTo>
                  <a:pt x="0" y="21600"/>
                </a:lnTo>
                <a:lnTo>
                  <a:pt x="21600" y="21600"/>
                </a:lnTo>
                <a:lnTo>
                  <a:pt x="21600" y="0"/>
                </a:lnTo>
                <a:lnTo>
                  <a:pt x="20" y="0"/>
                </a:lnTo>
                <a:close/>
              </a:path>
            </a:pathLst>
          </a:custGeom>
          <a:ln w="12700">
            <a:miter lim="400000"/>
          </a:ln>
        </p:spPr>
      </p:pic>
      <p:pic>
        <p:nvPicPr>
          <p:cNvPr id="281" name="Picture 4" descr="Picture 4"/>
          <p:cNvPicPr>
            <a:picLocks noChangeAspect="1"/>
          </p:cNvPicPr>
          <p:nvPr/>
        </p:nvPicPr>
        <p:blipFill>
          <a:blip r:embed="rId4">
            <a:extLst/>
          </a:blip>
          <a:stretch>
            <a:fillRect/>
          </a:stretch>
        </p:blipFill>
        <p:spPr>
          <a:xfrm>
            <a:off x="6194238" y="-38"/>
            <a:ext cx="9932483" cy="13715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 y="132"/>
                </a:lnTo>
                <a:cubicBezTo>
                  <a:pt x="2229" y="3153"/>
                  <a:pt x="3491" y="6903"/>
                  <a:pt x="3491" y="10965"/>
                </a:cubicBezTo>
                <a:cubicBezTo>
                  <a:pt x="3491" y="14715"/>
                  <a:pt x="2415" y="18198"/>
                  <a:pt x="574" y="21088"/>
                </a:cubicBezTo>
                <a:lnTo>
                  <a:pt x="230" y="21600"/>
                </a:lnTo>
                <a:lnTo>
                  <a:pt x="18196" y="21600"/>
                </a:lnTo>
                <a:lnTo>
                  <a:pt x="18684" y="20908"/>
                </a:lnTo>
                <a:cubicBezTo>
                  <a:pt x="20525" y="18019"/>
                  <a:pt x="21600" y="14535"/>
                  <a:pt x="21600" y="10786"/>
                </a:cubicBezTo>
                <a:cubicBezTo>
                  <a:pt x="21600" y="7036"/>
                  <a:pt x="20525" y="3553"/>
                  <a:pt x="18684" y="663"/>
                </a:cubicBezTo>
                <a:lnTo>
                  <a:pt x="18216" y="0"/>
                </a:lnTo>
                <a:lnTo>
                  <a:pt x="0" y="0"/>
                </a:lnTo>
                <a:close/>
              </a:path>
            </a:pathLst>
          </a:custGeom>
          <a:ln w="12700">
            <a:miter lim="400000"/>
          </a:ln>
        </p:spPr>
      </p:pic>
      <p:sp>
        <p:nvSpPr>
          <p:cNvPr id="282" name="Title 1"/>
          <p:cNvSpPr txBox="1"/>
          <p:nvPr>
            <p:ph type="title"/>
          </p:nvPr>
        </p:nvSpPr>
        <p:spPr>
          <a:xfrm>
            <a:off x="629711" y="1184274"/>
            <a:ext cx="6263977" cy="3600084"/>
          </a:xfrm>
          <a:prstGeom prst="rect">
            <a:avLst/>
          </a:prstGeom>
        </p:spPr>
        <p:txBody>
          <a:bodyPr/>
          <a:lstStyle/>
          <a:p>
            <a:pPr>
              <a:defRPr sz="7200">
                <a:solidFill>
                  <a:srgbClr val="343770"/>
                </a:solidFill>
              </a:defRPr>
            </a:pPr>
            <a:r>
              <a:t>Who prays what </a:t>
            </a:r>
            <a:br/>
            <a:r>
              <a:t>and when?</a:t>
            </a:r>
          </a:p>
        </p:txBody>
      </p:sp>
      <p:sp>
        <p:nvSpPr>
          <p:cNvPr id="283" name="Content Placeholder 2"/>
          <p:cNvSpPr txBox="1"/>
          <p:nvPr>
            <p:ph type="body" sz="quarter" idx="1"/>
          </p:nvPr>
        </p:nvSpPr>
        <p:spPr>
          <a:xfrm>
            <a:off x="862836" y="5156201"/>
            <a:ext cx="6030853" cy="5365489"/>
          </a:xfrm>
          <a:prstGeom prst="rect">
            <a:avLst/>
          </a:prstGeom>
        </p:spPr>
        <p:txBody>
          <a:bodyPr/>
          <a:lstStyle/>
          <a:p>
            <a:pPr marL="0" indent="0">
              <a:buSzTx/>
              <a:buNone/>
              <a:defRPr i="0" sz="4800">
                <a:solidFill>
                  <a:srgbClr val="008F00"/>
                </a:solidFill>
              </a:defRPr>
            </a:pPr>
            <a:r>
              <a:t>Look at the two pictures, and use your imagination.</a:t>
            </a:r>
          </a:p>
          <a:p>
            <a:pPr marL="0" indent="0">
              <a:buSzTx/>
              <a:buNone/>
              <a:defRPr i="0" sz="4800">
                <a:solidFill>
                  <a:srgbClr val="008F00"/>
                </a:solidFill>
              </a:defRPr>
            </a:pPr>
            <a:r>
              <a:t>Write the prayer that you think the </a:t>
            </a:r>
            <a:r>
              <a:t>girl</a:t>
            </a:r>
            <a:r>
              <a:t> might be praying.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81"/>
                                        </p:tgtEl>
                                        <p:attrNameLst>
                                          <p:attrName>style.visibility</p:attrName>
                                        </p:attrNameLst>
                                      </p:cBhvr>
                                      <p:to>
                                        <p:strVal val="visible"/>
                                      </p:to>
                                    </p:set>
                                    <p:anim calcmode="lin" valueType="num">
                                      <p:cBhvr>
                                        <p:cTn id="7" dur="1000" fill="hold"/>
                                        <p:tgtEl>
                                          <p:spTgt spid="281"/>
                                        </p:tgtEl>
                                        <p:attrNameLst>
                                          <p:attrName>ppt_x</p:attrName>
                                        </p:attrNameLst>
                                      </p:cBhvr>
                                      <p:tavLst>
                                        <p:tav tm="0">
                                          <p:val>
                                            <p:strVal val="#ppt_x"/>
                                          </p:val>
                                        </p:tav>
                                        <p:tav tm="100000">
                                          <p:val>
                                            <p:strVal val="#ppt_x"/>
                                          </p:val>
                                        </p:tav>
                                      </p:tavLst>
                                    </p:anim>
                                    <p:anim calcmode="lin" valueType="num">
                                      <p:cBhvr>
                                        <p:cTn id="8" dur="1000" fill="hold"/>
                                        <p:tgtEl>
                                          <p:spTgt spid="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itle 1"/>
          <p:cNvSpPr txBox="1"/>
          <p:nvPr>
            <p:ph type="title"/>
          </p:nvPr>
        </p:nvSpPr>
        <p:spPr>
          <a:xfrm>
            <a:off x="1045707" y="177799"/>
            <a:ext cx="22292586" cy="1520583"/>
          </a:xfrm>
          <a:prstGeom prst="rect">
            <a:avLst/>
          </a:prstGeom>
        </p:spPr>
        <p:txBody>
          <a:bodyPr/>
          <a:lstStyle>
            <a:lvl1pPr>
              <a:defRPr sz="7200">
                <a:solidFill>
                  <a:srgbClr val="343770"/>
                </a:solidFill>
              </a:defRPr>
            </a:lvl1pPr>
          </a:lstStyle>
          <a:p>
            <a:pPr/>
            <a:r>
              <a:t>When you visit the Prayer Space in your school…</a:t>
            </a:r>
          </a:p>
        </p:txBody>
      </p:sp>
      <p:sp>
        <p:nvSpPr>
          <p:cNvPr id="288" name="Content Placeholder 2"/>
          <p:cNvSpPr txBox="1"/>
          <p:nvPr>
            <p:ph type="body" idx="1"/>
          </p:nvPr>
        </p:nvSpPr>
        <p:spPr>
          <a:xfrm>
            <a:off x="898483" y="1987782"/>
            <a:ext cx="22587034" cy="10653508"/>
          </a:xfrm>
          <a:prstGeom prst="rect">
            <a:avLst/>
          </a:prstGeom>
        </p:spPr>
        <p:txBody>
          <a:bodyPr/>
          <a:lstStyle/>
          <a:p>
            <a:pPr marL="457200" indent="-457200">
              <a:defRPr i="0" sz="4800">
                <a:solidFill>
                  <a:srgbClr val="0563C1"/>
                </a:solidFill>
              </a:defRPr>
            </a:pPr>
            <a:r>
              <a:t>Expect it to be a bit different from everyday school</a:t>
            </a:r>
          </a:p>
          <a:p>
            <a:pPr marL="457200" indent="-457200">
              <a:defRPr i="0" sz="4800">
                <a:solidFill>
                  <a:srgbClr val="0563C1"/>
                </a:solidFill>
              </a:defRPr>
            </a:pPr>
            <a:r>
              <a:t>Take an open minded attitude</a:t>
            </a:r>
          </a:p>
          <a:p>
            <a:pPr marL="457200" indent="-457200">
              <a:defRPr i="0" sz="4800">
                <a:solidFill>
                  <a:srgbClr val="0563C1"/>
                </a:solidFill>
              </a:defRPr>
            </a:pPr>
            <a:r>
              <a:t>It’s a free and welcoming experience – no one will force you to do anything</a:t>
            </a:r>
          </a:p>
          <a:p>
            <a:pPr marL="457200" indent="-457200">
              <a:defRPr i="0" sz="4800">
                <a:solidFill>
                  <a:srgbClr val="0563C1"/>
                </a:solidFill>
              </a:defRPr>
            </a:pPr>
            <a:r>
              <a:t>Be ready to use your imagination</a:t>
            </a:r>
          </a:p>
          <a:p>
            <a:pPr marL="457200" indent="-457200">
              <a:defRPr i="0" sz="4800">
                <a:solidFill>
                  <a:srgbClr val="0563C1"/>
                </a:solidFill>
              </a:defRPr>
            </a:pPr>
            <a:r>
              <a:t>Don’t worry: it is inclusive and everyone is welcome, if you believe in prayer and pray lots, or if you’ve never done that and don’t believe in prayer, there will be some interesting things to think about</a:t>
            </a:r>
          </a:p>
          <a:p>
            <a:pPr marL="457200" indent="-457200">
              <a:defRPr i="0" sz="4800">
                <a:solidFill>
                  <a:srgbClr val="942193"/>
                </a:solidFill>
              </a:defRPr>
            </a:pPr>
            <a:r>
              <a:t>Talk, talk, talk:</a:t>
            </a:r>
            <a:r>
              <a:rPr>
                <a:solidFill>
                  <a:srgbClr val="0563C1"/>
                </a:solidFill>
              </a:rPr>
              <a:t> it’s great when pupils using prayer spaces to speak up about their feelings, their ideas and their experience</a:t>
            </a:r>
            <a:endParaRPr>
              <a:solidFill>
                <a:srgbClr val="0563C1"/>
              </a:solidFill>
            </a:endParaRPr>
          </a:p>
          <a:p>
            <a:pPr marL="457200" indent="-457200">
              <a:defRPr i="0" sz="4800">
                <a:solidFill>
                  <a:srgbClr val="942193"/>
                </a:solidFill>
              </a:defRPr>
            </a:pPr>
            <a:r>
              <a:t>Silence, silence, silence:</a:t>
            </a:r>
            <a:r>
              <a:rPr>
                <a:solidFill>
                  <a:srgbClr val="0563C1"/>
                </a:solidFill>
              </a:rPr>
              <a:t> what happens in the prayer space might be personal, emotional, spiritual. Keep it private if you want to – and take the silence as a gift. We probably need a bit more calm and quietness in our lives…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Content Placeholder 2"/>
          <p:cNvSpPr txBox="1"/>
          <p:nvPr>
            <p:ph type="body" sz="half" idx="1"/>
          </p:nvPr>
        </p:nvSpPr>
        <p:spPr>
          <a:xfrm>
            <a:off x="1676400" y="352059"/>
            <a:ext cx="21031200" cy="5224935"/>
          </a:xfrm>
          <a:prstGeom prst="rect">
            <a:avLst/>
          </a:prstGeom>
        </p:spPr>
        <p:txBody>
          <a:bodyPr/>
          <a:lstStyle/>
          <a:p>
            <a:pPr marL="0" indent="0">
              <a:buSzTx/>
              <a:buNone/>
              <a:defRPr i="0" sz="4800">
                <a:solidFill>
                  <a:srgbClr val="0563C1"/>
                </a:solidFill>
              </a:defRPr>
            </a:pPr>
            <a:r>
              <a:t>10 year old boy: </a:t>
            </a:r>
          </a:p>
          <a:p>
            <a:pPr marL="0" indent="0">
              <a:buSzTx/>
              <a:buNone/>
              <a:defRPr sz="4800">
                <a:solidFill>
                  <a:srgbClr val="008F00"/>
                </a:solidFill>
              </a:defRPr>
            </a:pPr>
            <a:r>
              <a:t>“Prayer makes me feel like I really have a part in life instead of being here for no reason. Everyone has a reason why they were born but not many people know that reason yet. And they have a gift (prayer, help) and lots more. It’s just that not everyone has discovered their gift yet: but they should do soon enough.”</a:t>
            </a:r>
          </a:p>
        </p:txBody>
      </p:sp>
      <p:pic>
        <p:nvPicPr>
          <p:cNvPr id="293" name="DSCF4887.jpg" descr="DSCF4887.jpg"/>
          <p:cNvPicPr>
            <a:picLocks noChangeAspect="1"/>
          </p:cNvPicPr>
          <p:nvPr/>
        </p:nvPicPr>
        <p:blipFill>
          <a:blip r:embed="rId3">
            <a:extLst/>
          </a:blip>
          <a:stretch>
            <a:fillRect/>
          </a:stretch>
        </p:blipFill>
        <p:spPr>
          <a:xfrm>
            <a:off x="12192000" y="4945855"/>
            <a:ext cx="12192049" cy="8770127"/>
          </a:xfrm>
          <a:prstGeom prst="rect">
            <a:avLst/>
          </a:prstGeom>
          <a:ln w="12700">
            <a:miter lim="400000"/>
          </a:ln>
        </p:spPr>
      </p:pic>
      <p:sp>
        <p:nvSpPr>
          <p:cNvPr id="294" name="Maybe the Prayer Space in your school can help you to discover a gift."/>
          <p:cNvSpPr txBox="1"/>
          <p:nvPr/>
        </p:nvSpPr>
        <p:spPr>
          <a:xfrm>
            <a:off x="1676400" y="9039049"/>
            <a:ext cx="8746490" cy="238759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nSpc>
                <a:spcPct val="90000"/>
              </a:lnSpc>
              <a:spcBef>
                <a:spcPts val="2000"/>
              </a:spcBef>
              <a:defRPr b="1" sz="5200">
                <a:solidFill>
                  <a:srgbClr val="343770"/>
                </a:solidFill>
              </a:defRPr>
            </a:lvl1pPr>
          </a:lstStyle>
          <a:p>
            <a:pPr/>
            <a:r>
              <a:t>Maybe the Prayer Space in your school can help you to discover a gift.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ubtitle 2"/>
          <p:cNvSpPr txBox="1"/>
          <p:nvPr>
            <p:ph type="subTitle" idx="1"/>
          </p:nvPr>
        </p:nvSpPr>
        <p:spPr>
          <a:xfrm>
            <a:off x="731263" y="5275631"/>
            <a:ext cx="22921474" cy="7341615"/>
          </a:xfrm>
          <a:prstGeom prst="rect">
            <a:avLst/>
          </a:prstGeom>
        </p:spPr>
        <p:txBody>
          <a:bodyPr/>
          <a:lstStyle/>
          <a:p>
            <a:pPr>
              <a:defRPr b="1" sz="4500">
                <a:solidFill>
                  <a:srgbClr val="0563C1"/>
                </a:solidFill>
              </a:defRPr>
            </a:pPr>
            <a:r>
              <a:t>This is one lesson in a set which enables learners to respond to questions such as:</a:t>
            </a:r>
          </a:p>
          <a:p>
            <a:pPr>
              <a:defRPr b="1" sz="4500">
                <a:solidFill>
                  <a:srgbClr val="008F00"/>
                </a:solidFill>
              </a:defRPr>
            </a:pPr>
            <a:r>
              <a:t>What is prayer? Meditation? Reflection?</a:t>
            </a:r>
          </a:p>
          <a:p>
            <a:pPr>
              <a:defRPr b="1" sz="4500">
                <a:solidFill>
                  <a:srgbClr val="008F00"/>
                </a:solidFill>
              </a:defRPr>
            </a:pPr>
            <a:r>
              <a:t>Why are some prayers answered, and some unanswered?</a:t>
            </a:r>
          </a:p>
          <a:p>
            <a:pPr>
              <a:defRPr b="1" sz="4500">
                <a:solidFill>
                  <a:srgbClr val="008F00"/>
                </a:solidFill>
              </a:defRPr>
            </a:pPr>
            <a:r>
              <a:t>Can prayer make a person feel happy? Calm? Thankful? Forgiven? How? </a:t>
            </a:r>
          </a:p>
          <a:p>
            <a:pPr>
              <a:defRPr b="1" sz="4500">
                <a:solidFill>
                  <a:srgbClr val="008F00"/>
                </a:solidFill>
              </a:defRPr>
            </a:pPr>
            <a:r>
              <a:t>What can we find out about praying from social studies? Philosophy? Theology?</a:t>
            </a:r>
          </a:p>
          <a:p>
            <a:pPr>
              <a:defRPr b="1" sz="4500">
                <a:solidFill>
                  <a:srgbClr val="008F00"/>
                </a:solidFill>
              </a:defRPr>
            </a:pPr>
            <a:r>
              <a:t>What do Christians say about prayer and Jesus, their own prayer practices</a:t>
            </a:r>
            <a:br/>
            <a:r>
              <a:t>and the ways prayer ‘works’?</a:t>
            </a:r>
          </a:p>
          <a:p>
            <a:pPr>
              <a:defRPr b="1" sz="4500">
                <a:solidFill>
                  <a:srgbClr val="008F00"/>
                </a:solidFill>
              </a:defRPr>
            </a:pPr>
            <a:r>
              <a:t>What do learners say about these big questions?</a:t>
            </a:r>
          </a:p>
        </p:txBody>
      </p:sp>
      <p:sp>
        <p:nvSpPr>
          <p:cNvPr id="143" name="What is prayer?"/>
          <p:cNvSpPr txBox="1"/>
          <p:nvPr/>
        </p:nvSpPr>
        <p:spPr>
          <a:xfrm>
            <a:off x="8283217" y="3173619"/>
            <a:ext cx="7817564" cy="14020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ctr">
              <a:lnSpc>
                <a:spcPct val="90000"/>
              </a:lnSpc>
              <a:spcBef>
                <a:spcPts val="2000"/>
              </a:spcBef>
              <a:defRPr b="1" i="1" sz="8000">
                <a:solidFill>
                  <a:srgbClr val="343770"/>
                </a:solidFill>
              </a:defRPr>
            </a:lvl1pPr>
          </a:lstStyle>
          <a:p>
            <a:pPr/>
            <a:r>
              <a:t>What is prayer?</a:t>
            </a:r>
          </a:p>
        </p:txBody>
      </p:sp>
      <p:sp>
        <p:nvSpPr>
          <p:cNvPr id="144" name="Title 1"/>
          <p:cNvSpPr txBox="1"/>
          <p:nvPr>
            <p:ph type="ctrTitle"/>
          </p:nvPr>
        </p:nvSpPr>
        <p:spPr>
          <a:xfrm>
            <a:off x="467424" y="-1"/>
            <a:ext cx="23449152" cy="3173622"/>
          </a:xfrm>
          <a:prstGeom prst="rect">
            <a:avLst/>
          </a:prstGeom>
        </p:spPr>
        <p:txBody>
          <a:bodyPr anchor="t"/>
          <a:lstStyle/>
          <a:p>
            <a:pPr>
              <a:lnSpc>
                <a:spcPct val="90000"/>
              </a:lnSpc>
              <a:defRPr>
                <a:solidFill>
                  <a:srgbClr val="343770"/>
                </a:solidFill>
              </a:defRPr>
            </a:pPr>
            <a:r>
              <a:t>Prayer Spaces in Schools</a:t>
            </a:r>
          </a:p>
          <a:p>
            <a:pPr>
              <a:lnSpc>
                <a:spcPct val="90000"/>
              </a:lnSpc>
              <a:defRPr spc="-200" sz="8000">
                <a:solidFill>
                  <a:srgbClr val="0563C1"/>
                </a:solidFill>
              </a:defRPr>
            </a:pPr>
            <a:r>
              <a:t>Learning from a prayer space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ubtitle 2"/>
          <p:cNvSpPr txBox="1"/>
          <p:nvPr>
            <p:ph type="subTitle" idx="1"/>
          </p:nvPr>
        </p:nvSpPr>
        <p:spPr>
          <a:xfrm>
            <a:off x="731263" y="2927487"/>
            <a:ext cx="22921474" cy="8382718"/>
          </a:xfrm>
          <a:prstGeom prst="rect">
            <a:avLst/>
          </a:prstGeom>
        </p:spPr>
        <p:txBody>
          <a:bodyPr/>
          <a:lstStyle/>
          <a:p>
            <a:pPr>
              <a:defRPr b="1" sz="8000">
                <a:solidFill>
                  <a:srgbClr val="0563C1"/>
                </a:solidFill>
              </a:defRPr>
            </a:pPr>
            <a:r>
              <a:t>Let’s start with two big questions.</a:t>
            </a:r>
          </a:p>
          <a:p>
            <a:pPr>
              <a:defRPr b="1" sz="8000">
                <a:solidFill>
                  <a:srgbClr val="668ADC"/>
                </a:solidFill>
              </a:defRPr>
            </a:pPr>
          </a:p>
          <a:p>
            <a:pPr>
              <a:defRPr b="1" sz="8000">
                <a:solidFill>
                  <a:srgbClr val="008F00"/>
                </a:solidFill>
              </a:defRPr>
            </a:pPr>
            <a:r>
              <a:t>What is prayer?</a:t>
            </a:r>
          </a:p>
          <a:p>
            <a:pPr>
              <a:defRPr b="1" sz="8000">
                <a:solidFill>
                  <a:srgbClr val="008F00"/>
                </a:solidFill>
              </a:defRPr>
            </a:pPr>
          </a:p>
          <a:p>
            <a:pPr>
              <a:defRPr b="1" sz="8000">
                <a:solidFill>
                  <a:srgbClr val="008F00"/>
                </a:solidFill>
              </a:defRPr>
            </a:pPr>
            <a:r>
              <a:t>What’s your biggest question about prayer?</a:t>
            </a:r>
          </a:p>
        </p:txBody>
      </p:sp>
      <p:sp>
        <p:nvSpPr>
          <p:cNvPr id="149" name="What is prayer?"/>
          <p:cNvSpPr txBox="1"/>
          <p:nvPr/>
        </p:nvSpPr>
        <p:spPr>
          <a:xfrm>
            <a:off x="6377721" y="313578"/>
            <a:ext cx="11628556" cy="2011683"/>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nchor="ctr">
            <a:normAutofit fontScale="100000" lnSpcReduction="0"/>
          </a:bodyPr>
          <a:lstStyle>
            <a:lvl1pPr algn="ctr" defTabSz="1810511">
              <a:spcBef>
                <a:spcPts val="500"/>
              </a:spcBef>
              <a:defRPr b="1" sz="11880">
                <a:solidFill>
                  <a:srgbClr val="343770"/>
                </a:solidFill>
              </a:defRPr>
            </a:lvl1pPr>
          </a:lstStyle>
          <a:p>
            <a:pPr/>
            <a:r>
              <a:t>What is prayer?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itle 1"/>
          <p:cNvSpPr txBox="1"/>
          <p:nvPr>
            <p:ph type="title"/>
          </p:nvPr>
        </p:nvSpPr>
        <p:spPr>
          <a:xfrm>
            <a:off x="1676400" y="-1"/>
            <a:ext cx="21031200" cy="2126876"/>
          </a:xfrm>
          <a:prstGeom prst="rect">
            <a:avLst/>
          </a:prstGeom>
        </p:spPr>
        <p:txBody>
          <a:bodyPr anchor="t"/>
          <a:lstStyle>
            <a:lvl1pPr>
              <a:spcBef>
                <a:spcPts val="2000"/>
              </a:spcBef>
              <a:defRPr>
                <a:solidFill>
                  <a:srgbClr val="343770"/>
                </a:solidFill>
              </a:defRPr>
            </a:lvl1pPr>
          </a:lstStyle>
          <a:p>
            <a:pPr/>
            <a:r>
              <a:t>Thinking about praying</a:t>
            </a:r>
          </a:p>
        </p:txBody>
      </p:sp>
      <p:pic>
        <p:nvPicPr>
          <p:cNvPr id="152" name="DSCF1059.jpg" descr="DSCF1059.jpg"/>
          <p:cNvPicPr>
            <a:picLocks noChangeAspect="1"/>
          </p:cNvPicPr>
          <p:nvPr/>
        </p:nvPicPr>
        <p:blipFill>
          <a:blip r:embed="rId3">
            <a:extLst/>
          </a:blip>
          <a:stretch>
            <a:fillRect/>
          </a:stretch>
        </p:blipFill>
        <p:spPr>
          <a:xfrm>
            <a:off x="0" y="2126873"/>
            <a:ext cx="6956154" cy="6286985"/>
          </a:xfrm>
          <a:prstGeom prst="rect">
            <a:avLst/>
          </a:prstGeom>
          <a:ln w="12700">
            <a:miter lim="400000"/>
          </a:ln>
        </p:spPr>
      </p:pic>
      <p:pic>
        <p:nvPicPr>
          <p:cNvPr id="153" name="samuel-scrimshaw-rJc1RioyERQ-unsplash.jpg" descr="samuel-scrimshaw-rJc1RioyERQ-unsplash.jpg"/>
          <p:cNvPicPr>
            <a:picLocks noChangeAspect="1"/>
          </p:cNvPicPr>
          <p:nvPr/>
        </p:nvPicPr>
        <p:blipFill>
          <a:blip r:embed="rId4">
            <a:extLst/>
          </a:blip>
          <a:stretch>
            <a:fillRect/>
          </a:stretch>
        </p:blipFill>
        <p:spPr>
          <a:xfrm>
            <a:off x="1318558" y="8113220"/>
            <a:ext cx="9922486" cy="5602881"/>
          </a:xfrm>
          <a:prstGeom prst="rect">
            <a:avLst/>
          </a:prstGeom>
          <a:ln w="12700">
            <a:miter lim="400000"/>
          </a:ln>
        </p:spPr>
      </p:pic>
      <p:pic>
        <p:nvPicPr>
          <p:cNvPr id="154" name="nik-shuliahin-BuNWp1bL0nc-unsplash.jpg" descr="nik-shuliahin-BuNWp1bL0nc-unsplash.jpg"/>
          <p:cNvPicPr>
            <a:picLocks noChangeAspect="1"/>
          </p:cNvPicPr>
          <p:nvPr/>
        </p:nvPicPr>
        <p:blipFill>
          <a:blip r:embed="rId5">
            <a:extLst/>
          </a:blip>
          <a:stretch>
            <a:fillRect/>
          </a:stretch>
        </p:blipFill>
        <p:spPr>
          <a:xfrm flipH="1">
            <a:off x="18563291" y="7042546"/>
            <a:ext cx="5820710" cy="6673496"/>
          </a:xfrm>
          <a:prstGeom prst="rect">
            <a:avLst/>
          </a:prstGeom>
          <a:ln w="12700">
            <a:miter lim="400000"/>
          </a:ln>
        </p:spPr>
      </p:pic>
      <p:pic>
        <p:nvPicPr>
          <p:cNvPr id="155" name="kalisa-veer-jnTmteFp294-unsplash.jpg" descr="kalisa-veer-jnTmteFp294-unsplash.jpg"/>
          <p:cNvPicPr>
            <a:picLocks noChangeAspect="1"/>
          </p:cNvPicPr>
          <p:nvPr/>
        </p:nvPicPr>
        <p:blipFill>
          <a:blip r:embed="rId6">
            <a:extLst/>
          </a:blip>
          <a:stretch>
            <a:fillRect/>
          </a:stretch>
        </p:blipFill>
        <p:spPr>
          <a:xfrm>
            <a:off x="11436305" y="7054850"/>
            <a:ext cx="6311909" cy="6661184"/>
          </a:xfrm>
          <a:prstGeom prst="rect">
            <a:avLst/>
          </a:prstGeom>
          <a:ln w="12700">
            <a:miter lim="400000"/>
          </a:ln>
        </p:spPr>
      </p:pic>
      <p:pic>
        <p:nvPicPr>
          <p:cNvPr id="156" name="tyler-milligan-HOibeznfzTc-unsplash.jpg" descr="tyler-milligan-HOibeznfzTc-unsplash.jpg"/>
          <p:cNvPicPr>
            <a:picLocks noChangeAspect="1"/>
          </p:cNvPicPr>
          <p:nvPr/>
        </p:nvPicPr>
        <p:blipFill>
          <a:blip r:embed="rId7">
            <a:extLst/>
          </a:blip>
          <a:stretch>
            <a:fillRect/>
          </a:stretch>
        </p:blipFill>
        <p:spPr>
          <a:xfrm>
            <a:off x="8759150" y="2126873"/>
            <a:ext cx="10919358" cy="62868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2"/>
                                        </p:tgtEl>
                                        <p:attrNameLst>
                                          <p:attrName>style.visibility</p:attrName>
                                        </p:attrNameLst>
                                      </p:cBhvr>
                                      <p:to>
                                        <p:strVal val="visible"/>
                                      </p:to>
                                    </p:set>
                                    <p:animEffect filter="fade" transition="in">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53"/>
                                        </p:tgtEl>
                                        <p:attrNameLst>
                                          <p:attrName>style.visibility</p:attrName>
                                        </p:attrNameLst>
                                      </p:cBhvr>
                                      <p:to>
                                        <p:strVal val="visible"/>
                                      </p:to>
                                    </p:set>
                                    <p:animEffect filter="fade" transition="in">
                                      <p:cBhvr>
                                        <p:cTn id="12" dur="10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56"/>
                                        </p:tgtEl>
                                        <p:attrNameLst>
                                          <p:attrName>style.visibility</p:attrName>
                                        </p:attrNameLst>
                                      </p:cBhvr>
                                      <p:to>
                                        <p:strVal val="visible"/>
                                      </p:to>
                                    </p:set>
                                    <p:animEffect filter="fade" transition="in">
                                      <p:cBhvr>
                                        <p:cTn id="17" dur="10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55"/>
                                        </p:tgtEl>
                                        <p:attrNameLst>
                                          <p:attrName>style.visibility</p:attrName>
                                        </p:attrNameLst>
                                      </p:cBhvr>
                                      <p:to>
                                        <p:strVal val="visible"/>
                                      </p:to>
                                    </p:set>
                                    <p:animEffect filter="fade" transition="in">
                                      <p:cBhvr>
                                        <p:cTn id="22" dur="10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54"/>
                                        </p:tgtEl>
                                        <p:attrNameLst>
                                          <p:attrName>style.visibility</p:attrName>
                                        </p:attrNameLst>
                                      </p:cBhvr>
                                      <p:to>
                                        <p:strVal val="visible"/>
                                      </p:to>
                                    </p:set>
                                    <p:animEffect filter="fade" transition="in">
                                      <p:cBhvr>
                                        <p:cTn id="27"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1"/>
      <p:bldP build="whole" bldLvl="1" animBg="1" rev="0" advAuto="0" spid="153" grpId="2"/>
      <p:bldP build="whole" bldLvl="1" animBg="1" rev="0" advAuto="0" spid="154" grpId="5"/>
      <p:bldP build="whole" bldLvl="1" animBg="1" rev="0" advAuto="0" spid="156" grpId="3"/>
      <p:bldP build="whole" bldLvl="1" animBg="1" rev="0" advAuto="0" spid="155" grpId="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1676400" y="-1"/>
            <a:ext cx="21031200" cy="2126876"/>
          </a:xfrm>
          <a:prstGeom prst="rect">
            <a:avLst/>
          </a:prstGeom>
        </p:spPr>
        <p:txBody>
          <a:bodyPr anchor="t"/>
          <a:lstStyle>
            <a:lvl1pPr>
              <a:spcBef>
                <a:spcPts val="2000"/>
              </a:spcBef>
              <a:defRPr>
                <a:solidFill>
                  <a:srgbClr val="343770"/>
                </a:solidFill>
              </a:defRPr>
            </a:lvl1pPr>
          </a:lstStyle>
          <a:p>
            <a:pPr/>
            <a:r>
              <a:t>Thinking about praying</a:t>
            </a:r>
          </a:p>
        </p:txBody>
      </p:sp>
      <p:sp>
        <p:nvSpPr>
          <p:cNvPr id="161" name="Content Placeholder 2"/>
          <p:cNvSpPr txBox="1"/>
          <p:nvPr/>
        </p:nvSpPr>
        <p:spPr>
          <a:xfrm>
            <a:off x="1067263" y="2760295"/>
            <a:ext cx="22249474" cy="523112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marL="326571" indent="-326571">
              <a:lnSpc>
                <a:spcPct val="90000"/>
              </a:lnSpc>
              <a:spcBef>
                <a:spcPts val="2000"/>
              </a:spcBef>
              <a:buSzPct val="100000"/>
              <a:buFont typeface="Helvetica"/>
              <a:buChar char="•"/>
              <a:defRPr b="1" i="1" sz="5400">
                <a:solidFill>
                  <a:srgbClr val="0563C1"/>
                </a:solidFill>
              </a:defRPr>
            </a:pPr>
            <a:r>
              <a:t>Far more people pray in the UK and in the world than those who go to holy buildings. In a worldwide survey, guess how many people pray every day…</a:t>
            </a:r>
          </a:p>
          <a:p>
            <a:pPr marL="326571" indent="-326571">
              <a:lnSpc>
                <a:spcPct val="90000"/>
              </a:lnSpc>
              <a:spcBef>
                <a:spcPts val="2000"/>
              </a:spcBef>
              <a:buSzPct val="100000"/>
              <a:buFont typeface="Helvetica"/>
              <a:buChar char="•"/>
              <a:defRPr b="1" i="1" sz="5400">
                <a:solidFill>
                  <a:srgbClr val="0563C1"/>
                </a:solidFill>
              </a:defRPr>
            </a:pPr>
            <a:r>
              <a:t>It’s 49%.</a:t>
            </a:r>
            <a:r>
              <a:rPr>
                <a:solidFill>
                  <a:srgbClr val="008F00"/>
                </a:solidFill>
              </a:rPr>
              <a:t> Surprised?   </a:t>
            </a:r>
            <a:endParaRPr>
              <a:solidFill>
                <a:srgbClr val="008F00"/>
              </a:solidFill>
            </a:endParaRPr>
          </a:p>
          <a:p>
            <a:pPr marL="326571" indent="-326571">
              <a:lnSpc>
                <a:spcPct val="90000"/>
              </a:lnSpc>
              <a:spcBef>
                <a:spcPts val="2000"/>
              </a:spcBef>
              <a:buSzPct val="100000"/>
              <a:buFont typeface="Helvetica"/>
              <a:buChar char="•"/>
              <a:defRPr b="1" i="1" sz="5400">
                <a:solidFill>
                  <a:srgbClr val="0563C1"/>
                </a:solidFill>
              </a:defRPr>
            </a:pPr>
            <a:r>
              <a:t>Some evidence suggests more young people pray than older people.</a:t>
            </a:r>
          </a:p>
        </p:txBody>
      </p:sp>
      <p:sp>
        <p:nvSpPr>
          <p:cNvPr id="162" name="How many people in your age group do you think like to pray?"/>
          <p:cNvSpPr txBox="1"/>
          <p:nvPr/>
        </p:nvSpPr>
        <p:spPr>
          <a:xfrm>
            <a:off x="1676400" y="9157654"/>
            <a:ext cx="20505037" cy="10083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nSpc>
                <a:spcPct val="90000"/>
              </a:lnSpc>
              <a:spcBef>
                <a:spcPts val="2000"/>
              </a:spcBef>
              <a:defRPr b="1" i="1" sz="5400">
                <a:solidFill>
                  <a:srgbClr val="008F00"/>
                </a:solidFill>
              </a:defRPr>
            </a:lvl1pPr>
          </a:lstStyle>
          <a:p>
            <a:pPr/>
            <a:r>
              <a:t>How many people in your age group do you think like to pray?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1">
                                            <p:txEl>
                                              <p:pRg st="1" end="1"/>
                                            </p:txEl>
                                          </p:spTgt>
                                        </p:tgtEl>
                                        <p:attrNameLst>
                                          <p:attrName>style.visibility</p:attrName>
                                        </p:attrNameLst>
                                      </p:cBhvr>
                                      <p:to>
                                        <p:strVal val="visible"/>
                                      </p:to>
                                    </p:set>
                                    <p:animEffect filter="fade" transition="in">
                                      <p:cBhvr>
                                        <p:cTn id="7" dur="500"/>
                                        <p:tgtEl>
                                          <p:spTgt spid="1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61">
                                            <p:txEl>
                                              <p:pRg st="2" end="2"/>
                                            </p:txEl>
                                          </p:spTgt>
                                        </p:tgtEl>
                                        <p:attrNameLst>
                                          <p:attrName>style.visibility</p:attrName>
                                        </p:attrNameLst>
                                      </p:cBhvr>
                                      <p:to>
                                        <p:strVal val="visible"/>
                                      </p:to>
                                    </p:set>
                                    <p:animEffect filter="fade" transition="in">
                                      <p:cBhvr>
                                        <p:cTn id="12" dur="500"/>
                                        <p:tgtEl>
                                          <p:spTgt spid="1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643418" y="168869"/>
            <a:ext cx="23109864" cy="2168170"/>
          </a:xfrm>
          <a:prstGeom prst="rect">
            <a:avLst/>
          </a:prstGeom>
        </p:spPr>
        <p:txBody>
          <a:bodyPr lIns="0" tIns="0" rIns="0" bIns="0" anchor="t"/>
          <a:lstStyle/>
          <a:p>
            <a:pPr>
              <a:spcBef>
                <a:spcPts val="900"/>
              </a:spcBef>
              <a:defRPr sz="5200">
                <a:solidFill>
                  <a:srgbClr val="343770"/>
                </a:solidFill>
              </a:defRPr>
            </a:pPr>
            <a:r>
              <a:t>Expressing your own viewpoints</a:t>
            </a:r>
          </a:p>
          <a:p>
            <a:pPr>
              <a:spcBef>
                <a:spcPts val="900"/>
              </a:spcBef>
              <a:defRPr sz="3600">
                <a:solidFill>
                  <a:srgbClr val="008F00"/>
                </a:solidFill>
              </a:defRPr>
            </a:pPr>
            <a:r>
              <a:t>We asked lots of young learners to say WHAT THEY THINK ABOUT PRAYING. Read these examples out loud, and say: do you agree or disagree? Write your own 50 word opinions on praying.</a:t>
            </a:r>
          </a:p>
        </p:txBody>
      </p:sp>
      <p:graphicFrame>
        <p:nvGraphicFramePr>
          <p:cNvPr id="167" name="Content Placeholder 4"/>
          <p:cNvGraphicFramePr/>
          <p:nvPr/>
        </p:nvGraphicFramePr>
        <p:xfrm>
          <a:off x="247650" y="2337037"/>
          <a:ext cx="23888700" cy="10478262"/>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7861300"/>
                <a:gridCol w="8039100"/>
                <a:gridCol w="7988300"/>
              </a:tblGrid>
              <a:tr h="2470051">
                <a:tc>
                  <a:txBody>
                    <a:bodyPr/>
                    <a:lstStyle/>
                    <a:p>
                      <a:pPr algn="ctr">
                        <a:lnSpc>
                          <a:spcPct val="107000"/>
                        </a:lnSpc>
                        <a:spcBef>
                          <a:spcPts val="1600"/>
                        </a:spcBef>
                        <a:defRPr b="0" sz="1800">
                          <a:solidFill>
                            <a:srgbClr val="000000"/>
                          </a:solidFill>
                        </a:defRPr>
                      </a:pPr>
                      <a:r>
                        <a:rPr b="1" sz="2800">
                          <a:solidFill>
                            <a:srgbClr val="0563C1"/>
                          </a:solidFill>
                        </a:rPr>
                        <a:t>Male, 10 – “In my prayers, I’d ask: what is the meaning of life? What do you look like?  Is there an afterlife? Is Satan your evil twin or something? What if half my life is good and half is bad – will I go to heaven?”</a:t>
                      </a:r>
                    </a:p>
                  </a:txBody>
                  <a:tcPr marL="152400" marR="152400" marT="152400" marB="152400" anchor="ctr" anchorCtr="0" horzOverflow="overflow">
                    <a:lnL w="12700">
                      <a:miter lim="400000"/>
                    </a:lnL>
                    <a:lnR w="12700">
                      <a:miter lim="400000"/>
                    </a:lnR>
                    <a:lnT w="12700">
                      <a:miter lim="400000"/>
                    </a:lnT>
                    <a:lnB w="12700">
                      <a:solidFill>
                        <a:srgbClr val="D8DCDC"/>
                      </a:solidFill>
                    </a:lnB>
                    <a:solidFill>
                      <a:srgbClr val="E59B5D">
                        <a:alpha val="20000"/>
                      </a:srgbClr>
                    </a:solidFill>
                  </a:tcPr>
                </a:tc>
                <a:tc>
                  <a:txBody>
                    <a:bodyPr/>
                    <a:lstStyle/>
                    <a:p>
                      <a:pPr algn="ctr">
                        <a:lnSpc>
                          <a:spcPct val="107000"/>
                        </a:lnSpc>
                        <a:spcBef>
                          <a:spcPts val="1600"/>
                        </a:spcBef>
                        <a:defRPr b="0" sz="1800">
                          <a:solidFill>
                            <a:srgbClr val="000000"/>
                          </a:solidFill>
                        </a:defRPr>
                      </a:pPr>
                      <a:r>
                        <a:rPr b="1" sz="2800">
                          <a:solidFill>
                            <a:srgbClr val="0563C1"/>
                          </a:solidFill>
                        </a:rPr>
                        <a:t>Female, 12 – “I pray every night before I go to sleep. I find it's the least I can do for him after all that he has done for me.” </a:t>
                      </a:r>
                    </a:p>
                  </a:txBody>
                  <a:tcPr marL="152400" marR="152400" marT="152400" marB="152400" anchor="ctr" anchorCtr="0" horzOverflow="overflow">
                    <a:lnL w="12700">
                      <a:miter lim="400000"/>
                    </a:lnL>
                    <a:lnR w="12700">
                      <a:miter lim="400000"/>
                    </a:lnR>
                    <a:lnT w="12700">
                      <a:miter lim="400000"/>
                    </a:lnT>
                    <a:lnB w="12700">
                      <a:solidFill>
                        <a:srgbClr val="D8DCDC"/>
                      </a:solidFill>
                    </a:lnB>
                    <a:solidFill>
                      <a:srgbClr val="668ADC">
                        <a:alpha val="20000"/>
                      </a:srgbClr>
                    </a:solidFill>
                  </a:tcPr>
                </a:tc>
                <a:tc>
                  <a:txBody>
                    <a:bodyPr/>
                    <a:lstStyle/>
                    <a:p>
                      <a:pPr algn="ctr">
                        <a:lnSpc>
                          <a:spcPct val="107000"/>
                        </a:lnSpc>
                        <a:spcBef>
                          <a:spcPts val="1600"/>
                        </a:spcBef>
                        <a:defRPr b="0" sz="1800">
                          <a:solidFill>
                            <a:srgbClr val="000000"/>
                          </a:solidFill>
                        </a:defRPr>
                      </a:pPr>
                      <a:r>
                        <a:rPr b="1" spc="8" sz="2800">
                          <a:solidFill>
                            <a:srgbClr val="0563C1"/>
                          </a:solidFill>
                        </a:rPr>
                        <a:t>Female, 10 – “Dear God, how can you be everywhere at once? How can you be so loving and caring when people are doing wrong? What would you do if everything went wrong and the world did not communicate?”</a:t>
                      </a:r>
                    </a:p>
                  </a:txBody>
                  <a:tcPr marL="152400" marR="152400" marT="152400" marB="152400" anchor="ctr" anchorCtr="0" horzOverflow="overflow">
                    <a:lnL w="12700">
                      <a:miter lim="400000"/>
                    </a:lnL>
                    <a:lnR w="12700">
                      <a:miter lim="400000"/>
                    </a:lnR>
                    <a:lnT w="12700">
                      <a:miter lim="400000"/>
                    </a:lnT>
                    <a:lnB w="12700">
                      <a:solidFill>
                        <a:srgbClr val="D8DCDC"/>
                      </a:solidFill>
                    </a:lnB>
                    <a:solidFill>
                      <a:srgbClr val="E59B5D">
                        <a:alpha val="20000"/>
                      </a:srgbClr>
                    </a:solidFill>
                  </a:tcPr>
                </a:tc>
              </a:tr>
              <a:tr h="3346653">
                <a:tc>
                  <a:txBody>
                    <a:bodyPr/>
                    <a:lstStyle/>
                    <a:p>
                      <a:pPr algn="ctr">
                        <a:lnSpc>
                          <a:spcPct val="107000"/>
                        </a:lnSpc>
                        <a:spcBef>
                          <a:spcPts val="1600"/>
                        </a:spcBef>
                        <a:defRPr b="0" sz="1800">
                          <a:solidFill>
                            <a:srgbClr val="000000"/>
                          </a:solidFill>
                        </a:defRPr>
                      </a:pPr>
                      <a:r>
                        <a:rPr b="1" sz="2800">
                          <a:solidFill>
                            <a:srgbClr val="0563C1"/>
                          </a:solidFill>
                        </a:rPr>
                        <a:t>Female, 9 – “I would like to say thank you to God for putting me on this planet and giving me the things that I have.  When I pray it makes me feel good because I'm am talking to Him and he is giving me good advice. I would like to ask: ‘what is heaven like?”</a:t>
                      </a:r>
                    </a:p>
                  </a:txBody>
                  <a:tcPr marL="152400" marR="152400" marT="152400" marB="152400" anchor="ctr" anchorCtr="0" horzOverflow="overflow">
                    <a:lnL w="12700">
                      <a:solidFill>
                        <a:srgbClr val="D8DCDC"/>
                      </a:solidFill>
                    </a:lnL>
                    <a:lnR w="12700">
                      <a:solidFill>
                        <a:srgbClr val="D8DCDC"/>
                      </a:solidFill>
                    </a:lnR>
                    <a:lnT w="12700">
                      <a:solidFill>
                        <a:srgbClr val="D8DCDC"/>
                      </a:solidFill>
                    </a:lnT>
                    <a:lnB w="12700">
                      <a:miter lim="400000"/>
                    </a:lnB>
                    <a:solidFill>
                      <a:srgbClr val="668ADC">
                        <a:alpha val="20000"/>
                      </a:srgbClr>
                    </a:solidFill>
                  </a:tcPr>
                </a:tc>
                <a:tc>
                  <a:txBody>
                    <a:bodyPr/>
                    <a:lstStyle/>
                    <a:p>
                      <a:pPr algn="ctr">
                        <a:lnSpc>
                          <a:spcPct val="107000"/>
                        </a:lnSpc>
                        <a:spcBef>
                          <a:spcPts val="1600"/>
                        </a:spcBef>
                        <a:defRPr sz="1800"/>
                      </a:pPr>
                      <a:r>
                        <a:rPr b="1" sz="2800">
                          <a:solidFill>
                            <a:srgbClr val="0563C1"/>
                          </a:solidFill>
                        </a:rPr>
                        <a:t>Male, 11 – “Prayer make me feel happy and sad because if you pray to God and say God will you make sure my dog is alright in heaven, it makes you think up sad memories but if you say to God thank you for sparing my dog's life it makes you happy.”</a:t>
                      </a:r>
                    </a:p>
                  </a:txBody>
                  <a:tcPr marL="152400" marR="152400" marT="152400" marB="152400" anchor="ctr" anchorCtr="0" horzOverflow="overflow">
                    <a:lnL w="12700">
                      <a:solidFill>
                        <a:srgbClr val="D8DCDC"/>
                      </a:solidFill>
                    </a:lnL>
                    <a:lnR w="12700">
                      <a:solidFill>
                        <a:srgbClr val="D8DCDC"/>
                      </a:solidFill>
                    </a:lnR>
                    <a:lnT w="12700">
                      <a:solidFill>
                        <a:srgbClr val="D8DCDC"/>
                      </a:solidFill>
                    </a:lnT>
                    <a:lnB w="12700">
                      <a:solidFill>
                        <a:srgbClr val="D8DCDC"/>
                      </a:solidFill>
                    </a:lnB>
                    <a:solidFill>
                      <a:srgbClr val="E59B5D">
                        <a:alpha val="20000"/>
                      </a:srgbClr>
                    </a:solidFill>
                  </a:tcPr>
                </a:tc>
                <a:tc>
                  <a:txBody>
                    <a:bodyPr/>
                    <a:lstStyle/>
                    <a:p>
                      <a:pPr algn="ctr">
                        <a:lnSpc>
                          <a:spcPct val="107000"/>
                        </a:lnSpc>
                        <a:spcBef>
                          <a:spcPts val="1600"/>
                        </a:spcBef>
                        <a:defRPr b="1" sz="2800">
                          <a:solidFill>
                            <a:srgbClr val="0563C1"/>
                          </a:solidFill>
                        </a:defRPr>
                      </a:pPr>
                      <a:r>
                        <a:t>Male, </a:t>
                      </a:r>
                      <a:r>
                        <a:t>7</a:t>
                      </a:r>
                      <a:r>
                        <a:t> – </a:t>
                      </a:r>
                      <a:r>
                        <a:t>"If I could talk to God! Well I would ask God to kill every disease in the world and I would love him with all my soul. I would pray ‘Please help other people to be nice’. I’d ask: What is it like in heaven?”</a:t>
                      </a:r>
                    </a:p>
                  </a:txBody>
                  <a:tcPr marL="152400" marR="152400" marT="152400" marB="152400" anchor="ctr" anchorCtr="0" horzOverflow="overflow">
                    <a:lnL w="12700">
                      <a:solidFill>
                        <a:srgbClr val="D8DCDC"/>
                      </a:solidFill>
                    </a:lnL>
                    <a:lnR w="12700">
                      <a:solidFill>
                        <a:srgbClr val="D8DCDC"/>
                      </a:solidFill>
                    </a:lnR>
                    <a:lnT w="12700">
                      <a:solidFill>
                        <a:srgbClr val="D8DCDC"/>
                      </a:solidFill>
                    </a:lnT>
                    <a:lnB w="12700">
                      <a:solidFill>
                        <a:srgbClr val="D8DCDC"/>
                      </a:solidFill>
                    </a:lnB>
                    <a:solidFill>
                      <a:srgbClr val="668ADC">
                        <a:alpha val="20000"/>
                      </a:srgbClr>
                    </a:solidFill>
                  </a:tcPr>
                </a:tc>
              </a:tr>
              <a:tr h="4661557">
                <a:tc>
                  <a:txBody>
                    <a:bodyPr/>
                    <a:lstStyle/>
                    <a:p>
                      <a:pPr algn="ctr">
                        <a:lnSpc>
                          <a:spcPct val="107000"/>
                        </a:lnSpc>
                        <a:spcBef>
                          <a:spcPts val="1600"/>
                        </a:spcBef>
                        <a:defRPr b="0" sz="1800">
                          <a:solidFill>
                            <a:srgbClr val="000000"/>
                          </a:solidFill>
                        </a:defRPr>
                      </a:pPr>
                      <a:r>
                        <a:rPr b="1" sz="2800">
                          <a:solidFill>
                            <a:srgbClr val="0563C1"/>
                          </a:solidFill>
                        </a:rPr>
                        <a:t>Male, 10 – “I would like to ask God: why do you do pollution? Why do you let people throw litter? Why do you let people smoke and take drugs? Are my relatives in heaven with you? I think people should get on with each other. I’d ask God to help.”</a:t>
                      </a:r>
                    </a:p>
                  </a:txBody>
                  <a:tcPr marL="152400" marR="152400" marT="152400" marB="152400" anchor="ctr" anchorCtr="0" horzOverflow="overflow">
                    <a:lnL w="12700">
                      <a:solidFill>
                        <a:srgbClr val="D8DEDC"/>
                      </a:solidFill>
                    </a:lnL>
                    <a:lnR w="12700">
                      <a:solidFill>
                        <a:srgbClr val="D8DCDC"/>
                      </a:solidFill>
                    </a:lnR>
                    <a:lnT w="12700">
                      <a:miter lim="400000"/>
                    </a:lnT>
                    <a:lnB w="12700">
                      <a:solidFill>
                        <a:srgbClr val="D8DCDC"/>
                      </a:solidFill>
                    </a:lnB>
                    <a:solidFill>
                      <a:srgbClr val="E59B5D">
                        <a:alpha val="20000"/>
                      </a:srgbClr>
                    </a:solidFill>
                  </a:tcPr>
                </a:tc>
                <a:tc>
                  <a:txBody>
                    <a:bodyPr/>
                    <a:lstStyle/>
                    <a:p>
                      <a:pPr algn="ctr">
                        <a:lnSpc>
                          <a:spcPct val="107000"/>
                        </a:lnSpc>
                        <a:spcBef>
                          <a:spcPts val="1600"/>
                        </a:spcBef>
                        <a:defRPr sz="1800"/>
                      </a:pPr>
                      <a:r>
                        <a:rPr b="1" sz="2800">
                          <a:solidFill>
                            <a:srgbClr val="0563C1"/>
                          </a:solidFill>
                        </a:rPr>
                        <a:t>Female, 10 – “Prayer makes me feel safe and as if I have done my duty, and God can share wisdom with me. I would like to say to God: ‘why is there war and hatred in the world? Is there any way you can stop it? Do you hear me when I pray?’ I would like to tell him how much I look up to him and how much I believe that he watches over me and looks after me.”</a:t>
                      </a:r>
                    </a:p>
                  </a:txBody>
                  <a:tcPr marL="152400" marR="152400" marT="152400" marB="152400" anchor="ctr" anchorCtr="0" horzOverflow="overflow">
                    <a:lnL w="12700">
                      <a:solidFill>
                        <a:srgbClr val="D8DCDC"/>
                      </a:solidFill>
                    </a:lnL>
                    <a:lnR w="12700">
                      <a:solidFill>
                        <a:srgbClr val="D8DEDC"/>
                      </a:solidFill>
                    </a:lnR>
                    <a:lnT w="12700">
                      <a:solidFill>
                        <a:srgbClr val="D8DCDC"/>
                      </a:solidFill>
                    </a:lnT>
                    <a:lnB w="12700">
                      <a:solidFill>
                        <a:srgbClr val="D8DCDC"/>
                      </a:solidFill>
                    </a:lnB>
                    <a:solidFill>
                      <a:srgbClr val="668ADC">
                        <a:alpha val="20000"/>
                      </a:srgbClr>
                    </a:solidFill>
                  </a:tcPr>
                </a:tc>
                <a:tc>
                  <a:txBody>
                    <a:bodyPr/>
                    <a:lstStyle/>
                    <a:p>
                      <a:pPr algn="ctr">
                        <a:lnSpc>
                          <a:spcPct val="107000"/>
                        </a:lnSpc>
                        <a:spcBef>
                          <a:spcPts val="1600"/>
                        </a:spcBef>
                        <a:defRPr b="1" sz="2800">
                          <a:solidFill>
                            <a:srgbClr val="0563C1"/>
                          </a:solidFill>
                        </a:defRPr>
                      </a:pPr>
                      <a:r>
                        <a:t>Female, </a:t>
                      </a:r>
                      <a:r>
                        <a:t>8</a:t>
                      </a:r>
                      <a:r>
                        <a:t> – </a:t>
                      </a:r>
                      <a:r>
                        <a:t>"I would ask God why he's letting people fight and die in the world but I would tell him that if he knows better than me to keep looking after the world how he thinks is best. I would ask God if he ever gets tired because he watches everybody all of the time. Thank you God for my life, for my family and friends. What can I do to make your world a better place to live?”</a:t>
                      </a:r>
                    </a:p>
                  </a:txBody>
                  <a:tcPr marL="152400" marR="152400" marT="152400" marB="152400" anchor="ctr" anchorCtr="0" horzOverflow="overflow">
                    <a:lnL w="12700">
                      <a:solidFill>
                        <a:srgbClr val="D8DEDC"/>
                      </a:solidFill>
                    </a:lnL>
                    <a:lnR w="12700">
                      <a:solidFill>
                        <a:srgbClr val="D8DEDC"/>
                      </a:solidFill>
                    </a:lnR>
                    <a:lnT w="12700">
                      <a:solidFill>
                        <a:srgbClr val="D8DCDC"/>
                      </a:solidFill>
                    </a:lnT>
                    <a:lnB w="12700">
                      <a:solidFill>
                        <a:srgbClr val="D8DCDC"/>
                      </a:solidFill>
                    </a:lnB>
                    <a:solidFill>
                      <a:srgbClr val="E59B5D">
                        <a:alpha val="20000"/>
                      </a:srgb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1"/>
          <p:cNvSpPr txBox="1"/>
          <p:nvPr>
            <p:ph type="title"/>
          </p:nvPr>
        </p:nvSpPr>
        <p:spPr>
          <a:xfrm>
            <a:off x="1676400" y="-1"/>
            <a:ext cx="21031200" cy="2085682"/>
          </a:xfrm>
          <a:prstGeom prst="rect">
            <a:avLst/>
          </a:prstGeom>
        </p:spPr>
        <p:txBody>
          <a:bodyPr anchor="t"/>
          <a:lstStyle>
            <a:lvl1pPr defTabSz="1737360">
              <a:spcBef>
                <a:spcPts val="500"/>
              </a:spcBef>
              <a:defRPr sz="11400">
                <a:solidFill>
                  <a:srgbClr val="343770"/>
                </a:solidFill>
              </a:defRPr>
            </a:lvl1pPr>
          </a:lstStyle>
          <a:p>
            <a:pPr/>
            <a:r>
              <a:t>Learning creatively: prayer-art</a:t>
            </a:r>
          </a:p>
        </p:txBody>
      </p:sp>
      <p:sp>
        <p:nvSpPr>
          <p:cNvPr id="172" name="Content Placeholder 2"/>
          <p:cNvSpPr txBox="1"/>
          <p:nvPr>
            <p:ph type="body" idx="1"/>
          </p:nvPr>
        </p:nvSpPr>
        <p:spPr>
          <a:xfrm>
            <a:off x="1270000" y="2293159"/>
            <a:ext cx="21844000" cy="10106943"/>
          </a:xfrm>
          <a:prstGeom prst="rect">
            <a:avLst/>
          </a:prstGeom>
        </p:spPr>
        <p:txBody>
          <a:bodyPr/>
          <a:lstStyle/>
          <a:p>
            <a:pPr>
              <a:defRPr i="0" sz="4800">
                <a:solidFill>
                  <a:srgbClr val="0563C1"/>
                </a:solidFill>
              </a:defRPr>
            </a:pPr>
            <a:r>
              <a:t>We asked some children to show us their beliefs about prayer in a work of art. You are going to see four of these. </a:t>
            </a:r>
          </a:p>
          <a:p>
            <a:pPr>
              <a:defRPr i="0" sz="4800">
                <a:solidFill>
                  <a:srgbClr val="0563C1"/>
                </a:solidFill>
              </a:defRPr>
            </a:pPr>
            <a:r>
              <a:t>The children have written about their prayers as well.</a:t>
            </a:r>
            <a:br/>
            <a:r>
              <a:rPr>
                <a:solidFill>
                  <a:srgbClr val="008F00"/>
                </a:solidFill>
              </a:rPr>
              <a:t>Give them a score out of ten for their art, and their writing.</a:t>
            </a:r>
            <a:br>
              <a:rPr>
                <a:solidFill>
                  <a:srgbClr val="008F00"/>
                </a:solidFill>
              </a:rPr>
            </a:br>
            <a:r>
              <a:rPr>
                <a:solidFill>
                  <a:srgbClr val="008F00"/>
                </a:solidFill>
              </a:rPr>
              <a:t>Which one is best?</a:t>
            </a:r>
          </a:p>
          <a:p>
            <a:pPr>
              <a:defRPr i="0" sz="4800">
                <a:solidFill>
                  <a:srgbClr val="0563C1"/>
                </a:solidFill>
              </a:defRPr>
            </a:pPr>
            <a:r>
              <a:t>We are asking the question: What is prayer? Some people answer by saying something like ‘hands together, eyes closed, Our Father…’ But others say prayer is many things – reflecting, sitting silently, listening for God, wishing, saying sorry…</a:t>
            </a:r>
            <a:br/>
            <a:r>
              <a:rPr>
                <a:solidFill>
                  <a:srgbClr val="008F00"/>
                </a:solidFill>
              </a:rPr>
              <a:t>What do you think?</a:t>
            </a:r>
          </a:p>
          <a:p>
            <a:pPr>
              <a:defRPr i="0" sz="4800">
                <a:solidFill>
                  <a:srgbClr val="0563C1"/>
                </a:solidFill>
              </a:defRPr>
            </a:pPr>
            <a:r>
              <a:t>When you visit the prayer space, your ideas about praying may be challenged.</a:t>
            </a:r>
            <a:br/>
            <a:r>
              <a:rPr>
                <a:solidFill>
                  <a:srgbClr val="008F00"/>
                </a:solidFill>
              </a:rPr>
              <a:t>Take an open mind with you.</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icture 1" descr="Picture 1"/>
          <p:cNvPicPr>
            <a:picLocks noChangeAspect="1"/>
          </p:cNvPicPr>
          <p:nvPr/>
        </p:nvPicPr>
        <p:blipFill>
          <a:blip r:embed="rId2">
            <a:extLst/>
          </a:blip>
          <a:stretch>
            <a:fillRect/>
          </a:stretch>
        </p:blipFill>
        <p:spPr>
          <a:xfrm>
            <a:off x="0" y="0"/>
            <a:ext cx="19473545" cy="13716000"/>
          </a:xfrm>
          <a:prstGeom prst="rect">
            <a:avLst/>
          </a:prstGeom>
          <a:ln w="12700">
            <a:miter lim="400000"/>
          </a:ln>
        </p:spPr>
      </p:pic>
      <p:sp>
        <p:nvSpPr>
          <p:cNvPr id="177" name="TextBox 2"/>
          <p:cNvSpPr txBox="1"/>
          <p:nvPr/>
        </p:nvSpPr>
        <p:spPr>
          <a:xfrm>
            <a:off x="17539326" y="492369"/>
            <a:ext cx="6680552" cy="9956801"/>
          </a:xfrm>
          <a:prstGeom prst="rect">
            <a:avLst/>
          </a:prstGeom>
          <a:solidFill>
            <a:srgbClr val="E0F3FB">
              <a:alpha val="67000"/>
            </a:srgbClr>
          </a:solidFill>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a:defRPr b="1" sz="4000">
                <a:solidFill>
                  <a:srgbClr val="343770"/>
                </a:solidFill>
              </a:defRPr>
            </a:pPr>
            <a:r>
              <a:t>Imogen and Bethany, both 5 said: “God listens to all languages”</a:t>
            </a:r>
          </a:p>
          <a:p>
            <a:pPr>
              <a:defRPr sz="4000">
                <a:solidFill>
                  <a:srgbClr val="343770"/>
                </a:solidFill>
              </a:defRPr>
            </a:pPr>
            <a:r>
              <a:t>“Our work shows our hands praying.  The patterns are different languages because God listens to all languages.”</a:t>
            </a:r>
          </a:p>
          <a:p>
            <a:pPr>
              <a:defRPr sz="4000">
                <a:solidFill>
                  <a:srgbClr val="343770"/>
                </a:solidFill>
              </a:defRPr>
            </a:pPr>
          </a:p>
          <a:p>
            <a:pPr>
              <a:defRPr sz="4000">
                <a:solidFill>
                  <a:srgbClr val="343770"/>
                </a:solidFill>
              </a:defRPr>
            </a:pPr>
            <a:r>
              <a:t>Do you think God hears all the prayers of people from all the languages in the world?</a:t>
            </a:r>
          </a:p>
          <a:p>
            <a:pPr>
              <a:defRPr sz="4000">
                <a:solidFill>
                  <a:srgbClr val="343770"/>
                </a:solidFill>
              </a:defRPr>
            </a:pPr>
          </a:p>
          <a:p>
            <a:pPr>
              <a:defRPr b="1" sz="4000">
                <a:solidFill>
                  <a:srgbClr val="343770"/>
                </a:solidFill>
              </a:defRPr>
            </a:pPr>
            <a:r>
              <a:t>Did you think the girls did well for 5 year olds?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7"/>
                                        </p:tgtEl>
                                        <p:attrNameLst>
                                          <p:attrName>style.visibility</p:attrName>
                                        </p:attrNameLst>
                                      </p:cBhvr>
                                      <p:to>
                                        <p:strVal val="visible"/>
                                      </p:to>
                                    </p:set>
                                    <p:animEffect filter="fade" transition="in">
                                      <p:cBhvr>
                                        <p:cTn id="7" dur="2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9" ma:contentTypeDescription="Create a new document." ma:contentTypeScope="" ma:versionID="95b5fd2a50bd8e54562dabb41e950103">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82faba65035260e33ffe58f280ff40c0"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70fae4-9a1a-4807-b8c3-1af538996d21}"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9548A5-151A-435B-ABBF-D2D554CA81CE}"/>
</file>

<file path=customXml/itemProps2.xml><?xml version="1.0" encoding="utf-8"?>
<ds:datastoreItem xmlns:ds="http://schemas.openxmlformats.org/officeDocument/2006/customXml" ds:itemID="{05D9E554-4A67-4CC4-98FA-DF85AE4237BC}"/>
</file>

<file path=customXml/itemProps3.xml><?xml version="1.0" encoding="utf-8"?>
<ds:datastoreItem xmlns:ds="http://schemas.openxmlformats.org/officeDocument/2006/customXml" ds:itemID="{3903B6DD-C9B9-44C4-B3A6-D6F9A31D5678}"/>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ies>
</file>