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31"/>
  </p:notesMasterIdLst>
  <p:sldIdLst>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60" d="100"/>
          <a:sy n="60" d="100"/>
        </p:scale>
        <p:origin x="4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1400">
        <a:latin typeface="+mn-lt"/>
        <a:ea typeface="+mn-ea"/>
        <a:cs typeface="+mn-cs"/>
        <a:sym typeface="Helvetica"/>
      </a:defRPr>
    </a:lvl1pPr>
    <a:lvl2pPr indent="228600" defTabSz="1828800" latinLnBrk="0">
      <a:defRPr sz="1400">
        <a:latin typeface="+mn-lt"/>
        <a:ea typeface="+mn-ea"/>
        <a:cs typeface="+mn-cs"/>
        <a:sym typeface="Helvetica"/>
      </a:defRPr>
    </a:lvl2pPr>
    <a:lvl3pPr indent="457200" defTabSz="1828800" latinLnBrk="0">
      <a:defRPr sz="1400">
        <a:latin typeface="+mn-lt"/>
        <a:ea typeface="+mn-ea"/>
        <a:cs typeface="+mn-cs"/>
        <a:sym typeface="Helvetica"/>
      </a:defRPr>
    </a:lvl3pPr>
    <a:lvl4pPr indent="685800" defTabSz="1828800" latinLnBrk="0">
      <a:defRPr sz="1400">
        <a:latin typeface="+mn-lt"/>
        <a:ea typeface="+mn-ea"/>
        <a:cs typeface="+mn-cs"/>
        <a:sym typeface="Helvetica"/>
      </a:defRPr>
    </a:lvl4pPr>
    <a:lvl5pPr indent="914400" defTabSz="1828800" latinLnBrk="0">
      <a:defRPr sz="1400">
        <a:latin typeface="+mn-lt"/>
        <a:ea typeface="+mn-ea"/>
        <a:cs typeface="+mn-cs"/>
        <a:sym typeface="Helvetica"/>
      </a:defRPr>
    </a:lvl5pPr>
    <a:lvl6pPr indent="1143000" defTabSz="1828800" latinLnBrk="0">
      <a:defRPr sz="1400">
        <a:latin typeface="+mn-lt"/>
        <a:ea typeface="+mn-ea"/>
        <a:cs typeface="+mn-cs"/>
        <a:sym typeface="Helvetica"/>
      </a:defRPr>
    </a:lvl6pPr>
    <a:lvl7pPr indent="1371600" defTabSz="1828800" latinLnBrk="0">
      <a:defRPr sz="1400">
        <a:latin typeface="+mn-lt"/>
        <a:ea typeface="+mn-ea"/>
        <a:cs typeface="+mn-cs"/>
        <a:sym typeface="Helvetica"/>
      </a:defRPr>
    </a:lvl7pPr>
    <a:lvl8pPr indent="1600200" defTabSz="1828800" latinLnBrk="0">
      <a:defRPr sz="1400">
        <a:latin typeface="+mn-lt"/>
        <a:ea typeface="+mn-ea"/>
        <a:cs typeface="+mn-cs"/>
        <a:sym typeface="Helvetica"/>
      </a:defRPr>
    </a:lvl8pPr>
    <a:lvl9pPr indent="1828800" defTabSz="1828800" latinLnBrk="0">
      <a:defRPr sz="14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indent="67943" defTabSz="914400">
              <a:spcBef>
                <a:spcPts val="900"/>
              </a:spcBef>
              <a:defRPr b="1" spc="-7"/>
            </a:pPr>
            <a:r>
              <a:t>These lessons are written by Lat Blaylock, RE Consultant with RE Today www.retoday.org.uk </a:t>
            </a:r>
          </a:p>
          <a:p>
            <a:pPr indent="67943" defTabSz="914400">
              <a:spcBef>
                <a:spcPts val="900"/>
              </a:spcBef>
              <a:defRPr b="1" spc="-7"/>
            </a:pPr>
            <a:r>
              <a:t>Aims of these lessons:</a:t>
            </a:r>
          </a:p>
          <a:p>
            <a:pPr marL="342899" marR="337820" indent="-342899" defTabSz="914400">
              <a:lnSpc>
                <a:spcPct val="107000"/>
              </a:lnSpc>
              <a:spcBef>
                <a:spcPts val="900"/>
              </a:spcBef>
              <a:buSzPts val="1400"/>
              <a:buAutoNum type="alphaLcPeriod"/>
              <a:tabLst>
                <a:tab pos="520700" algn="l"/>
              </a:tabLst>
              <a:defRPr spc="-3"/>
            </a:pPr>
            <a:r>
              <a:t>To provide</a:t>
            </a:r>
            <a:r>
              <a:rPr spc="-7"/>
              <a:t> </a:t>
            </a:r>
            <a:r>
              <a:t>excellent</a:t>
            </a:r>
            <a:r>
              <a:rPr spc="-7"/>
              <a:t> </a:t>
            </a:r>
            <a:r>
              <a:t>and</a:t>
            </a:r>
            <a:r>
              <a:rPr spc="-7"/>
              <a:t> </a:t>
            </a:r>
            <a:r>
              <a:t>respected classroom</a:t>
            </a:r>
            <a:r>
              <a:rPr spc="-7"/>
              <a:t> </a:t>
            </a:r>
            <a:r>
              <a:t>resources</a:t>
            </a:r>
            <a:r>
              <a:rPr spc="-7"/>
              <a:t> </a:t>
            </a:r>
            <a:r>
              <a:t>for</a:t>
            </a:r>
            <a:r>
              <a:rPr spc="-7"/>
              <a:t> </a:t>
            </a:r>
            <a:r>
              <a:t>teachers</a:t>
            </a:r>
            <a:r>
              <a:rPr spc="-7"/>
              <a:t> </a:t>
            </a:r>
            <a:r>
              <a:t>of</a:t>
            </a:r>
            <a:r>
              <a:rPr spc="-11"/>
              <a:t> RVE / RME / </a:t>
            </a:r>
            <a:r>
              <a:t>RE</a:t>
            </a:r>
            <a:r>
              <a:rPr spc="-7"/>
              <a:t> </a:t>
            </a:r>
            <a:r>
              <a:t>to use</a:t>
            </a:r>
            <a:r>
              <a:rPr spc="-7"/>
              <a:t> </a:t>
            </a:r>
            <a:r>
              <a:t>in lessons when a PRAYER SPACES visit is coming, taking place or has happened,</a:t>
            </a:r>
          </a:p>
          <a:p>
            <a:pPr marL="342899" marR="616584" indent="-342899" defTabSz="914400">
              <a:lnSpc>
                <a:spcPct val="108000"/>
              </a:lnSpc>
              <a:buSzPts val="1400"/>
              <a:buAutoNum type="alphaLcPeriod"/>
              <a:tabLst>
                <a:tab pos="520700" algn="l"/>
                <a:tab pos="520700" algn="l"/>
              </a:tabLst>
              <a:defRPr spc="-3"/>
            </a:pPr>
            <a:r>
              <a:t>To</a:t>
            </a:r>
            <a:r>
              <a:rPr spc="-31"/>
              <a:t> </a:t>
            </a:r>
            <a:r>
              <a:t>enable</a:t>
            </a:r>
            <a:r>
              <a:rPr spc="-15"/>
              <a:t> </a:t>
            </a:r>
            <a:r>
              <a:t>teachers</a:t>
            </a:r>
            <a:r>
              <a:rPr spc="-15"/>
              <a:t> </a:t>
            </a:r>
            <a:r>
              <a:t>and</a:t>
            </a:r>
            <a:r>
              <a:rPr spc="-31"/>
              <a:t> </a:t>
            </a:r>
            <a:r>
              <a:t>PRAYER SPACES volunteers</a:t>
            </a:r>
            <a:r>
              <a:rPr spc="-15"/>
              <a:t> </a:t>
            </a:r>
            <a:r>
              <a:t>to</a:t>
            </a:r>
            <a:r>
              <a:rPr spc="-19"/>
              <a:t> </a:t>
            </a:r>
            <a:r>
              <a:t>deliver</a:t>
            </a:r>
            <a:r>
              <a:rPr spc="-22"/>
              <a:t> </a:t>
            </a:r>
            <a:r>
              <a:t>quality RVE / RME /</a:t>
            </a:r>
            <a:r>
              <a:rPr spc="-22"/>
              <a:t> </a:t>
            </a:r>
            <a:r>
              <a:t>RE</a:t>
            </a:r>
            <a:r>
              <a:rPr spc="-22"/>
              <a:t> </a:t>
            </a:r>
            <a:r>
              <a:t>about</a:t>
            </a:r>
            <a:r>
              <a:rPr spc="-15"/>
              <a:t> </a:t>
            </a:r>
            <a:r>
              <a:t>prayer</a:t>
            </a:r>
            <a:r>
              <a:rPr spc="-11"/>
              <a:t> </a:t>
            </a:r>
            <a:r>
              <a:t>which connects to the experiences of the PRAYER SPACES provision.</a:t>
            </a:r>
          </a:p>
          <a:p>
            <a:pPr marL="342899" marR="379095" indent="-342899" defTabSz="914400">
              <a:lnSpc>
                <a:spcPct val="107000"/>
              </a:lnSpc>
              <a:buSzPts val="1400"/>
              <a:buAutoNum type="alphaLcPeriod"/>
              <a:tabLst>
                <a:tab pos="520700" algn="l"/>
              </a:tabLst>
              <a:defRPr spc="-3"/>
            </a:pPr>
            <a:r>
              <a:t>To</a:t>
            </a:r>
            <a:r>
              <a:rPr spc="-11"/>
              <a:t> </a:t>
            </a:r>
            <a:r>
              <a:t>enable</a:t>
            </a:r>
            <a:r>
              <a:rPr spc="-7"/>
              <a:t> </a:t>
            </a:r>
            <a:r>
              <a:t>pupils to</a:t>
            </a:r>
            <a:r>
              <a:rPr spc="-11"/>
              <a:t> </a:t>
            </a:r>
            <a:r>
              <a:t>think</a:t>
            </a:r>
            <a:r>
              <a:rPr spc="-7"/>
              <a:t> </a:t>
            </a:r>
            <a:r>
              <a:t>for</a:t>
            </a:r>
            <a:r>
              <a:rPr spc="-7"/>
              <a:t> </a:t>
            </a:r>
            <a:r>
              <a:t>themselves</a:t>
            </a:r>
            <a:r>
              <a:rPr spc="-7"/>
              <a:t> </a:t>
            </a:r>
            <a:r>
              <a:t>about</a:t>
            </a:r>
            <a:r>
              <a:rPr spc="-7"/>
              <a:t> </a:t>
            </a:r>
            <a:r>
              <a:t>prayer</a:t>
            </a:r>
            <a:r>
              <a:rPr spc="-7"/>
              <a:t> </a:t>
            </a:r>
            <a:r>
              <a:t>and</a:t>
            </a:r>
            <a:r>
              <a:rPr spc="-15"/>
              <a:t> </a:t>
            </a:r>
            <a:r>
              <a:t>its</a:t>
            </a:r>
            <a:r>
              <a:rPr spc="-7"/>
              <a:t> </a:t>
            </a:r>
            <a:r>
              <a:t>meanings,</a:t>
            </a:r>
            <a:r>
              <a:rPr spc="-7"/>
              <a:t> </a:t>
            </a:r>
            <a:r>
              <a:t>and access opportunities for spiritual, moral, social and cultural development.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These Spaces are never coercive – we don’t think there is any such thing as ‘forced prayer’. Instead, the Prayer Spaces open up new horizons of imagination, possibility and faith.  </a:t>
            </a:r>
          </a:p>
          <a:p>
            <a:r>
              <a:t>These personal evaluative questions can be the subject of discussion only, but if you get written responses as well, the Prayer Space team will be VERY interested to see them – maybe give pupils three post-it sticky notes to record their thoughts.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a:t>
            </a:r>
          </a:p>
          <a:p>
            <a:r>
              <a:t>If you are interested to go further into the topic, two books are recommended: Children's Spirituality: What it is and Why it Matters (Sure Foundations) 2009, The Spirit of the Child: Revised Edition, DLT, 2006, by David Hay and Rebecca Nye.</a:t>
            </a:r>
          </a:p>
          <a:p>
            <a:r>
              <a:t>Get the class to understand that these four aspects of spiritual life are simple in a way: it’s about how you relate ‘in, out, down and up’</a:t>
            </a:r>
          </a:p>
          <a:p>
            <a:endParaRPr/>
          </a:p>
          <a:p>
            <a:r>
              <a:t>Use the simple demonstration of ‘spiritual’ It may be a tough concept for 7-11s, but no harder than loads we use in literacy, science or geography. And maybe more useful than long division, fronted adverbials or even 6 figure grid references.  Chant this:</a:t>
            </a:r>
          </a:p>
          <a:p>
            <a:r>
              <a:t>Spiritual: it’s a big word – but the meaning is clear.</a:t>
            </a:r>
          </a:p>
          <a:p>
            <a:r>
              <a:t>Four ways to relate to everything that’s dear.</a:t>
            </a:r>
          </a:p>
          <a:p>
            <a:r>
              <a:t>Inner life matters, put your hands to your chest. </a:t>
            </a:r>
          </a:p>
          <a:p>
            <a:r>
              <a:t>Outward from yourself, loving others is the best. </a:t>
            </a:r>
          </a:p>
          <a:p>
            <a:r>
              <a:t>Down for the ground we live upon: care for the earth. </a:t>
            </a:r>
          </a:p>
          <a:p>
            <a:r>
              <a:t>Up is a sign for what’s above us, things of greatest worth.</a:t>
            </a:r>
          </a:p>
          <a:p>
            <a:endParaRPr/>
          </a:p>
          <a:p>
            <a:r>
              <a:t>Or write a better chant yourself!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a:t>
            </a:r>
          </a:p>
          <a:p>
            <a:r>
              <a:t>If you are interested to go further into the topic, two books are recommended: Children's Spirituality: What it is and Why it Matters (Sure Foundations) 2009, The Spirit of the Child: Revised Edition, DLT, 2006, by David Hay and Rebecca Nye.</a:t>
            </a:r>
          </a:p>
          <a:p>
            <a:r>
              <a:t>Get the class to understand that these four aspects of spiritual life are simple in a way: it’s about how you relate ‘in, out, down and up’</a:t>
            </a:r>
          </a:p>
          <a:p>
            <a:endParaRPr/>
          </a:p>
          <a:p>
            <a:r>
              <a:t>Use the simple demonstration of ‘spiritual’ It may be a tough concept for 7-11s, but no harder than loads we use in literacy, science or geography. And maybe more useful than long division, fronted adverbials or even 6 figure grid references.  Chant this:</a:t>
            </a:r>
          </a:p>
          <a:p>
            <a:r>
              <a:t>Spiritual: it’s a big word – but the meaning is clear.</a:t>
            </a:r>
          </a:p>
          <a:p>
            <a:r>
              <a:t>Four ways to relate to everything that’s dear.</a:t>
            </a:r>
          </a:p>
          <a:p>
            <a:r>
              <a:t>Inner life matters, put your hands to your chest. </a:t>
            </a:r>
          </a:p>
          <a:p>
            <a:r>
              <a:t>Outward from yourself, loving others is the best. </a:t>
            </a:r>
          </a:p>
          <a:p>
            <a:r>
              <a:t>Down for the ground we live upon: care for the earth. </a:t>
            </a:r>
          </a:p>
          <a:p>
            <a:r>
              <a:t>Up is a sign for what’s above us, things of greatest worth.</a:t>
            </a:r>
          </a:p>
          <a:p>
            <a:endParaRPr/>
          </a:p>
          <a:p>
            <a:r>
              <a:t>Or write a better chant yourself!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 </a:t>
            </a:r>
          </a:p>
          <a:p>
            <a:r>
              <a:t>All opinions are welcome in this kind of RE – and all may be questioned, discussed, deepened and developed by the processes of critical and empathic RE / RVE / RME.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 </a:t>
            </a:r>
          </a:p>
          <a:p>
            <a:r>
              <a:t>All opinions are welcome in this kind of RE – and all may be questioned, discussed, deepened and developed by the processes of critical and empathic RE / RVE / RME.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a:t>
            </a:r>
          </a:p>
          <a:p>
            <a:r>
              <a:t>Ask the class: which of these questions do you like best? Think is hardest to answer? Think is most important? </a:t>
            </a:r>
          </a:p>
          <a:p>
            <a:r>
              <a:t>Miss out the next slide if you have got enough ideas from the pupils from this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One aspect of these lessons (which can also be used as assembly outlines with simple adaptation) is that they give pupils frequent opportunities to clarify and express their own views and ideas about prayer. We welcome the contested nature of this conversation: from different religions and worldviews there are many varied perspectives from which to learn. </a:t>
            </a:r>
          </a:p>
          <a:p>
            <a:r>
              <a:t>All ideas and arguments, experiences and points of view are welcome.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We work from the view that there is a close frontier between spiritual learning and creativity: the experience of using a prayer space often feels highly creative, and prompts creativity for pupils.  </a:t>
            </a:r>
          </a:p>
          <a:p>
            <a:r>
              <a:t>Ask pupils if they made a work of art to show their ideas about spirituality and prayer, what theirs would be like. You may have time in other RE lessons to create this.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These lessons enable pupils to learn a lot specifically about Christian prayer, and use Biblical quotations, examples and texts to enrich pupils’ understanding. This story is from Luke 18:9-14. Explain that the Pharisees were the most religious and committed members of the Jewish religion in Jesus time. People admired their strict ways of following their religion. Tax collectors were hated for collaborating with the Roman enemy – and fleecing everyone for money!</a:t>
            </a:r>
          </a:p>
          <a:p>
            <a:endParaRPr/>
          </a:p>
          <a:p>
            <a:r>
              <a:t>Bible Gateway is the source for this text – a great site for RE teachers. https://www.biblegateway.com/passage/?search=Luke%2018%3A9-14&amp;version=CEV</a:t>
            </a:r>
          </a:p>
          <a:p>
            <a:endParaRPr/>
          </a:p>
          <a:p>
            <a:r>
              <a:t>We provide a six card sorting activity of this text. </a:t>
            </a:r>
          </a:p>
          <a:p>
            <a:r>
              <a:t>A brilliant free visual version of this story is available to download at: https://diglib.library.vanderbilt.edu/act-imagelink.pl?RC=48268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These lessons enable pupils to learn a lot specifically about Christian prayer, and use Biblical quotations, examples and texts to enrich pupils’ understanding. This story is from Luke 18:9-14. Explain that the Pharisees were the most religious and committed members of the Jewish religion in Jesus time. People admired their strict ways of following their religion. Tax collectors were hated for collaborating with the Roman enemy – and fleecing everyone for money!</a:t>
            </a:r>
          </a:p>
          <a:p>
            <a:endParaRPr/>
          </a:p>
          <a:p>
            <a:r>
              <a:t>Bible Gateway is the source for this text – a great site for RE teachers. https://www.biblegateway.com/passage/?search=Luke%2018%3A9-14&amp;version=CEV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indent="67944"/>
            <a:r>
              <a:t>Teachers and Youth Workers can use this lesson, which is part of a larger ‘Prayer Spaces in School’ learning package.</a:t>
            </a:r>
          </a:p>
          <a:p>
            <a:pPr indent="67944"/>
            <a:r>
              <a:t>The lessons:</a:t>
            </a:r>
            <a:endParaRPr sz="1800">
              <a:latin typeface="Calibri"/>
              <a:ea typeface="Calibri"/>
              <a:cs typeface="Calibri"/>
              <a:sym typeface="Calibri"/>
            </a:endParaRPr>
          </a:p>
          <a:p>
            <a:pPr marL="266700" indent="-266700">
              <a:buSzPts val="1400"/>
              <a:buAutoNum type="alphaLcPeriod"/>
            </a:pPr>
            <a:r>
              <a:t>Can be taught - with preparation - ‘off the shelf’ using the 6 PPT sequences provided</a:t>
            </a:r>
          </a:p>
          <a:p>
            <a:pPr marL="266700" indent="-266700">
              <a:buSzPts val="1400"/>
              <a:buAutoNum type="alphaLcPeriod"/>
            </a:pPr>
            <a:r>
              <a:t>Will be understood better by teachers and youth workers if you watch our training</a:t>
            </a:r>
            <a:r>
              <a:rPr spc="-19"/>
              <a:t> </a:t>
            </a:r>
            <a:r>
              <a:t>recorded</a:t>
            </a:r>
            <a:r>
              <a:rPr spc="-15"/>
              <a:t> </a:t>
            </a:r>
            <a:r>
              <a:t>webinar</a:t>
            </a:r>
            <a:r>
              <a:rPr spc="-15"/>
              <a:t>s from Lat Blaylock of RE today LINK:</a:t>
            </a:r>
          </a:p>
          <a:p>
            <a:pPr marL="266700" indent="-266700">
              <a:buSzPts val="1400"/>
              <a:buAutoNum type="alphaLcPeriod"/>
            </a:pPr>
            <a:r>
              <a:t>Include </a:t>
            </a:r>
            <a:r>
              <a:rPr spc="-3"/>
              <a:t>examples of pupils’ work, art, writing and responses</a:t>
            </a:r>
            <a:endParaRPr sz="1800" spc="-5">
              <a:latin typeface="Calibri"/>
              <a:ea typeface="Calibri"/>
              <a:cs typeface="Calibri"/>
              <a:sym typeface="Calibri"/>
            </a:endParaRPr>
          </a:p>
          <a:p>
            <a:pPr marL="266700" indent="-266700">
              <a:buSzPts val="1400"/>
              <a:buAutoNum type="alphaLcPeriod"/>
            </a:pPr>
            <a:r>
              <a:t>Are suitable for use across the UK, recognizing what is distinctive about RME / RVE / RE in each of the four nations</a:t>
            </a:r>
          </a:p>
          <a:p>
            <a:pPr marL="266700" indent="-266700">
              <a:buSzPts val="1400"/>
              <a:buAutoNum type="alphaLcPeriod"/>
            </a:pPr>
            <a:r>
              <a:t>Reference law,</a:t>
            </a:r>
            <a:r>
              <a:rPr spc="3"/>
              <a:t> </a:t>
            </a:r>
            <a:r>
              <a:t>guidance</a:t>
            </a:r>
            <a:r>
              <a:rPr spc="3"/>
              <a:t> </a:t>
            </a:r>
            <a:r>
              <a:t>and inspection requirements for</a:t>
            </a:r>
            <a:r>
              <a:rPr spc="-7"/>
              <a:t> </a:t>
            </a:r>
            <a:r>
              <a:t>RE</a:t>
            </a:r>
            <a:r>
              <a:rPr spc="7"/>
              <a:t> </a:t>
            </a:r>
            <a:r>
              <a:t>/ SMSCD</a:t>
            </a:r>
            <a:r>
              <a:rPr spc="-7"/>
              <a:t> </a:t>
            </a:r>
            <a:r>
              <a:t>/ School </a:t>
            </a:r>
            <a:r>
              <a:rPr spc="-7"/>
              <a:t>Worship</a:t>
            </a:r>
            <a:endParaRPr sz="1800" spc="-5">
              <a:latin typeface="Calibri"/>
              <a:ea typeface="Calibri"/>
              <a:cs typeface="Calibri"/>
              <a:sym typeface="Calibri"/>
            </a:endParaRPr>
          </a:p>
          <a:p>
            <a:pPr marL="266700" indent="-266700">
              <a:buSzPts val="1400"/>
              <a:buAutoNum type="alphaLcPeriod"/>
            </a:pPr>
            <a:r>
              <a:t>Use</a:t>
            </a:r>
            <a:r>
              <a:rPr spc="-15"/>
              <a:t> </a:t>
            </a:r>
            <a:r>
              <a:t>some</a:t>
            </a:r>
            <a:r>
              <a:rPr spc="-15"/>
              <a:t> </a:t>
            </a:r>
            <a:r>
              <a:t>PRAYER SPACES case</a:t>
            </a:r>
            <a:r>
              <a:rPr spc="-15"/>
              <a:t> </a:t>
            </a:r>
            <a:r>
              <a:rPr spc="-7"/>
              <a:t>studies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https://diglib.library.vanderbilt.edu/act-imagelink.pl?RC=48268 </a:t>
            </a:r>
          </a:p>
          <a:p>
            <a:r>
              <a:t>This brilliant image is freely available from the Christian Art collection at Vanderbilt University, along with 80+ others. It is a good example of global Christian art because it shows the narratives of the gospels from an African setting, in the Mafa region of Cameroon.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Washing Line – a brilliant class discussion strategy. </a:t>
            </a:r>
          </a:p>
          <a:p>
            <a:r>
              <a:rPr>
                <a:latin typeface="Helvetica Neue"/>
                <a:ea typeface="Helvetica Neue"/>
                <a:cs typeface="Helvetica Neue"/>
                <a:sym typeface="Helvetica Neue"/>
              </a:rPr>
              <a:t>Prayer is a controversial topic, and in writing these lessons we are pleased to present some activities that ask pupils to use their critical thinking skills. Ideas and materials form different religions and from atheist and agnostic perspectives enrich the learning, which has mind-opening intentions. </a:t>
            </a:r>
          </a:p>
          <a:p>
            <a:r>
              <a:rPr>
                <a:latin typeface="Helvetica Neue"/>
                <a:ea typeface="Helvetica Neue"/>
                <a:cs typeface="Helvetica Neue"/>
                <a:sym typeface="Helvetica Neue"/>
              </a:rPr>
              <a:t>Get 6 learners to read these quotations aloud and ask for ‘any thoughts’ from the class after each one has been heard. If you have time for a longer discussion, use the strategy called ‘washing line’ where pupils have a name label on a folded piece of paper. String a line across the classroom and sit round it in a circle. ‘Strongly Agree’ is at one end, ‘strongly disagree’ at the other. Read the quotes out twice with a pause for thinking. Ask pupils to hang their name label on the line at a suitable point and sit down and look at the opinions expressed. Any comments?? There will be loads. </a:t>
            </a:r>
          </a:p>
          <a:p>
            <a:r>
              <a:rPr>
                <a:latin typeface="Helvetica Neue"/>
                <a:ea typeface="Helvetica Neue"/>
                <a:cs typeface="Helvetica Neue"/>
                <a:sym typeface="Helvetica Neue"/>
              </a:rPr>
              <a:t>This strategy improves participation in class discussion form an average of under 20% of children to usually 60% plus!! Invite comments from ‘the quiet ones’ and affirm them.</a:t>
            </a:r>
          </a:p>
          <a:p>
            <a:r>
              <a:t>https://thenounproject.com/icon/clothes-line-6364718/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Washing Line – a brilliant class discussion strategy. </a:t>
            </a:r>
          </a:p>
          <a:p>
            <a:r>
              <a:rPr>
                <a:latin typeface="Helvetica Neue"/>
                <a:ea typeface="Helvetica Neue"/>
                <a:cs typeface="Helvetica Neue"/>
                <a:sym typeface="Helvetica Neue"/>
              </a:rPr>
              <a:t>Prayer is a controversial topic, and in writing these lessons we are pleased to present some activities that ask pupils to use their critical thinking skills. Ideas and materials form different religions and from atheist and agnostic perspectives enrich the learning, which has mind-opening intentions. </a:t>
            </a:r>
          </a:p>
          <a:p>
            <a:r>
              <a:rPr>
                <a:latin typeface="Helvetica Neue"/>
                <a:ea typeface="Helvetica Neue"/>
                <a:cs typeface="Helvetica Neue"/>
                <a:sym typeface="Helvetica Neue"/>
              </a:rPr>
              <a:t>Get 6 learners to read these quotations aloud and ask for ‘any thoughts’ from the class after each one has been heard. If you have time for a longer discussion, use the strategy called ‘washing line’ where pupils have a name label on a folded piece of paper. String a line across the classroom and sit round it in a circle. ‘Strongly Agree’ is at one end, ‘strongly disagree’ at the other. Read the quotes out twice with a pause for thinking. Ask pupils to hang their name label on the line at a suitable point and sit down and look at the opinions expressed. Any comments?? There will be loads. </a:t>
            </a:r>
          </a:p>
          <a:p>
            <a:r>
              <a:rPr>
                <a:latin typeface="Helvetica Neue"/>
                <a:ea typeface="Helvetica Neue"/>
                <a:cs typeface="Helvetica Neue"/>
                <a:sym typeface="Helvetica Neue"/>
              </a:rPr>
              <a:t>This strategy improves participation in class discussion form an average of under 20% of children to usually 60% plus!! Invite comments from ‘the quiet ones’ and affirm them.</a:t>
            </a:r>
          </a:p>
          <a:p>
            <a:r>
              <a:t>https://thenounproject.com/icon/clothes-line-6364718/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Prayer is a controversial topic, and in writing these lessons we are pleased to present some activities that ask pupils to use their critical thinking skills. Ideas and materials form different religions and from atheist and agnostic perspectives enrich the learning, which has mind-opening intentions. Get 5 learners to read these quotations aloud and ask for ‘any thoughts’ from the class after each one has been heard. If you have time for a longer discussion, use the strategy called ‘washing line’ where pupils have a name label on a folded piece of paper. String a line across the classroom and sit round it in a circle. ‘Strongly Agree’ is at one end, ‘strongly disagree’ at the other. Read the quotes out twice with a pause for thinking. Ask pupils to hang their name label on the line at a suitable point and sit down and look at the opinions expressed. Any comments?? There will be loads.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If you are interested to go further into the topic, two books are recommended: Children's Spirituality: What it is and Why it Matters (Sure Foundations) 2009, The Spirit of the Child: Revised Edition, DLT, 2006, by David Hay and Rebecca Nye.</a:t>
            </a:r>
          </a:p>
          <a:p>
            <a:r>
              <a:t>Get the class to understand that these four aspects of spiritual life are simple in a way: it’s about how you relate ‘in, out, down and up’</a:t>
            </a:r>
          </a:p>
          <a:p>
            <a:endParaRPr/>
          </a:p>
          <a:p>
            <a:r>
              <a:t>Use the simple demonstration of ‘spiritual’ It may be a tough concept for 7-11s, but no harder than loads we use in literacy, science or geography. And maybe more useful than long division, fronted adverbials or even 6 figure grid references.  Chant this:</a:t>
            </a:r>
          </a:p>
          <a:p>
            <a:r>
              <a:t>Spiritual: it’s a big word – but the meaning is clear.</a:t>
            </a:r>
          </a:p>
          <a:p>
            <a:r>
              <a:t>Four ways to relate to everything that’s dear.</a:t>
            </a:r>
          </a:p>
          <a:p>
            <a:r>
              <a:t>Inner life matters, put your hands to your chest. </a:t>
            </a:r>
          </a:p>
          <a:p>
            <a:r>
              <a:t>Outward from yourself, loving others is the best. </a:t>
            </a:r>
          </a:p>
          <a:p>
            <a:r>
              <a:t>Down for the ground we live upon: care for the earth. </a:t>
            </a:r>
          </a:p>
          <a:p>
            <a:r>
              <a:t>Up is a sign for what’s above us, things of greatest worth.</a:t>
            </a:r>
          </a:p>
          <a:p>
            <a:endParaRPr/>
          </a:p>
          <a:p>
            <a:r>
              <a:t>Or write a better chant yourself!</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One aspect of these lessons (which can also be used as assembly outlines with simple adaptation) is that they give pupils frequent opportunities to clarify and express their own views and ideas about prayer. We welcome the contested nature of this conversation: from different religions and worldviews there are many Varied perspectives from which to learn. </a:t>
            </a:r>
          </a:p>
          <a:p>
            <a:endParaRPr/>
          </a:p>
          <a:p>
            <a:r>
              <a:t>The logos in this slide come from the Noun Project and are free to use. Other pix from Prayer Spaces could be used. Here are the links to them.</a:t>
            </a:r>
          </a:p>
          <a:p>
            <a:r>
              <a:t>Dream: https://thenounproject.com/icon/dream-5757100/</a:t>
            </a:r>
          </a:p>
          <a:p>
            <a:r>
              <a:t>Aware: https://thenounproject.com/icon/aware-5810536/</a:t>
            </a:r>
          </a:p>
          <a:p>
            <a:r>
              <a:t>Sacred: https://thenounproject.com/icon/holy-5242745/</a:t>
            </a:r>
          </a:p>
          <a:p>
            <a:r>
              <a:t>Hope: https://thenounproject.com/icon/hope-4878877/</a:t>
            </a:r>
          </a:p>
          <a:p>
            <a:r>
              <a:t>Peace: https://thenounproject.com/icon/peace-dove-6747640/</a:t>
            </a:r>
          </a:p>
          <a:p>
            <a:r>
              <a:t>Love: https://thenounproject.com/icon/love-7436717/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If you are interested to go further into the topic, two books are recommended: Children's Spirituality: What it is and Why it Matters (Sure Foundations) 2009, The Spirit of the Child: Revised Edition, DLT, 2006, by David Hay and Rebecca Nye.</a:t>
            </a:r>
          </a:p>
          <a:p>
            <a:r>
              <a:t>Get the class to understand that these four aspects of spiritual life are simple in a way: it’s about how you relate ‘in, out, down and up’</a:t>
            </a:r>
          </a:p>
          <a:p>
            <a:endParaRPr/>
          </a:p>
          <a:p>
            <a:r>
              <a:t>Use the simple demonstration of ‘spiritual’ It may be a tough concept for 7-11s, but no harder than loads we use in literacy, science or geography. And maybe more useful than long division, fronted adverbials or even 6 figure grid references.  Chant this:</a:t>
            </a:r>
          </a:p>
          <a:p>
            <a:r>
              <a:t>Spiritual: it’s a big word – but the meaning is clear.</a:t>
            </a:r>
          </a:p>
          <a:p>
            <a:r>
              <a:t>Four ways to relate to everything that’s dear.</a:t>
            </a:r>
          </a:p>
          <a:p>
            <a:r>
              <a:t>Inner life matters, put your hands to your chest. </a:t>
            </a:r>
          </a:p>
          <a:p>
            <a:r>
              <a:t>Outward from yourself, loving others is the best. </a:t>
            </a:r>
          </a:p>
          <a:p>
            <a:r>
              <a:t>Down for the ground we live upon: care for the earth. </a:t>
            </a:r>
          </a:p>
          <a:p>
            <a:r>
              <a:t>Up is a sign for what’s above us, things of greatest worth.</a:t>
            </a:r>
          </a:p>
          <a:p>
            <a:endParaRPr/>
          </a:p>
          <a:p>
            <a:r>
              <a:t>Or write a better chant yourself!</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Use these prompts for final conversation in pairs, groups or whole class, or for writing if you need it. These provide OFSTED and inspection processes with excellent evidence of pupils’ understandings of spirituality, if that is what you need.</a:t>
            </a:r>
          </a:p>
          <a:p>
            <a:r>
              <a:t>This lesson is very full, so do be selective in which parts you use, or spread it over two sessions.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The topics addressed in these lessons include Biblical narrative and teaching, the Christian ‘Lord’s Prayer’, sociology of prayer, Christian experiences of prayer, creative prayer ideas, Christian theologies of prayer, Jesus and prayer, the phenomenon of  ‘SBNR’ (spiritual but not religious) prayer, the experiences of answered prayer and unanswered prayer. </a:t>
            </a:r>
          </a:p>
          <a:p>
            <a:r>
              <a:t>Questions and diverse ideas are the focus: these lessons aim to open minds not to deliver one set of answers to these questions. </a:t>
            </a:r>
          </a:p>
          <a:p>
            <a:r>
              <a:t>The lessons are designed to compliment the opportunities for spiritual development that come from the experience of visiting and using a ‘Prayer Space’ in a school.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a:t>
            </a:r>
          </a:p>
          <a:p>
            <a:r>
              <a:t>If you are interested to go further into the topic, two books are recommended: Children's Spirituality: What it is and Why it Matters (Sure Foundations) 2009, The Spirit of the Child: Revised Edition, DLT, 2006, by David Hay and Rebecca Nye.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a:t>
            </a:r>
          </a:p>
          <a:p>
            <a:r>
              <a:t>If you are interested to go further into the topic, two books are recommended: Children's Spirituality: What it is and Why it Matters (Sure Foundations) 2009, The Spirit of the Child: Revised Edition, DLT, 2006, by David Hay and Rebecca Nye.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a:t>
            </a:r>
          </a:p>
          <a:p>
            <a:r>
              <a:t>If you are interested to go further into the topic, two books are recommended: Children's Spirituality: What it is and Why it Matters (Sure Foundations) 2009, The Spirit of the Child: Revised Edition, DLT, 2006, by David Hay and Rebecca Nye.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a:t>
            </a:r>
          </a:p>
          <a:p>
            <a:r>
              <a:t>If you are interested to go further into the topic, two books are recommended: Children's Spirituality: What it is and Why it Matters (Sure Foundations) 2009, The Spirit of the Child: Revised Edition, DLT, 2006, by David Hay and Rebecca Nye.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There is a vast literature and a continuing conversation about the nature of spirituality. The work of Dr Rebecca Nye, University of Cambridge, is useful in plural settings like school. Founded in research, her exposition of spirituality is child-centred, alert to Christianity and many other faiths and clear. </a:t>
            </a:r>
          </a:p>
          <a:p>
            <a:r>
              <a:t>If you are interested to go further into the topic, two books are recommended: Children's Spirituality: What it is and Why it Matters (Sure Foundations) 2009, The Spirit of the Child: Revised Edition, DLT, 2006, by David Hay and Rebecca Nye.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These spaces use activities which engage with happiness and sorrow, success and failure, strength and weakness, faith and doubt. The activities are often and by turns responsive, provocative, creative ,imaginative, focused on the human spirit. They make space for the spiritual. </a:t>
            </a:r>
          </a:p>
          <a:p>
            <a:r>
              <a:t>No two prayer spaces are the same, and each individual’s experience of the Space will be unique. These Spaces are never coercive – we don’t think there is any such thing as ‘forced prayer’. Instead, the Prayer Spaces open up new horizons of imagination, possibility and faith.  </a:t>
            </a:r>
          </a:p>
          <a:p>
            <a:r>
              <a:t>These personal evaluative questions can be the subject of discussion only, but if you get written responses as well, the Prayer Space team will be VERY interested to see them – maybe give pupils three post-it sticky notes to record their thoughts.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1"/>
          </a:xfrm>
          <a:prstGeom prst="rect">
            <a:avLst/>
          </a:prstGeom>
        </p:spPr>
        <p:txBody>
          <a:bodyPr anchor="b"/>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400" b="0" i="0">
                <a:solidFill>
                  <a:srgbClr val="343770"/>
                </a:solidFill>
              </a:defRPr>
            </a:lvl1pPr>
            <a:lvl2pPr marL="0" indent="457200" algn="ctr">
              <a:buSzTx/>
              <a:buFontTx/>
              <a:buNone/>
              <a:defRPr sz="4400" b="0" i="0">
                <a:solidFill>
                  <a:srgbClr val="343770"/>
                </a:solidFill>
              </a:defRPr>
            </a:lvl2pPr>
            <a:lvl3pPr marL="0" indent="914400" algn="ctr">
              <a:buSzTx/>
              <a:buFontTx/>
              <a:buNone/>
              <a:defRPr sz="4400" b="0" i="0">
                <a:solidFill>
                  <a:srgbClr val="343770"/>
                </a:solidFill>
              </a:defRPr>
            </a:lvl3pPr>
            <a:lvl4pPr marL="0" indent="1371600" algn="ctr">
              <a:buSzTx/>
              <a:buFontTx/>
              <a:buNone/>
              <a:defRPr sz="4400" b="0" i="0">
                <a:solidFill>
                  <a:srgbClr val="343770"/>
                </a:solidFill>
              </a:defRPr>
            </a:lvl4pPr>
            <a:lvl5pPr marL="0" indent="182880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lvl1pPr algn="l">
              <a:lnSpc>
                <a:spcPct val="90000"/>
              </a:lnSpc>
              <a:spcBef>
                <a:spcPts val="0"/>
              </a:spcBef>
              <a:defRPr sz="8800" b="0"/>
            </a:lvl1pPr>
          </a:lstStyle>
          <a:p>
            <a:r>
              <a:t>Title Text</a:t>
            </a:r>
          </a:p>
        </p:txBody>
      </p:sp>
      <p:sp>
        <p:nvSpPr>
          <p:cNvPr id="93" name="Body Level One…"/>
          <p:cNvSpPr txBox="1">
            <a:spLocks noGrp="1"/>
          </p:cNvSpPr>
          <p:nvPr>
            <p:ph type="body" idx="1"/>
          </p:nvPr>
        </p:nvSpPr>
        <p:spPr>
          <a:prstGeom prst="rect">
            <a:avLst/>
          </a:prstGeom>
        </p:spPr>
        <p:txBody>
          <a:bodyPr/>
          <a:lstStyle>
            <a:lvl1pPr marL="457200" indent="-457200">
              <a:defRPr sz="5600" b="0" i="0">
                <a:solidFill>
                  <a:srgbClr val="000000"/>
                </a:solidFill>
              </a:defRPr>
            </a:lvl1pPr>
            <a:lvl2pPr marL="990600" indent="-533400">
              <a:defRPr sz="5600" b="0" i="0">
                <a:solidFill>
                  <a:srgbClr val="000000"/>
                </a:solidFill>
              </a:defRPr>
            </a:lvl2pPr>
            <a:lvl3pPr marL="1554479" indent="-640079">
              <a:defRPr sz="5600" b="0" i="0">
                <a:solidFill>
                  <a:srgbClr val="000000"/>
                </a:solidFill>
              </a:defRPr>
            </a:lvl3pPr>
            <a:lvl4pPr marL="2082800" indent="-711200">
              <a:defRPr sz="5600" b="0" i="0">
                <a:solidFill>
                  <a:srgbClr val="000000"/>
                </a:solidFill>
              </a:defRPr>
            </a:lvl4pPr>
            <a:lvl5pPr marL="2540000" indent="-711200">
              <a:defRPr sz="5600" b="0" i="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algn="l">
              <a:lnSpc>
                <a:spcPct val="90000"/>
              </a:lnSpc>
              <a:spcBef>
                <a:spcPts val="0"/>
              </a:spcBef>
              <a:defRPr sz="8800" b="0">
                <a:latin typeface="Helvetica Neue"/>
                <a:ea typeface="Helvetica Neue"/>
                <a:cs typeface="Helvetica Neue"/>
                <a:sym typeface="Helvetica Neue"/>
              </a:defRPr>
            </a:lvl1pPr>
          </a:lstStyle>
          <a:p>
            <a:r>
              <a:t>Title Text</a:t>
            </a:r>
          </a:p>
        </p:txBody>
      </p:sp>
      <p:sp>
        <p:nvSpPr>
          <p:cNvPr id="102" name="Body Level One…"/>
          <p:cNvSpPr txBox="1">
            <a:spLocks noGrp="1"/>
          </p:cNvSpPr>
          <p:nvPr>
            <p:ph type="body" idx="1"/>
          </p:nvPr>
        </p:nvSpPr>
        <p:spPr>
          <a:prstGeom prst="rect">
            <a:avLst/>
          </a:prstGeom>
        </p:spPr>
        <p:txBody>
          <a:bodyPr/>
          <a:lstStyle>
            <a:lvl1pPr marL="457200" indent="-457200">
              <a:defRPr sz="5600" b="0" i="0">
                <a:solidFill>
                  <a:srgbClr val="000000"/>
                </a:solidFill>
                <a:latin typeface="Helvetica Neue"/>
                <a:ea typeface="Helvetica Neue"/>
                <a:cs typeface="Helvetica Neue"/>
                <a:sym typeface="Helvetica Neue"/>
              </a:defRPr>
            </a:lvl1pPr>
            <a:lvl2pPr marL="990600" indent="-533400">
              <a:defRPr sz="5600" b="0" i="0">
                <a:solidFill>
                  <a:srgbClr val="000000"/>
                </a:solidFill>
                <a:latin typeface="Helvetica Neue"/>
                <a:ea typeface="Helvetica Neue"/>
                <a:cs typeface="Helvetica Neue"/>
                <a:sym typeface="Helvetica Neue"/>
              </a:defRPr>
            </a:lvl2pPr>
            <a:lvl3pPr marL="1554479" indent="-640079">
              <a:defRPr sz="5600" b="0" i="0">
                <a:solidFill>
                  <a:srgbClr val="000000"/>
                </a:solidFill>
                <a:latin typeface="Helvetica Neue"/>
                <a:ea typeface="Helvetica Neue"/>
                <a:cs typeface="Helvetica Neue"/>
                <a:sym typeface="Helvetica Neue"/>
              </a:defRPr>
            </a:lvl3pPr>
            <a:lvl4pPr marL="2082800" indent="-711200">
              <a:defRPr sz="5600" b="0" i="0">
                <a:solidFill>
                  <a:srgbClr val="000000"/>
                </a:solidFill>
                <a:latin typeface="Helvetica Neue"/>
                <a:ea typeface="Helvetica Neue"/>
                <a:cs typeface="Helvetica Neue"/>
                <a:sym typeface="Helvetica Neue"/>
              </a:defRPr>
            </a:lvl4pPr>
            <a:lvl5pPr marL="2540000" indent="-711200">
              <a:defRPr sz="5600" b="0" i="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22173082" y="12806502"/>
            <a:ext cx="534519" cy="542646"/>
          </a:xfrm>
          <a:prstGeom prst="rect">
            <a:avLst/>
          </a:prstGeom>
        </p:spPr>
        <p:txBody>
          <a:bodyPr/>
          <a:lstStyle>
            <a:lvl1pPr>
              <a:defRPr>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3048000" y="2244725"/>
            <a:ext cx="18288000" cy="4775201"/>
          </a:xfrm>
          <a:prstGeom prst="rect">
            <a:avLst/>
          </a:prstGeom>
        </p:spPr>
        <p:txBody>
          <a:bodyPr anchor="b"/>
          <a:lstStyle>
            <a:lvl1pPr>
              <a:lnSpc>
                <a:spcPct val="90000"/>
              </a:lnSpc>
              <a:spcBef>
                <a:spcPts val="0"/>
              </a:spcBef>
              <a:defRPr b="0">
                <a:latin typeface="Helvetica Neue"/>
                <a:ea typeface="Helvetica Neue"/>
                <a:cs typeface="Helvetica Neue"/>
                <a:sym typeface="Helvetica Neue"/>
              </a:defRPr>
            </a:lvl1pPr>
          </a:lstStyle>
          <a:p>
            <a:r>
              <a:t>Title Text</a:t>
            </a:r>
          </a:p>
        </p:txBody>
      </p:sp>
      <p:sp>
        <p:nvSpPr>
          <p:cNvPr id="111"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b="0" i="0">
                <a:solidFill>
                  <a:srgbClr val="000000"/>
                </a:solidFill>
                <a:latin typeface="Helvetica Neue"/>
                <a:ea typeface="Helvetica Neue"/>
                <a:cs typeface="Helvetica Neue"/>
                <a:sym typeface="Helvetica Neue"/>
              </a:defRPr>
            </a:lvl1pPr>
            <a:lvl2pPr marL="0" indent="457200" algn="ctr">
              <a:buSzTx/>
              <a:buFontTx/>
              <a:buNone/>
              <a:defRPr sz="4800" b="0" i="0">
                <a:solidFill>
                  <a:srgbClr val="000000"/>
                </a:solidFill>
                <a:latin typeface="Helvetica Neue"/>
                <a:ea typeface="Helvetica Neue"/>
                <a:cs typeface="Helvetica Neue"/>
                <a:sym typeface="Helvetica Neue"/>
              </a:defRPr>
            </a:lvl2pPr>
            <a:lvl3pPr marL="0" indent="914400" algn="ctr">
              <a:buSzTx/>
              <a:buFontTx/>
              <a:buNone/>
              <a:defRPr sz="4800" b="0" i="0">
                <a:solidFill>
                  <a:srgbClr val="000000"/>
                </a:solidFill>
                <a:latin typeface="Helvetica Neue"/>
                <a:ea typeface="Helvetica Neue"/>
                <a:cs typeface="Helvetica Neue"/>
                <a:sym typeface="Helvetica Neue"/>
              </a:defRPr>
            </a:lvl3pPr>
            <a:lvl4pPr marL="0" indent="1371600" algn="ctr">
              <a:buSzTx/>
              <a:buFontTx/>
              <a:buNone/>
              <a:defRPr sz="4800" b="0" i="0">
                <a:solidFill>
                  <a:srgbClr val="000000"/>
                </a:solidFill>
                <a:latin typeface="Helvetica Neue"/>
                <a:ea typeface="Helvetica Neue"/>
                <a:cs typeface="Helvetica Neue"/>
                <a:sym typeface="Helvetica Neue"/>
              </a:defRPr>
            </a:lvl4pPr>
            <a:lvl5pPr marL="0" indent="1828800" algn="ctr">
              <a:buSzTx/>
              <a:buFontTx/>
              <a:buNone/>
              <a:defRPr sz="4800" b="0" i="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173082" y="12806502"/>
            <a:ext cx="534519" cy="542646"/>
          </a:xfrm>
          <a:prstGeom prst="rect">
            <a:avLst/>
          </a:prstGeom>
        </p:spPr>
        <p:txBody>
          <a:bodyPr/>
          <a:lstStyle>
            <a:lvl1pPr>
              <a:defRPr>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lgn="l">
              <a:lnSpc>
                <a:spcPct val="90000"/>
              </a:lnSpc>
              <a:spcBef>
                <a:spcPts val="0"/>
              </a:spcBef>
              <a:defRPr sz="8800" b="0"/>
            </a:lvl1pPr>
          </a:lstStyle>
          <a:p>
            <a:r>
              <a:t>Title Text</a:t>
            </a:r>
          </a:p>
        </p:txBody>
      </p:sp>
      <p:sp>
        <p:nvSpPr>
          <p:cNvPr id="120" name="Body Level One…"/>
          <p:cNvSpPr txBox="1">
            <a:spLocks noGrp="1"/>
          </p:cNvSpPr>
          <p:nvPr>
            <p:ph type="body" idx="1"/>
          </p:nvPr>
        </p:nvSpPr>
        <p:spPr>
          <a:prstGeom prst="rect">
            <a:avLst/>
          </a:prstGeom>
        </p:spPr>
        <p:txBody>
          <a:bodyPr/>
          <a:lstStyle>
            <a:lvl1pPr marL="457200" indent="-457200">
              <a:buFont typeface="Helvetica"/>
              <a:defRPr sz="5600" b="0" i="0">
                <a:solidFill>
                  <a:srgbClr val="000000"/>
                </a:solidFill>
              </a:defRPr>
            </a:lvl1pPr>
            <a:lvl2pPr marL="990600" indent="-533400">
              <a:buFont typeface="Helvetica"/>
              <a:defRPr sz="5600" b="0" i="0">
                <a:solidFill>
                  <a:srgbClr val="000000"/>
                </a:solidFill>
              </a:defRPr>
            </a:lvl2pPr>
            <a:lvl3pPr marL="1554479" indent="-640079">
              <a:buFont typeface="Helvetica"/>
              <a:defRPr sz="5600" b="0" i="0">
                <a:solidFill>
                  <a:srgbClr val="000000"/>
                </a:solidFill>
              </a:defRPr>
            </a:lvl3pPr>
            <a:lvl4pPr marL="2082800" indent="-711200">
              <a:buFont typeface="Helvetica"/>
              <a:defRPr sz="5600" b="0" i="0">
                <a:solidFill>
                  <a:srgbClr val="000000"/>
                </a:solidFill>
              </a:defRPr>
            </a:lvl4pPr>
            <a:lvl5pPr marL="2540000" indent="-711200">
              <a:buFont typeface="Helvetica"/>
              <a:defRPr sz="5600" b="0" i="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2"/>
          </a:xfrm>
          <a:prstGeom prst="rect">
            <a:avLst/>
          </a:prstGeom>
        </p:spPr>
        <p:txBody>
          <a:bodyPr anchor="b"/>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83173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378370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20865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036724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2"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6"/>
          </a:xfrm>
          <a:prstGeom prst="rect">
            <a:avLst/>
          </a:prstGeom>
        </p:spPr>
        <p:txBody>
          <a:bodyPr anchor="b"/>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6"/>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98264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31808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88296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marL="457200" indent="-457200">
              <a:defRPr sz="6400" b="0" i="0">
                <a:solidFill>
                  <a:srgbClr val="000000"/>
                </a:solidFill>
              </a:defRPr>
            </a:lvl1pPr>
            <a:lvl2pPr marL="979714" indent="-522513">
              <a:defRPr sz="6400" b="0" i="0">
                <a:solidFill>
                  <a:srgbClr val="000000"/>
                </a:solidFill>
              </a:defRPr>
            </a:lvl2pPr>
            <a:lvl3pPr marL="1524000" indent="-609600">
              <a:defRPr sz="6400" b="0" i="0">
                <a:solidFill>
                  <a:srgbClr val="000000"/>
                </a:solidFill>
              </a:defRPr>
            </a:lvl3pPr>
            <a:lvl4pPr marL="2103120" indent="-731519">
              <a:defRPr sz="6400" b="0" i="0">
                <a:solidFill>
                  <a:srgbClr val="000000"/>
                </a:solidFill>
              </a:defRPr>
            </a:lvl4pPr>
            <a:lvl5pPr marL="2560320" indent="-731520">
              <a:defRPr sz="6400" b="0" i="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1679575" y="4114800"/>
            <a:ext cx="7864475" cy="7623176"/>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4381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83" name="Picture Placeholder 2"/>
          <p:cNvSpPr>
            <a:spLocks noGrp="1"/>
          </p:cNvSpPr>
          <p:nvPr>
            <p:ph type="pic" sz="half" idx="21"/>
          </p:nvPr>
        </p:nvSpPr>
        <p:spPr>
          <a:xfrm>
            <a:off x="10366375" y="1974850"/>
            <a:ext cx="12344401" cy="974725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9943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lgn="ctr">
              <a:buSzTx/>
              <a:buFontTx/>
              <a:buNone/>
              <a:defRPr sz="4400" b="0" i="0">
                <a:solidFill>
                  <a:srgbClr val="343770"/>
                </a:solidFill>
              </a:defRPr>
            </a:lvl1pPr>
            <a:lvl2pPr marL="0" indent="457200" algn="ctr">
              <a:buSzTx/>
              <a:buFontTx/>
              <a:buNone/>
              <a:defRPr sz="4400" b="0" i="0">
                <a:solidFill>
                  <a:srgbClr val="343770"/>
                </a:solidFill>
              </a:defRPr>
            </a:lvl2pPr>
            <a:lvl3pPr marL="0" indent="914400" algn="ctr">
              <a:buSzTx/>
              <a:buFontTx/>
              <a:buNone/>
              <a:defRPr sz="4400" b="0" i="0">
                <a:solidFill>
                  <a:srgbClr val="343770"/>
                </a:solidFill>
              </a:defRPr>
            </a:lvl3pPr>
            <a:lvl4pPr marL="0" indent="1371600" algn="ctr">
              <a:buSzTx/>
              <a:buFontTx/>
              <a:buNone/>
              <a:defRPr sz="4400" b="0" i="0">
                <a:solidFill>
                  <a:srgbClr val="343770"/>
                </a:solidFill>
              </a:defRPr>
            </a:lvl4pPr>
            <a:lvl5pPr marL="0" indent="182880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lgn="ctr">
              <a:buSzTx/>
              <a:buFontTx/>
              <a:buNone/>
              <a:defRPr sz="4400" b="0" i="0">
                <a:solidFill>
                  <a:srgbClr val="343770"/>
                </a:solidFill>
              </a:defRPr>
            </a:lvl1pPr>
            <a:lvl2pPr marL="0" indent="457200" algn="ctr">
              <a:buSzTx/>
              <a:buFontTx/>
              <a:buNone/>
              <a:defRPr sz="4400" b="0" i="0">
                <a:solidFill>
                  <a:srgbClr val="343770"/>
                </a:solidFill>
              </a:defRPr>
            </a:lvl2pPr>
            <a:lvl3pPr marL="0" indent="914400" algn="ctr">
              <a:buSzTx/>
              <a:buFontTx/>
              <a:buNone/>
              <a:defRPr sz="4400" b="0" i="0">
                <a:solidFill>
                  <a:srgbClr val="343770"/>
                </a:solidFill>
              </a:defRPr>
            </a:lvl3pPr>
            <a:lvl4pPr marL="0" indent="1371600" algn="ctr">
              <a:buSzTx/>
              <a:buFontTx/>
              <a:buNone/>
              <a:defRPr sz="4400" b="0" i="0">
                <a:solidFill>
                  <a:srgbClr val="343770"/>
                </a:solidFill>
              </a:defRPr>
            </a:lvl4pPr>
            <a:lvl5pPr marL="0" indent="182880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i="0">
                <a:solidFill>
                  <a:srgbClr val="000000"/>
                </a:solidFill>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marL="457200" indent="-457200">
              <a:defRPr sz="6400" b="0" i="0">
                <a:solidFill>
                  <a:srgbClr val="000000"/>
                </a:solidFill>
              </a:defRPr>
            </a:lvl1pPr>
            <a:lvl2pPr marL="979714" indent="-522514">
              <a:defRPr sz="6400" b="0" i="0">
                <a:solidFill>
                  <a:srgbClr val="000000"/>
                </a:solidFill>
              </a:defRPr>
            </a:lvl2pPr>
            <a:lvl3pPr marL="1524000" indent="-609600">
              <a:defRPr sz="6400" b="0" i="0">
                <a:solidFill>
                  <a:srgbClr val="000000"/>
                </a:solidFill>
              </a:defRPr>
            </a:lvl3pPr>
            <a:lvl4pPr marL="2103120" indent="-731520">
              <a:defRPr sz="6400" b="0" i="0">
                <a:solidFill>
                  <a:srgbClr val="000000"/>
                </a:solidFill>
              </a:defRPr>
            </a:lvl4pPr>
            <a:lvl5pPr marL="2560320" indent="-731520">
              <a:defRPr sz="6400" b="0" i="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b="0" i="0">
                <a:solidFill>
                  <a:srgbClr val="000000"/>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83"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lgn="ctr">
              <a:buSzTx/>
              <a:buFontTx/>
              <a:buNone/>
              <a:defRPr sz="4400" b="0" i="0">
                <a:solidFill>
                  <a:srgbClr val="343770"/>
                </a:solidFill>
              </a:defRPr>
            </a:lvl1pPr>
            <a:lvl2pPr marL="0" indent="457200" algn="ctr">
              <a:buSzTx/>
              <a:buFontTx/>
              <a:buNone/>
              <a:defRPr sz="4400" b="0" i="0">
                <a:solidFill>
                  <a:srgbClr val="343770"/>
                </a:solidFill>
              </a:defRPr>
            </a:lvl2pPr>
            <a:lvl3pPr marL="0" indent="914400" algn="ctr">
              <a:buSzTx/>
              <a:buFontTx/>
              <a:buNone/>
              <a:defRPr sz="4400" b="0" i="0">
                <a:solidFill>
                  <a:srgbClr val="343770"/>
                </a:solidFill>
              </a:defRPr>
            </a:lvl3pPr>
            <a:lvl4pPr marL="0" indent="1371600" algn="ctr">
              <a:buSzTx/>
              <a:buFontTx/>
              <a:buNone/>
              <a:defRPr sz="4400" b="0" i="0">
                <a:solidFill>
                  <a:srgbClr val="343770"/>
                </a:solidFill>
              </a:defRPr>
            </a:lvl4pPr>
            <a:lvl5pPr marL="0" indent="182880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72989" y="12802235"/>
            <a:ext cx="534611" cy="551181"/>
          </a:xfrm>
          <a:prstGeom prst="rect">
            <a:avLst/>
          </a:prstGeom>
          <a:ln w="25400">
            <a:miter lim="400000"/>
          </a:ln>
        </p:spPr>
        <p:txBody>
          <a:bodyPr wrap="none" tIns="91439" bIns="91439" anchor="ctr">
            <a:spAutoFit/>
          </a:bodyPr>
          <a:lstStyle>
            <a:lvl1pPr algn="r">
              <a:defRPr sz="2400">
                <a:solidFill>
                  <a:srgbClr val="757575"/>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1pPr>
      <a:lvl2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2pPr>
      <a:lvl3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3pPr>
      <a:lvl4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4pPr>
      <a:lvl5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5pPr>
      <a:lvl6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6pPr>
      <a:lvl7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7pPr>
      <a:lvl8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8pPr>
      <a:lvl9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9pPr>
    </p:titleStyle>
    <p:bodyStyle>
      <a:lvl1pPr marL="326571" marR="0" indent="-326571"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1pPr>
      <a:lvl2pPr marL="838200" marR="0" indent="-381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2pPr>
      <a:lvl3pPr marL="1371600" marR="0" indent="-4572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3pPr>
      <a:lvl4pPr marL="1879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4pPr>
      <a:lvl5pPr marL="23368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5pPr>
      <a:lvl6pPr marL="27940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6pPr>
      <a:lvl7pPr marL="32512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7pPr>
      <a:lvl8pPr marL="37084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8pPr>
      <a:lvl9pPr marL="4165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72991" y="12802236"/>
            <a:ext cx="534610" cy="551179"/>
          </a:xfrm>
          <a:prstGeom prst="rect">
            <a:avLst/>
          </a:prstGeom>
          <a:ln w="12700">
            <a:miter lim="400000"/>
          </a:ln>
        </p:spPr>
        <p:txBody>
          <a:bodyPr wrap="none" lIns="91438" tIns="91438" rIns="91438" bIns="91438" anchor="ctr">
            <a:spAutoFit/>
          </a:bodyPr>
          <a:lstStyle>
            <a:lvl1pPr algn="r">
              <a:defRPr sz="2400">
                <a:solidFill>
                  <a:srgbClr val="757575"/>
                </a:solidFill>
              </a:defRPr>
            </a:lvl1pPr>
          </a:lstStyle>
          <a:p>
            <a:fld id="{86CB4B4D-7CA3-9044-876B-883B54F8677D}" type="slidenum">
              <a:t>‹#›</a:t>
            </a:fld>
            <a:endParaRPr/>
          </a:p>
        </p:txBody>
      </p:sp>
    </p:spTree>
    <p:extLst>
      <p:ext uri="{BB962C8B-B14F-4D97-AF65-F5344CB8AC3E}">
        <p14:creationId xmlns:p14="http://schemas.microsoft.com/office/powerpoint/2010/main" val="25695961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ransition spd="med"/>
  <p:txStyles>
    <p:titleStyle>
      <a:lvl1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1pPr>
      <a:lvl2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2pPr>
      <a:lvl3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3pPr>
      <a:lvl4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4pPr>
      <a:lvl5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5pPr>
      <a:lvl6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6pPr>
      <a:lvl7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7pPr>
      <a:lvl8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8pPr>
      <a:lvl9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9pPr>
    </p:titleStyle>
    <p:bodyStyle>
      <a:lvl1pPr marL="326571" marR="0" indent="-326571"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1pPr>
      <a:lvl2pPr marL="838200" marR="0" indent="-381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2pPr>
      <a:lvl3pPr marL="1371600" marR="0" indent="-4572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3pPr>
      <a:lvl4pPr marL="1879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4pPr>
      <a:lvl5pPr marL="23368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5pPr>
      <a:lvl6pPr marL="27940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6pPr>
      <a:lvl7pPr marL="32512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7pPr>
      <a:lvl8pPr marL="37084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8pPr>
      <a:lvl9pPr marL="4165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4" name="Subtitle 2"/>
          <p:cNvSpPr txBox="1">
            <a:spLocks noGrp="1"/>
          </p:cNvSpPr>
          <p:nvPr>
            <p:ph type="subTitle" sz="half" idx="1"/>
          </p:nvPr>
        </p:nvSpPr>
        <p:spPr>
          <a:xfrm>
            <a:off x="716775" y="5738240"/>
            <a:ext cx="22950450" cy="4802292"/>
          </a:xfrm>
          <a:prstGeom prst="rect">
            <a:avLst/>
          </a:prstGeom>
        </p:spPr>
        <p:txBody>
          <a:bodyPr/>
          <a:lstStyle/>
          <a:p>
            <a:pPr>
              <a:defRPr sz="4500">
                <a:solidFill>
                  <a:srgbClr val="FFFFFF"/>
                </a:solidFill>
              </a:defRPr>
            </a:pPr>
            <a:r>
              <a:t>Learning opportunities for 7-11s on themes about prayer and reflection. </a:t>
            </a:r>
          </a:p>
          <a:p>
            <a:pPr>
              <a:defRPr sz="4500">
                <a:solidFill>
                  <a:srgbClr val="FFFFFF"/>
                </a:solidFill>
              </a:defRPr>
            </a:pPr>
            <a:r>
              <a:t>Prayer Spaces in Schools create extraordinary opportunities for children and young people to think about prayer and to consider spirituality in open-minded experiential ways.</a:t>
            </a:r>
          </a:p>
          <a:p>
            <a:pPr>
              <a:defRPr sz="4500">
                <a:solidFill>
                  <a:srgbClr val="FFFFFF"/>
                </a:solidFill>
              </a:defRPr>
            </a:pPr>
            <a:r>
              <a:t>This lesson is one of a series written by Lat Blaylock of RE Today and provided free to schools to enable learners to use critical and reflective thinking skills to learn about spirituality, prayer and reflection.</a:t>
            </a:r>
          </a:p>
        </p:txBody>
      </p:sp>
      <p:sp>
        <p:nvSpPr>
          <p:cNvPr id="95" name="is part of"/>
          <p:cNvSpPr txBox="1"/>
          <p:nvPr/>
        </p:nvSpPr>
        <p:spPr>
          <a:xfrm>
            <a:off x="3726473" y="12176617"/>
            <a:ext cx="1804411" cy="640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3000" b="1">
                <a:solidFill>
                  <a:srgbClr val="FFFFFF"/>
                </a:solidFill>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FFFFFF"/>
                </a:solidFill>
                <a:effectLst/>
                <a:uLnTx/>
                <a:uFillTx/>
                <a:latin typeface="Helvetica"/>
                <a:sym typeface="Helvetica"/>
              </a:rPr>
              <a:t>is part of</a:t>
            </a:r>
          </a:p>
        </p:txBody>
      </p:sp>
      <p:sp>
        <p:nvSpPr>
          <p:cNvPr id="96" name="Title 1"/>
          <p:cNvSpPr txBox="1">
            <a:spLocks noGrp="1"/>
          </p:cNvSpPr>
          <p:nvPr>
            <p:ph type="ctrTitle"/>
          </p:nvPr>
        </p:nvSpPr>
        <p:spPr>
          <a:xfrm>
            <a:off x="467423" y="159766"/>
            <a:ext cx="23449152" cy="3173622"/>
          </a:xfrm>
          <a:prstGeom prst="rect">
            <a:avLst/>
          </a:prstGeom>
        </p:spPr>
        <p:txBody>
          <a:bodyPr anchor="t"/>
          <a:lstStyle/>
          <a:p>
            <a:pPr>
              <a:lnSpc>
                <a:spcPct val="90000"/>
              </a:lnSpc>
              <a:defRPr>
                <a:solidFill>
                  <a:srgbClr val="FFFFFF"/>
                </a:solidFill>
              </a:defRPr>
            </a:pPr>
            <a:r>
              <a:t>Prayer Spaces in Schools</a:t>
            </a:r>
            <a:endParaRPr>
              <a:solidFill>
                <a:srgbClr val="343770"/>
              </a:solidFill>
            </a:endParaRPr>
          </a:p>
          <a:p>
            <a:pPr>
              <a:lnSpc>
                <a:spcPct val="90000"/>
              </a:lnSpc>
              <a:defRPr sz="8000" spc="-200">
                <a:solidFill>
                  <a:srgbClr val="FFFFFF"/>
                </a:solidFill>
              </a:defRPr>
            </a:pPr>
            <a:r>
              <a:t>Learning from a prayer space</a:t>
            </a:r>
          </a:p>
        </p:txBody>
      </p:sp>
      <p:sp>
        <p:nvSpPr>
          <p:cNvPr id="97" name="KS2     Lesson 1 of 4 What is prayer?"/>
          <p:cNvSpPr txBox="1"/>
          <p:nvPr/>
        </p:nvSpPr>
        <p:spPr>
          <a:xfrm>
            <a:off x="7662556" y="3337585"/>
            <a:ext cx="9058886" cy="2400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marL="0" marR="0" lvl="0" indent="0" algn="ctr" defTabSz="1828800" rtl="0" eaLnBrk="1" fontAlgn="auto" latinLnBrk="0" hangingPunct="0">
              <a:lnSpc>
                <a:spcPct val="100000"/>
              </a:lnSpc>
              <a:spcBef>
                <a:spcPts val="0"/>
              </a:spcBef>
              <a:spcAft>
                <a:spcPts val="0"/>
              </a:spcAft>
              <a:buClrTx/>
              <a:buSzTx/>
              <a:buFontTx/>
              <a:buNone/>
              <a:tabLst/>
              <a:defRPr sz="7200" b="1">
                <a:solidFill>
                  <a:srgbClr val="FFFFFF"/>
                </a:solidFill>
              </a:defRPr>
            </a:pPr>
            <a:r>
              <a:rPr kumimoji="0" sz="7200" b="1" i="0" u="none" strike="noStrike" kern="0" cap="none" spc="0" normalizeH="0" baseline="0" noProof="0" dirty="0">
                <a:ln>
                  <a:noFill/>
                </a:ln>
                <a:solidFill>
                  <a:srgbClr val="FFFFFF"/>
                </a:solidFill>
                <a:effectLst/>
                <a:uLnTx/>
                <a:uFillTx/>
                <a:latin typeface="Helvetica"/>
                <a:sym typeface="Helvetica"/>
              </a:rPr>
              <a:t>KS2     Lesson </a:t>
            </a:r>
            <a:r>
              <a:rPr kumimoji="0" lang="en-GB" sz="7200" b="1" i="0" u="none" strike="noStrike" kern="0" cap="none" spc="0" normalizeH="0" baseline="0" noProof="0" dirty="0">
                <a:ln>
                  <a:noFill/>
                </a:ln>
                <a:solidFill>
                  <a:srgbClr val="FFFFFF"/>
                </a:solidFill>
                <a:effectLst/>
                <a:uLnTx/>
                <a:uFillTx/>
                <a:latin typeface="Helvetica"/>
                <a:sym typeface="Helvetica"/>
              </a:rPr>
              <a:t>2</a:t>
            </a:r>
            <a:r>
              <a:rPr kumimoji="0" sz="7200" b="1" i="0" u="none" strike="noStrike" kern="0" cap="none" spc="0" normalizeH="0" baseline="0" noProof="0" dirty="0">
                <a:ln>
                  <a:noFill/>
                </a:ln>
                <a:solidFill>
                  <a:srgbClr val="FFFFFF"/>
                </a:solidFill>
                <a:effectLst/>
                <a:uLnTx/>
                <a:uFillTx/>
                <a:latin typeface="Helvetica"/>
                <a:sym typeface="Helvetica"/>
              </a:rPr>
              <a:t> </a:t>
            </a:r>
            <a:r>
              <a:rPr kumimoji="0" sz="7200" b="0" i="0" u="none" strike="noStrike" kern="0" cap="none" spc="0" normalizeH="0" baseline="0" noProof="0" dirty="0">
                <a:ln>
                  <a:noFill/>
                </a:ln>
                <a:solidFill>
                  <a:srgbClr val="FFFFFF"/>
                </a:solidFill>
                <a:effectLst/>
                <a:uLnTx/>
                <a:uFillTx/>
                <a:latin typeface="Helvetica"/>
                <a:sym typeface="Helvetica"/>
              </a:rPr>
              <a:t>of 4</a:t>
            </a:r>
            <a:br>
              <a:rPr kumimoji="0" sz="7200" b="0" i="0" u="none" strike="noStrike" kern="0" cap="none" spc="0" normalizeH="0" baseline="0" noProof="0" dirty="0">
                <a:ln>
                  <a:noFill/>
                </a:ln>
                <a:solidFill>
                  <a:srgbClr val="FFFFFF"/>
                </a:solidFill>
                <a:effectLst/>
                <a:uLnTx/>
                <a:uFillTx/>
                <a:latin typeface="Helvetica"/>
                <a:sym typeface="Helvetica"/>
              </a:rPr>
            </a:br>
            <a:r>
              <a:rPr kumimoji="0" sz="7200" b="1" i="0" u="none" strike="noStrike" kern="0" cap="none" spc="0" normalizeH="0" baseline="0" noProof="0" dirty="0">
                <a:ln>
                  <a:noFill/>
                </a:ln>
                <a:solidFill>
                  <a:srgbClr val="FFFFFF"/>
                </a:solidFill>
                <a:effectLst/>
                <a:uLnTx/>
                <a:uFillTx/>
                <a:latin typeface="Helvetica"/>
                <a:sym typeface="Helvetica"/>
              </a:rPr>
              <a:t>What is prayer?</a:t>
            </a:r>
          </a:p>
        </p:txBody>
      </p:sp>
      <p:pic>
        <p:nvPicPr>
          <p:cNvPr id="98" name="Picture 2" descr="Picture 2"/>
          <p:cNvPicPr>
            <a:picLocks noChangeAspect="1"/>
          </p:cNvPicPr>
          <p:nvPr/>
        </p:nvPicPr>
        <p:blipFill>
          <a:blip r:embed="rId4"/>
          <a:stretch>
            <a:fillRect/>
          </a:stretch>
        </p:blipFill>
        <p:spPr>
          <a:xfrm>
            <a:off x="716776" y="10623964"/>
            <a:ext cx="3009697" cy="2678402"/>
          </a:xfrm>
          <a:prstGeom prst="rect">
            <a:avLst/>
          </a:prstGeom>
          <a:ln w="12700">
            <a:miter lim="400000"/>
          </a:ln>
        </p:spPr>
      </p:pic>
      <p:pic>
        <p:nvPicPr>
          <p:cNvPr id="99" name="Picture 4" descr="Picture 4"/>
          <p:cNvPicPr>
            <a:picLocks noChangeAspect="1"/>
          </p:cNvPicPr>
          <p:nvPr/>
        </p:nvPicPr>
        <p:blipFill>
          <a:blip r:embed="rId5"/>
          <a:stretch>
            <a:fillRect/>
          </a:stretch>
        </p:blipFill>
        <p:spPr>
          <a:xfrm>
            <a:off x="3882602" y="12784487"/>
            <a:ext cx="3851725" cy="517880"/>
          </a:xfrm>
          <a:prstGeom prst="rect">
            <a:avLst/>
          </a:prstGeom>
          <a:ln w="12700">
            <a:miter lim="400000"/>
          </a:ln>
        </p:spPr>
      </p:pic>
      <p:pic>
        <p:nvPicPr>
          <p:cNvPr id="100" name="Picture 6" descr="Picture 6"/>
          <p:cNvPicPr>
            <a:picLocks noChangeAspect="1"/>
          </p:cNvPicPr>
          <p:nvPr/>
        </p:nvPicPr>
        <p:blipFill>
          <a:blip r:embed="rId6"/>
          <a:stretch>
            <a:fillRect/>
          </a:stretch>
        </p:blipFill>
        <p:spPr>
          <a:xfrm>
            <a:off x="18399093" y="11045063"/>
            <a:ext cx="4649327" cy="2264439"/>
          </a:xfrm>
          <a:prstGeom prst="rect">
            <a:avLst/>
          </a:prstGeom>
          <a:ln w="12700">
            <a:miter lim="400000"/>
          </a:ln>
        </p:spPr>
      </p:pic>
      <p:pic>
        <p:nvPicPr>
          <p:cNvPr id="101" name="Picture 3" descr="Picture 3"/>
          <p:cNvPicPr>
            <a:picLocks noChangeAspect="1"/>
          </p:cNvPicPr>
          <p:nvPr/>
        </p:nvPicPr>
        <p:blipFill>
          <a:blip r:embed="rId7"/>
          <a:stretch>
            <a:fillRect/>
          </a:stretch>
        </p:blipFill>
        <p:spPr>
          <a:xfrm>
            <a:off x="8980516" y="11043731"/>
            <a:ext cx="6422969" cy="226577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Footer Placeholder 3"/>
          <p:cNvSpPr txBox="1"/>
          <p:nvPr/>
        </p:nvSpPr>
        <p:spPr>
          <a:xfrm>
            <a:off x="15810865" y="12051883"/>
            <a:ext cx="6811645" cy="730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algn="r">
              <a:spcBef>
                <a:spcPts val="1200"/>
              </a:spcBef>
              <a:defRPr sz="2000">
                <a:solidFill>
                  <a:srgbClr val="FFFFFF"/>
                </a:solidFill>
              </a:defRPr>
            </a:lvl1pPr>
          </a:lstStyle>
          <a:p>
            <a:r>
              <a:t>Prayer Spaces in Schools: Good learning for all</a:t>
            </a:r>
          </a:p>
        </p:txBody>
      </p:sp>
      <p:sp>
        <p:nvSpPr>
          <p:cNvPr id="219" name="Rectangle 29"/>
          <p:cNvSpPr/>
          <p:nvPr/>
        </p:nvSpPr>
        <p:spPr>
          <a:xfrm>
            <a:off x="0" y="0"/>
            <a:ext cx="24384000" cy="13716000"/>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220" name="Content Placeholder 15"/>
          <p:cNvSpPr txBox="1">
            <a:spLocks noGrp="1"/>
          </p:cNvSpPr>
          <p:nvPr>
            <p:ph type="body" sz="quarter" idx="1"/>
          </p:nvPr>
        </p:nvSpPr>
        <p:spPr>
          <a:xfrm>
            <a:off x="6745924" y="502487"/>
            <a:ext cx="10892153" cy="2172253"/>
          </a:xfrm>
          <a:prstGeom prst="rect">
            <a:avLst/>
          </a:prstGeom>
        </p:spPr>
        <p:txBody>
          <a:bodyPr>
            <a:noAutofit/>
          </a:bodyPr>
          <a:lstStyle>
            <a:lvl1pPr marL="0" indent="0" algn="ctr">
              <a:buSzTx/>
              <a:buNone/>
              <a:defRPr sz="6400" b="1">
                <a:solidFill>
                  <a:srgbClr val="008F00"/>
                </a:solidFill>
              </a:defRPr>
            </a:lvl1pPr>
          </a:lstStyle>
          <a:p>
            <a:r>
              <a:t>What did you like / dislike about the Prayer Space?</a:t>
            </a:r>
          </a:p>
        </p:txBody>
      </p:sp>
      <p:pic>
        <p:nvPicPr>
          <p:cNvPr id="221" name="Content Placeholder 5" descr="Content Placeholder 5"/>
          <p:cNvPicPr>
            <a:picLocks noChangeAspect="1"/>
          </p:cNvPicPr>
          <p:nvPr/>
        </p:nvPicPr>
        <p:blipFill>
          <a:blip r:embed="rId3"/>
          <a:srcRect l="19941" r="11836"/>
          <a:stretch>
            <a:fillRect/>
          </a:stretch>
        </p:blipFill>
        <p:spPr>
          <a:xfrm>
            <a:off x="18025447" y="0"/>
            <a:ext cx="6358658" cy="6562612"/>
          </a:xfrm>
          <a:prstGeom prst="rect">
            <a:avLst/>
          </a:prstGeom>
          <a:ln w="12700">
            <a:miter lim="400000"/>
          </a:ln>
        </p:spPr>
      </p:pic>
      <p:pic>
        <p:nvPicPr>
          <p:cNvPr id="222" name="Picture 7" descr="Picture 7"/>
          <p:cNvPicPr>
            <a:picLocks noChangeAspect="1"/>
          </p:cNvPicPr>
          <p:nvPr/>
        </p:nvPicPr>
        <p:blipFill>
          <a:blip r:embed="rId4"/>
          <a:srcRect r="6142"/>
          <a:stretch>
            <a:fillRect/>
          </a:stretch>
        </p:blipFill>
        <p:spPr>
          <a:xfrm>
            <a:off x="0" y="2156817"/>
            <a:ext cx="6128973" cy="8735806"/>
          </a:xfrm>
          <a:prstGeom prst="rect">
            <a:avLst/>
          </a:prstGeom>
          <a:ln w="12700">
            <a:miter lim="400000"/>
          </a:ln>
        </p:spPr>
      </p:pic>
      <p:pic>
        <p:nvPicPr>
          <p:cNvPr id="223" name="DSCF4884.jpg" descr="DSCF4884.jpg"/>
          <p:cNvPicPr>
            <a:picLocks noChangeAspect="1"/>
          </p:cNvPicPr>
          <p:nvPr/>
        </p:nvPicPr>
        <p:blipFill>
          <a:blip r:embed="rId5"/>
          <a:srcRect l="27902" r="11423" b="1100"/>
          <a:stretch>
            <a:fillRect/>
          </a:stretch>
        </p:blipFill>
        <p:spPr>
          <a:xfrm>
            <a:off x="18025665" y="6524625"/>
            <a:ext cx="6358340" cy="7191237"/>
          </a:xfrm>
          <a:prstGeom prst="rect">
            <a:avLst/>
          </a:prstGeom>
          <a:ln w="12700">
            <a:miter lim="400000"/>
          </a:ln>
        </p:spPr>
      </p:pic>
      <p:sp>
        <p:nvSpPr>
          <p:cNvPr id="224" name="Write your thoughts about the three points down briefly after your discussion."/>
          <p:cNvSpPr txBox="1"/>
          <p:nvPr/>
        </p:nvSpPr>
        <p:spPr>
          <a:xfrm>
            <a:off x="758865" y="11966793"/>
            <a:ext cx="15052002" cy="16306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nSpc>
                <a:spcPct val="90000"/>
              </a:lnSpc>
              <a:spcBef>
                <a:spcPts val="2000"/>
              </a:spcBef>
              <a:buFont typeface="Arial"/>
              <a:defRPr sz="5000" b="1">
                <a:solidFill>
                  <a:srgbClr val="942193"/>
                </a:solidFill>
              </a:defRPr>
            </a:lvl1pPr>
          </a:lstStyle>
          <a:p>
            <a:r>
              <a:t>Write your thoughts about the three points down briefly after your discussion.</a:t>
            </a:r>
          </a:p>
        </p:txBody>
      </p:sp>
      <p:sp>
        <p:nvSpPr>
          <p:cNvPr id="225" name="What advice would you give to the people using the Prayer Space tomorrow?"/>
          <p:cNvSpPr txBox="1"/>
          <p:nvPr/>
        </p:nvSpPr>
        <p:spPr>
          <a:xfrm>
            <a:off x="6674460" y="8445083"/>
            <a:ext cx="11035080" cy="29210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nSpc>
                <a:spcPct val="90000"/>
              </a:lnSpc>
              <a:spcBef>
                <a:spcPts val="2000"/>
              </a:spcBef>
              <a:buFont typeface="Arial"/>
              <a:defRPr sz="6400" b="1">
                <a:solidFill>
                  <a:srgbClr val="008F00"/>
                </a:solidFill>
              </a:defRPr>
            </a:lvl1pPr>
          </a:lstStyle>
          <a:p>
            <a:r>
              <a:t>What advice would you give to the people using the Prayer Space tomorrow?</a:t>
            </a:r>
          </a:p>
        </p:txBody>
      </p:sp>
      <p:sp>
        <p:nvSpPr>
          <p:cNvPr id="226" name="The aim is to give you some space in your life to get in touch with your ‘spiritual side’. How did that work for you?"/>
          <p:cNvSpPr txBox="1"/>
          <p:nvPr/>
        </p:nvSpPr>
        <p:spPr>
          <a:xfrm>
            <a:off x="7249581" y="3219301"/>
            <a:ext cx="9884838" cy="468122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nSpc>
                <a:spcPct val="90000"/>
              </a:lnSpc>
              <a:spcBef>
                <a:spcPts val="2000"/>
              </a:spcBef>
              <a:buFont typeface="Arial"/>
              <a:defRPr sz="6400" b="1">
                <a:solidFill>
                  <a:srgbClr val="008F00"/>
                </a:solidFill>
              </a:defRPr>
            </a:lvl1pPr>
          </a:lstStyle>
          <a:p>
            <a:r>
              <a:t>The aim is to give you some space in your life to get in touch with your ‘spiritual side’. How did that work for you?</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25"/>
                                        </p:tgtEl>
                                        <p:attrNameLst>
                                          <p:attrName>style.visibility</p:attrName>
                                        </p:attrNameLst>
                                      </p:cBhvr>
                                      <p:to>
                                        <p:strVal val="visible"/>
                                      </p:to>
                                    </p:set>
                                    <p:animEffect transition="in" filter="fade">
                                      <p:cBhvr>
                                        <p:cTn id="12" dur="1000"/>
                                        <p:tgtEl>
                                          <p:spTgt spid="225"/>
                                        </p:tgtEl>
                                      </p:cBhvr>
                                    </p:animEffect>
                                  </p:childTnLst>
                                </p:cTn>
                              </p:par>
                            </p:childTnLst>
                          </p:cTn>
                        </p:par>
                        <p:par>
                          <p:cTn id="13" fill="hold">
                            <p:stCondLst>
                              <p:cond delay="1000"/>
                            </p:stCondLst>
                            <p:childTnLst>
                              <p:par>
                                <p:cTn id="14" presetID="10" presetClass="entr" fill="hold" grpId="3" nodeType="afterEffect">
                                  <p:stCondLst>
                                    <p:cond delay="500"/>
                                  </p:stCondLst>
                                  <p:iterate>
                                    <p:tmAbs val="0"/>
                                  </p:iterate>
                                  <p:childTnLst>
                                    <p:set>
                                      <p:cBhvr>
                                        <p:cTn id="15" fill="hold"/>
                                        <p:tgtEl>
                                          <p:spTgt spid="224"/>
                                        </p:tgtEl>
                                        <p:attrNameLst>
                                          <p:attrName>style.visibility</p:attrName>
                                        </p:attrNameLst>
                                      </p:cBhvr>
                                      <p:to>
                                        <p:strVal val="visible"/>
                                      </p:to>
                                    </p:set>
                                    <p:animEffect transition="in" filter="fade">
                                      <p:cBhvr>
                                        <p:cTn id="16"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3" animBg="1" advAuto="0"/>
      <p:bldP spid="225" grpId="2" animBg="1" advAuto="0"/>
      <p:bldP spid="226"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extBox 2"/>
          <p:cNvSpPr txBox="1"/>
          <p:nvPr/>
        </p:nvSpPr>
        <p:spPr>
          <a:xfrm>
            <a:off x="13218159" y="1759276"/>
            <a:ext cx="10445597" cy="11384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800"/>
              </a:spcBef>
              <a:defRPr sz="4500" b="1">
                <a:solidFill>
                  <a:srgbClr val="942193"/>
                </a:solidFill>
              </a:defRPr>
            </a:pPr>
            <a:r>
              <a:t>Prayer Spaces are for spirituality. So what does that word mean?</a:t>
            </a:r>
          </a:p>
          <a:p>
            <a:pPr>
              <a:spcBef>
                <a:spcPts val="800"/>
              </a:spcBef>
              <a:defRPr sz="4500" b="1">
                <a:solidFill>
                  <a:srgbClr val="942193"/>
                </a:solidFill>
              </a:defRPr>
            </a:pPr>
            <a:r>
              <a:t>There are different definitions, but the one we use has four aspects. </a:t>
            </a:r>
          </a:p>
          <a:p>
            <a:pPr>
              <a:spcBef>
                <a:spcPts val="800"/>
              </a:spcBef>
              <a:defRPr sz="4500" b="1">
                <a:solidFill>
                  <a:srgbClr val="942193"/>
                </a:solidFill>
              </a:defRPr>
            </a:pPr>
            <a:r>
              <a:t>These four parts of spiritual life are simple in a way: it’s about how you relate ‘in, out, down and up’</a:t>
            </a:r>
          </a:p>
          <a:p>
            <a:pPr>
              <a:spcBef>
                <a:spcPts val="800"/>
              </a:spcBef>
              <a:defRPr sz="4500" b="1">
                <a:solidFill>
                  <a:srgbClr val="942193"/>
                </a:solidFill>
              </a:defRPr>
            </a:pPr>
            <a:endParaRPr/>
          </a:p>
          <a:p>
            <a:pPr>
              <a:spcBef>
                <a:spcPts val="800"/>
              </a:spcBef>
              <a:defRPr sz="4500" b="1">
                <a:solidFill>
                  <a:srgbClr val="942193"/>
                </a:solidFill>
              </a:defRPr>
            </a:pPr>
            <a:r>
              <a:t>Demonstrate this with four arm actions: </a:t>
            </a:r>
          </a:p>
          <a:p>
            <a:pPr marL="685800" indent="-685800">
              <a:spcBef>
                <a:spcPts val="800"/>
              </a:spcBef>
              <a:buSzPct val="100000"/>
              <a:buFont typeface="Arial"/>
              <a:buChar char="•"/>
              <a:defRPr sz="4500" b="1">
                <a:solidFill>
                  <a:srgbClr val="942193"/>
                </a:solidFill>
              </a:defRPr>
            </a:pPr>
            <a:r>
              <a:t>In, </a:t>
            </a:r>
            <a:r>
              <a:rPr b="0"/>
              <a:t>put your hands to your chest. </a:t>
            </a:r>
          </a:p>
          <a:p>
            <a:pPr marL="685800" indent="-685800">
              <a:spcBef>
                <a:spcPts val="800"/>
              </a:spcBef>
              <a:buSzPct val="100000"/>
              <a:buFont typeface="Arial"/>
              <a:buChar char="•"/>
              <a:defRPr sz="4500" b="1">
                <a:solidFill>
                  <a:srgbClr val="942193"/>
                </a:solidFill>
              </a:defRPr>
            </a:pPr>
            <a:r>
              <a:t>Out, </a:t>
            </a:r>
            <a:r>
              <a:rPr b="0"/>
              <a:t>throw your arms out wide.</a:t>
            </a:r>
          </a:p>
          <a:p>
            <a:pPr marL="685800" indent="-685800">
              <a:spcBef>
                <a:spcPts val="800"/>
              </a:spcBef>
              <a:buSzPct val="100000"/>
              <a:buFont typeface="Arial"/>
              <a:buChar char="•"/>
              <a:defRPr sz="4500" b="1">
                <a:solidFill>
                  <a:srgbClr val="942193"/>
                </a:solidFill>
              </a:defRPr>
            </a:pPr>
            <a:r>
              <a:t>Down, </a:t>
            </a:r>
            <a:r>
              <a:rPr b="0"/>
              <a:t>open your palms to the earth. </a:t>
            </a:r>
          </a:p>
          <a:p>
            <a:pPr marL="685800" indent="-685800">
              <a:spcBef>
                <a:spcPts val="800"/>
              </a:spcBef>
              <a:buSzPct val="100000"/>
              <a:buFont typeface="Arial"/>
              <a:buChar char="•"/>
              <a:defRPr sz="4500" b="1">
                <a:solidFill>
                  <a:srgbClr val="942193"/>
                </a:solidFill>
              </a:defRPr>
            </a:pPr>
            <a:r>
              <a:t>Up, </a:t>
            </a:r>
            <a:r>
              <a:rPr b="0"/>
              <a:t>push the sky upwards</a:t>
            </a:r>
          </a:p>
          <a:p>
            <a:pPr>
              <a:spcBef>
                <a:spcPts val="800"/>
              </a:spcBef>
              <a:defRPr sz="4500" b="1" i="1">
                <a:solidFill>
                  <a:srgbClr val="0080FF"/>
                </a:solidFill>
              </a:defRPr>
            </a:pPr>
            <a:r>
              <a:t>How fast can you chant it ten times?</a:t>
            </a:r>
          </a:p>
        </p:txBody>
      </p:sp>
      <p:pic>
        <p:nvPicPr>
          <p:cNvPr id="231" name="slice1.png" descr="slice1.png"/>
          <p:cNvPicPr>
            <a:picLocks noChangeAspect="1"/>
          </p:cNvPicPr>
          <p:nvPr/>
        </p:nvPicPr>
        <p:blipFill>
          <a:blip r:embed="rId3"/>
          <a:stretch>
            <a:fillRect/>
          </a:stretch>
        </p:blipFill>
        <p:spPr>
          <a:xfrm>
            <a:off x="267484" y="2045971"/>
            <a:ext cx="12115764" cy="11097586"/>
          </a:xfrm>
          <a:prstGeom prst="rect">
            <a:avLst/>
          </a:prstGeom>
          <a:ln w="12700">
            <a:miter lim="400000"/>
          </a:ln>
        </p:spPr>
      </p:pic>
      <p:sp>
        <p:nvSpPr>
          <p:cNvPr id="232"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0">
                                            <p:txEl>
                                              <p:pRg st="2" end="2"/>
                                            </p:txEl>
                                          </p:spTgt>
                                        </p:tgtEl>
                                        <p:attrNameLst>
                                          <p:attrName>style.visibility</p:attrName>
                                        </p:attrNameLst>
                                      </p:cBhvr>
                                      <p:to>
                                        <p:strVal val="visible"/>
                                      </p:to>
                                    </p:set>
                                    <p:animEffect transition="in" filter="fade">
                                      <p:cBhvr>
                                        <p:cTn id="7" dur="500"/>
                                        <p:tgtEl>
                                          <p:spTgt spid="230">
                                            <p:txEl>
                                              <p:pRg st="2" end="2"/>
                                            </p:txEl>
                                          </p:spTgt>
                                        </p:tgtEl>
                                      </p:cBhvr>
                                    </p:animEffect>
                                  </p:childTnLst>
                                </p:cTn>
                              </p:par>
                            </p:childTnLst>
                          </p:cTn>
                        </p:par>
                        <p:par>
                          <p:cTn id="8" fill="hold">
                            <p:stCondLst>
                              <p:cond delay="500"/>
                            </p:stCondLst>
                            <p:childTnLst>
                              <p:par>
                                <p:cTn id="9" presetID="10" presetClass="entr" fill="hold" grpId="1" nodeType="afterEffect">
                                  <p:stCondLst>
                                    <p:cond delay="0"/>
                                  </p:stCondLst>
                                  <p:iterate>
                                    <p:tmAbs val="0"/>
                                  </p:iterate>
                                  <p:childTnLst>
                                    <p:set>
                                      <p:cBhvr>
                                        <p:cTn id="10" fill="hold"/>
                                        <p:tgtEl>
                                          <p:spTgt spid="230">
                                            <p:txEl>
                                              <p:pRg st="3" end="3"/>
                                            </p:txEl>
                                          </p:spTgt>
                                        </p:tgtEl>
                                        <p:attrNameLst>
                                          <p:attrName>style.visibility</p:attrName>
                                        </p:attrNameLst>
                                      </p:cBhvr>
                                      <p:to>
                                        <p:strVal val="visible"/>
                                      </p:to>
                                    </p:set>
                                    <p:animEffect transition="in" filter="fade">
                                      <p:cBhvr>
                                        <p:cTn id="11" dur="500"/>
                                        <p:tgtEl>
                                          <p:spTgt spid="230">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1" nodeType="clickEffect">
                                  <p:stCondLst>
                                    <p:cond delay="0"/>
                                  </p:stCondLst>
                                  <p:iterate>
                                    <p:tmAbs val="0"/>
                                  </p:iterate>
                                  <p:childTnLst>
                                    <p:set>
                                      <p:cBhvr>
                                        <p:cTn id="15" fill="hold"/>
                                        <p:tgtEl>
                                          <p:spTgt spid="230">
                                            <p:txEl>
                                              <p:pRg st="4" end="4"/>
                                            </p:txEl>
                                          </p:spTgt>
                                        </p:tgtEl>
                                        <p:attrNameLst>
                                          <p:attrName>style.visibility</p:attrName>
                                        </p:attrNameLst>
                                      </p:cBhvr>
                                      <p:to>
                                        <p:strVal val="visible"/>
                                      </p:to>
                                    </p:set>
                                    <p:animEffect transition="in" filter="fade">
                                      <p:cBhvr>
                                        <p:cTn id="16" dur="500"/>
                                        <p:tgtEl>
                                          <p:spTgt spid="230">
                                            <p:txEl>
                                              <p:pRg st="4" end="4"/>
                                            </p:txEl>
                                          </p:spTgt>
                                        </p:tgtEl>
                                      </p:cBhvr>
                                    </p:animEffect>
                                  </p:childTnLst>
                                </p:cTn>
                              </p:par>
                            </p:childTnLst>
                          </p:cTn>
                        </p:par>
                        <p:par>
                          <p:cTn id="17" fill="hold">
                            <p:stCondLst>
                              <p:cond delay="500"/>
                            </p:stCondLst>
                            <p:childTnLst>
                              <p:par>
                                <p:cTn id="18" presetID="10" presetClass="entr" fill="hold" grpId="1" nodeType="afterEffect">
                                  <p:stCondLst>
                                    <p:cond delay="0"/>
                                  </p:stCondLst>
                                  <p:iterate>
                                    <p:tmAbs val="0"/>
                                  </p:iterate>
                                  <p:childTnLst>
                                    <p:set>
                                      <p:cBhvr>
                                        <p:cTn id="19" fill="hold"/>
                                        <p:tgtEl>
                                          <p:spTgt spid="230">
                                            <p:txEl>
                                              <p:pRg st="5" end="5"/>
                                            </p:txEl>
                                          </p:spTgt>
                                        </p:tgtEl>
                                        <p:attrNameLst>
                                          <p:attrName>style.visibility</p:attrName>
                                        </p:attrNameLst>
                                      </p:cBhvr>
                                      <p:to>
                                        <p:strVal val="visible"/>
                                      </p:to>
                                    </p:set>
                                    <p:animEffect transition="in" filter="fade">
                                      <p:cBhvr>
                                        <p:cTn id="20" dur="500"/>
                                        <p:tgtEl>
                                          <p:spTgt spid="230">
                                            <p:txEl>
                                              <p:pRg st="5" end="5"/>
                                            </p:txEl>
                                          </p:spTgt>
                                        </p:tgtEl>
                                      </p:cBhvr>
                                    </p:animEffect>
                                  </p:childTnLst>
                                </p:cTn>
                              </p:par>
                            </p:childTnLst>
                          </p:cTn>
                        </p:par>
                        <p:par>
                          <p:cTn id="21" fill="hold">
                            <p:stCondLst>
                              <p:cond delay="1000"/>
                            </p:stCondLst>
                            <p:childTnLst>
                              <p:par>
                                <p:cTn id="22" presetID="10" presetClass="entr" fill="hold" grpId="1" nodeType="afterEffect">
                                  <p:stCondLst>
                                    <p:cond delay="0"/>
                                  </p:stCondLst>
                                  <p:iterate>
                                    <p:tmAbs val="0"/>
                                  </p:iterate>
                                  <p:childTnLst>
                                    <p:set>
                                      <p:cBhvr>
                                        <p:cTn id="23" fill="hold"/>
                                        <p:tgtEl>
                                          <p:spTgt spid="230">
                                            <p:txEl>
                                              <p:pRg st="6" end="6"/>
                                            </p:txEl>
                                          </p:spTgt>
                                        </p:tgtEl>
                                        <p:attrNameLst>
                                          <p:attrName>style.visibility</p:attrName>
                                        </p:attrNameLst>
                                      </p:cBhvr>
                                      <p:to>
                                        <p:strVal val="visible"/>
                                      </p:to>
                                    </p:set>
                                    <p:animEffect transition="in" filter="fade">
                                      <p:cBhvr>
                                        <p:cTn id="24" dur="500"/>
                                        <p:tgtEl>
                                          <p:spTgt spid="230">
                                            <p:txEl>
                                              <p:pRg st="6" end="6"/>
                                            </p:txEl>
                                          </p:spTgt>
                                        </p:tgtEl>
                                      </p:cBhvr>
                                    </p:animEffect>
                                  </p:childTnLst>
                                </p:cTn>
                              </p:par>
                            </p:childTnLst>
                          </p:cTn>
                        </p:par>
                        <p:par>
                          <p:cTn id="25" fill="hold">
                            <p:stCondLst>
                              <p:cond delay="1500"/>
                            </p:stCondLst>
                            <p:childTnLst>
                              <p:par>
                                <p:cTn id="26" presetID="10" presetClass="entr" fill="hold" grpId="1" nodeType="afterEffect">
                                  <p:stCondLst>
                                    <p:cond delay="0"/>
                                  </p:stCondLst>
                                  <p:iterate>
                                    <p:tmAbs val="0"/>
                                  </p:iterate>
                                  <p:childTnLst>
                                    <p:set>
                                      <p:cBhvr>
                                        <p:cTn id="27" fill="hold"/>
                                        <p:tgtEl>
                                          <p:spTgt spid="230">
                                            <p:txEl>
                                              <p:pRg st="7" end="7"/>
                                            </p:txEl>
                                          </p:spTgt>
                                        </p:tgtEl>
                                        <p:attrNameLst>
                                          <p:attrName>style.visibility</p:attrName>
                                        </p:attrNameLst>
                                      </p:cBhvr>
                                      <p:to>
                                        <p:strVal val="visible"/>
                                      </p:to>
                                    </p:set>
                                    <p:animEffect transition="in" filter="fade">
                                      <p:cBhvr>
                                        <p:cTn id="28" dur="500"/>
                                        <p:tgtEl>
                                          <p:spTgt spid="230">
                                            <p:txEl>
                                              <p:pRg st="7" end="7"/>
                                            </p:txEl>
                                          </p:spTgt>
                                        </p:tgtEl>
                                      </p:cBhvr>
                                    </p:animEffect>
                                  </p:childTnLst>
                                </p:cTn>
                              </p:par>
                            </p:childTnLst>
                          </p:cTn>
                        </p:par>
                        <p:par>
                          <p:cTn id="29" fill="hold">
                            <p:stCondLst>
                              <p:cond delay="2000"/>
                            </p:stCondLst>
                            <p:childTnLst>
                              <p:par>
                                <p:cTn id="30" presetID="10" presetClass="entr" fill="hold" grpId="1" nodeType="afterEffect">
                                  <p:stCondLst>
                                    <p:cond delay="0"/>
                                  </p:stCondLst>
                                  <p:iterate>
                                    <p:tmAbs val="0"/>
                                  </p:iterate>
                                  <p:childTnLst>
                                    <p:set>
                                      <p:cBhvr>
                                        <p:cTn id="31" fill="hold"/>
                                        <p:tgtEl>
                                          <p:spTgt spid="230">
                                            <p:txEl>
                                              <p:pRg st="8" end="8"/>
                                            </p:txEl>
                                          </p:spTgt>
                                        </p:tgtEl>
                                        <p:attrNameLst>
                                          <p:attrName>style.visibility</p:attrName>
                                        </p:attrNameLst>
                                      </p:cBhvr>
                                      <p:to>
                                        <p:strVal val="visible"/>
                                      </p:to>
                                    </p:set>
                                    <p:animEffect transition="in" filter="fade">
                                      <p:cBhvr>
                                        <p:cTn id="32" dur="500"/>
                                        <p:tgtEl>
                                          <p:spTgt spid="230">
                                            <p:txEl>
                                              <p:pRg st="8" end="8"/>
                                            </p:txEl>
                                          </p:spTgt>
                                        </p:tgtEl>
                                      </p:cBhvr>
                                    </p:animEffect>
                                  </p:childTnLst>
                                </p:cTn>
                              </p:par>
                            </p:childTnLst>
                          </p:cTn>
                        </p:par>
                        <p:par>
                          <p:cTn id="33" fill="hold">
                            <p:stCondLst>
                              <p:cond delay="2500"/>
                            </p:stCondLst>
                            <p:childTnLst>
                              <p:par>
                                <p:cTn id="34" presetID="10" presetClass="entr" fill="hold" grpId="1" nodeType="afterEffect">
                                  <p:stCondLst>
                                    <p:cond delay="0"/>
                                  </p:stCondLst>
                                  <p:iterate>
                                    <p:tmAbs val="0"/>
                                  </p:iterate>
                                  <p:childTnLst>
                                    <p:set>
                                      <p:cBhvr>
                                        <p:cTn id="35" fill="hold"/>
                                        <p:tgtEl>
                                          <p:spTgt spid="230">
                                            <p:txEl>
                                              <p:pRg st="9" end="9"/>
                                            </p:txEl>
                                          </p:spTgt>
                                        </p:tgtEl>
                                        <p:attrNameLst>
                                          <p:attrName>style.visibility</p:attrName>
                                        </p:attrNameLst>
                                      </p:cBhvr>
                                      <p:to>
                                        <p:strVal val="visible"/>
                                      </p:to>
                                    </p:set>
                                    <p:animEffect transition="in" filter="fade">
                                      <p:cBhvr>
                                        <p:cTn id="36" dur="500"/>
                                        <p:tgtEl>
                                          <p:spTgt spid="2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extBox 2"/>
          <p:cNvSpPr txBox="1"/>
          <p:nvPr/>
        </p:nvSpPr>
        <p:spPr>
          <a:xfrm>
            <a:off x="538837" y="2390042"/>
            <a:ext cx="23306328" cy="10114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3600"/>
              </a:spcBef>
              <a:defRPr sz="7200" b="1">
                <a:solidFill>
                  <a:srgbClr val="942193"/>
                </a:solidFill>
              </a:defRPr>
            </a:pPr>
            <a:r>
              <a:t>Spiritual: it’s a big word – but the meaning is clear.</a:t>
            </a:r>
          </a:p>
          <a:p>
            <a:pPr>
              <a:spcBef>
                <a:spcPts val="3600"/>
              </a:spcBef>
              <a:defRPr sz="7200" b="1">
                <a:solidFill>
                  <a:srgbClr val="942193"/>
                </a:solidFill>
              </a:defRPr>
            </a:pPr>
            <a:r>
              <a:t>Four ways to relate to everything that’s dear.</a:t>
            </a:r>
          </a:p>
          <a:p>
            <a:pPr>
              <a:spcBef>
                <a:spcPts val="3600"/>
              </a:spcBef>
              <a:defRPr sz="7200" b="1">
                <a:solidFill>
                  <a:srgbClr val="942193"/>
                </a:solidFill>
              </a:defRPr>
            </a:pPr>
            <a:r>
              <a:t>Inner life matters, put your hands to your chest. </a:t>
            </a:r>
          </a:p>
          <a:p>
            <a:pPr>
              <a:spcBef>
                <a:spcPts val="3600"/>
              </a:spcBef>
              <a:defRPr sz="7200" b="1">
                <a:solidFill>
                  <a:srgbClr val="942193"/>
                </a:solidFill>
              </a:defRPr>
            </a:pPr>
            <a:r>
              <a:t>Outward from yourself, loving others is the best. </a:t>
            </a:r>
          </a:p>
          <a:p>
            <a:pPr>
              <a:spcBef>
                <a:spcPts val="3600"/>
              </a:spcBef>
              <a:defRPr sz="7200" b="1">
                <a:solidFill>
                  <a:srgbClr val="942193"/>
                </a:solidFill>
              </a:defRPr>
            </a:pPr>
            <a:r>
              <a:t>Down for the ground we live upon, care for the earth. </a:t>
            </a:r>
          </a:p>
          <a:p>
            <a:pPr>
              <a:spcBef>
                <a:spcPts val="3600"/>
              </a:spcBef>
              <a:defRPr sz="7200" b="1">
                <a:solidFill>
                  <a:srgbClr val="942193"/>
                </a:solidFill>
              </a:defRPr>
            </a:pPr>
            <a:r>
              <a:t>Up is a sign for what’s above us, things of greatest worth.</a:t>
            </a:r>
          </a:p>
        </p:txBody>
      </p:sp>
      <p:sp>
        <p:nvSpPr>
          <p:cNvPr id="237"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6">
                                            <p:txEl>
                                              <p:pRg st="2" end="2"/>
                                            </p:txEl>
                                          </p:spTgt>
                                        </p:tgtEl>
                                        <p:attrNameLst>
                                          <p:attrName>style.visibility</p:attrName>
                                        </p:attrNameLst>
                                      </p:cBhvr>
                                      <p:to>
                                        <p:strVal val="visible"/>
                                      </p:to>
                                    </p:set>
                                    <p:animEffect transition="in" filter="fade">
                                      <p:cBhvr>
                                        <p:cTn id="7" dur="500"/>
                                        <p:tgtEl>
                                          <p:spTgt spid="236">
                                            <p:txEl>
                                              <p:pRg st="2" end="2"/>
                                            </p:txEl>
                                          </p:spTgt>
                                        </p:tgtEl>
                                      </p:cBhvr>
                                    </p:animEffect>
                                  </p:childTnLst>
                                </p:cTn>
                              </p:par>
                            </p:childTnLst>
                          </p:cTn>
                        </p:par>
                        <p:par>
                          <p:cTn id="8" fill="hold">
                            <p:stCondLst>
                              <p:cond delay="500"/>
                            </p:stCondLst>
                            <p:childTnLst>
                              <p:par>
                                <p:cTn id="9" presetID="10" presetClass="entr" fill="hold" grpId="1" nodeType="afterEffect">
                                  <p:stCondLst>
                                    <p:cond delay="0"/>
                                  </p:stCondLst>
                                  <p:iterate>
                                    <p:tmAbs val="0"/>
                                  </p:iterate>
                                  <p:childTnLst>
                                    <p:set>
                                      <p:cBhvr>
                                        <p:cTn id="10" fill="hold"/>
                                        <p:tgtEl>
                                          <p:spTgt spid="236">
                                            <p:txEl>
                                              <p:pRg st="3" end="3"/>
                                            </p:txEl>
                                          </p:spTgt>
                                        </p:tgtEl>
                                        <p:attrNameLst>
                                          <p:attrName>style.visibility</p:attrName>
                                        </p:attrNameLst>
                                      </p:cBhvr>
                                      <p:to>
                                        <p:strVal val="visible"/>
                                      </p:to>
                                    </p:set>
                                    <p:animEffect transition="in" filter="fade">
                                      <p:cBhvr>
                                        <p:cTn id="11" dur="500"/>
                                        <p:tgtEl>
                                          <p:spTgt spid="236">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1" nodeType="clickEffect">
                                  <p:stCondLst>
                                    <p:cond delay="0"/>
                                  </p:stCondLst>
                                  <p:iterate>
                                    <p:tmAbs val="0"/>
                                  </p:iterate>
                                  <p:childTnLst>
                                    <p:set>
                                      <p:cBhvr>
                                        <p:cTn id="15" fill="hold"/>
                                        <p:tgtEl>
                                          <p:spTgt spid="236">
                                            <p:txEl>
                                              <p:pRg st="4" end="4"/>
                                            </p:txEl>
                                          </p:spTgt>
                                        </p:tgtEl>
                                        <p:attrNameLst>
                                          <p:attrName>style.visibility</p:attrName>
                                        </p:attrNameLst>
                                      </p:cBhvr>
                                      <p:to>
                                        <p:strVal val="visible"/>
                                      </p:to>
                                    </p:set>
                                    <p:animEffect transition="in" filter="fade">
                                      <p:cBhvr>
                                        <p:cTn id="16" dur="500"/>
                                        <p:tgtEl>
                                          <p:spTgt spid="236">
                                            <p:txEl>
                                              <p:pRg st="4" end="4"/>
                                            </p:txEl>
                                          </p:spTgt>
                                        </p:tgtEl>
                                      </p:cBhvr>
                                    </p:animEffect>
                                  </p:childTnLst>
                                </p:cTn>
                              </p:par>
                            </p:childTnLst>
                          </p:cTn>
                        </p:par>
                        <p:par>
                          <p:cTn id="17" fill="hold">
                            <p:stCondLst>
                              <p:cond delay="500"/>
                            </p:stCondLst>
                            <p:childTnLst>
                              <p:par>
                                <p:cTn id="18" presetID="10" presetClass="entr" fill="hold" grpId="1" nodeType="afterEffect">
                                  <p:stCondLst>
                                    <p:cond delay="0"/>
                                  </p:stCondLst>
                                  <p:iterate>
                                    <p:tmAbs val="0"/>
                                  </p:iterate>
                                  <p:childTnLst>
                                    <p:set>
                                      <p:cBhvr>
                                        <p:cTn id="19" fill="hold"/>
                                        <p:tgtEl>
                                          <p:spTgt spid="236">
                                            <p:txEl>
                                              <p:pRg st="5" end="5"/>
                                            </p:txEl>
                                          </p:spTgt>
                                        </p:tgtEl>
                                        <p:attrNameLst>
                                          <p:attrName>style.visibility</p:attrName>
                                        </p:attrNameLst>
                                      </p:cBhvr>
                                      <p:to>
                                        <p:strVal val="visible"/>
                                      </p:to>
                                    </p:set>
                                    <p:animEffect transition="in" filter="fade">
                                      <p:cBhvr>
                                        <p:cTn id="20" dur="500"/>
                                        <p:tgtEl>
                                          <p:spTgt spid="2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1"/>
          <p:cNvSpPr txBox="1">
            <a:spLocks noGrp="1"/>
          </p:cNvSpPr>
          <p:nvPr>
            <p:ph type="title"/>
          </p:nvPr>
        </p:nvSpPr>
        <p:spPr>
          <a:xfrm>
            <a:off x="2211992" y="7837880"/>
            <a:ext cx="19960016" cy="5878120"/>
          </a:xfrm>
          <a:prstGeom prst="rect">
            <a:avLst/>
          </a:prstGeom>
        </p:spPr>
        <p:txBody>
          <a:bodyPr anchor="t">
            <a:noAutofit/>
          </a:bodyPr>
          <a:lstStyle/>
          <a:p>
            <a:pPr>
              <a:lnSpc>
                <a:spcPct val="90000"/>
              </a:lnSpc>
              <a:spcBef>
                <a:spcPts val="2000"/>
              </a:spcBef>
              <a:defRPr sz="4400">
                <a:solidFill>
                  <a:srgbClr val="343770"/>
                </a:solidFill>
              </a:defRPr>
            </a:pPr>
            <a:r>
              <a:t>Prayer Spaces engage with many spiritual values. What were the main values you thought about in the Prayer Space at your school?</a:t>
            </a:r>
          </a:p>
          <a:p>
            <a:pPr>
              <a:lnSpc>
                <a:spcPct val="90000"/>
              </a:lnSpc>
              <a:spcBef>
                <a:spcPts val="2000"/>
              </a:spcBef>
              <a:defRPr sz="4400">
                <a:solidFill>
                  <a:srgbClr val="343770"/>
                </a:solidFill>
              </a:defRPr>
            </a:pPr>
            <a:r>
              <a:t>Did you think, for example, about the values of…</a:t>
            </a:r>
          </a:p>
          <a:p>
            <a:pPr>
              <a:lnSpc>
                <a:spcPct val="90000"/>
              </a:lnSpc>
              <a:spcBef>
                <a:spcPts val="2000"/>
              </a:spcBef>
              <a:defRPr sz="4400">
                <a:solidFill>
                  <a:srgbClr val="008F00"/>
                </a:solidFill>
              </a:defRPr>
            </a:pPr>
            <a:r>
              <a:t>Self: hope / inner peace / self respect?</a:t>
            </a:r>
          </a:p>
          <a:p>
            <a:pPr>
              <a:lnSpc>
                <a:spcPct val="90000"/>
              </a:lnSpc>
              <a:spcBef>
                <a:spcPts val="2000"/>
              </a:spcBef>
              <a:defRPr sz="4400">
                <a:solidFill>
                  <a:srgbClr val="008F00"/>
                </a:solidFill>
              </a:defRPr>
            </a:pPr>
            <a:r>
              <a:t>Others: kindness / forgiveness / generosity?</a:t>
            </a:r>
          </a:p>
          <a:p>
            <a:pPr>
              <a:lnSpc>
                <a:spcPct val="90000"/>
              </a:lnSpc>
              <a:spcBef>
                <a:spcPts val="2000"/>
              </a:spcBef>
              <a:defRPr sz="4400">
                <a:solidFill>
                  <a:srgbClr val="008F00"/>
                </a:solidFill>
              </a:defRPr>
            </a:pPr>
            <a:r>
              <a:t>Earth: care for nature / love of animals / green visions?</a:t>
            </a:r>
          </a:p>
          <a:p>
            <a:pPr>
              <a:lnSpc>
                <a:spcPct val="90000"/>
              </a:lnSpc>
              <a:spcBef>
                <a:spcPts val="2000"/>
              </a:spcBef>
              <a:defRPr sz="4400">
                <a:solidFill>
                  <a:srgbClr val="008F00"/>
                </a:solidFill>
              </a:defRPr>
            </a:pPr>
            <a:r>
              <a:t>God: faith / prayer / doubt / the meaning of life?</a:t>
            </a:r>
          </a:p>
        </p:txBody>
      </p:sp>
      <p:pic>
        <p:nvPicPr>
          <p:cNvPr id="242" name="Content Placeholder 5" descr="Content Placeholder 5"/>
          <p:cNvPicPr>
            <a:picLocks noChangeAspect="1"/>
          </p:cNvPicPr>
          <p:nvPr/>
        </p:nvPicPr>
        <p:blipFill>
          <a:blip r:embed="rId2"/>
          <a:srcRect l="2874" t="2150" r="1315" b="2"/>
          <a:stretch>
            <a:fillRect/>
          </a:stretch>
        </p:blipFill>
        <p:spPr>
          <a:xfrm>
            <a:off x="0" y="0"/>
            <a:ext cx="5852120" cy="7837897"/>
          </a:xfrm>
          <a:prstGeom prst="rect">
            <a:avLst/>
          </a:prstGeom>
          <a:ln w="12700">
            <a:miter lim="400000"/>
          </a:ln>
        </p:spPr>
      </p:pic>
      <p:pic>
        <p:nvPicPr>
          <p:cNvPr id="243" name="Picture 11" descr="Picture 11"/>
          <p:cNvPicPr>
            <a:picLocks noChangeAspect="1"/>
          </p:cNvPicPr>
          <p:nvPr/>
        </p:nvPicPr>
        <p:blipFill>
          <a:blip r:embed="rId3"/>
          <a:srcRect t="2150" r="8679" b="2"/>
          <a:stretch>
            <a:fillRect/>
          </a:stretch>
        </p:blipFill>
        <p:spPr>
          <a:xfrm>
            <a:off x="6165147" y="0"/>
            <a:ext cx="5870449" cy="7837887"/>
          </a:xfrm>
          <a:prstGeom prst="rect">
            <a:avLst/>
          </a:prstGeom>
          <a:ln w="12700">
            <a:miter lim="400000"/>
          </a:ln>
        </p:spPr>
      </p:pic>
      <p:pic>
        <p:nvPicPr>
          <p:cNvPr id="244" name="Picture 7" descr="Picture 7"/>
          <p:cNvPicPr>
            <a:picLocks noChangeAspect="1"/>
          </p:cNvPicPr>
          <p:nvPr/>
        </p:nvPicPr>
        <p:blipFill>
          <a:blip r:embed="rId4"/>
          <a:srcRect l="5435" t="2150" r="3" b="2"/>
          <a:stretch>
            <a:fillRect/>
          </a:stretch>
        </p:blipFill>
        <p:spPr>
          <a:xfrm>
            <a:off x="12339349" y="0"/>
            <a:ext cx="5870449" cy="7837895"/>
          </a:xfrm>
          <a:prstGeom prst="rect">
            <a:avLst/>
          </a:prstGeom>
          <a:ln w="12700">
            <a:miter lim="400000"/>
          </a:ln>
        </p:spPr>
      </p:pic>
      <p:pic>
        <p:nvPicPr>
          <p:cNvPr id="245" name="Picture 9" descr="Picture 9"/>
          <p:cNvPicPr>
            <a:picLocks noChangeAspect="1"/>
          </p:cNvPicPr>
          <p:nvPr/>
        </p:nvPicPr>
        <p:blipFill>
          <a:blip r:embed="rId5"/>
          <a:srcRect l="627" t="2150" r="2" b="2"/>
          <a:stretch>
            <a:fillRect/>
          </a:stretch>
        </p:blipFill>
        <p:spPr>
          <a:xfrm>
            <a:off x="18513424" y="0"/>
            <a:ext cx="5870449" cy="783789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Question mark.pdf" descr="Question mark.pdf"/>
          <p:cNvPicPr>
            <a:picLocks noChangeAspect="1"/>
          </p:cNvPicPr>
          <p:nvPr/>
        </p:nvPicPr>
        <p:blipFill>
          <a:blip r:embed="rId3"/>
          <a:stretch>
            <a:fillRect/>
          </a:stretch>
        </p:blipFill>
        <p:spPr>
          <a:xfrm>
            <a:off x="14683488" y="-1"/>
            <a:ext cx="9700512" cy="13716001"/>
          </a:xfrm>
          <a:prstGeom prst="rect">
            <a:avLst/>
          </a:prstGeom>
          <a:ln w="12700">
            <a:miter lim="400000"/>
          </a:ln>
        </p:spPr>
      </p:pic>
      <p:sp>
        <p:nvSpPr>
          <p:cNvPr id="248" name="TextBox 6"/>
          <p:cNvSpPr txBox="1"/>
          <p:nvPr/>
        </p:nvSpPr>
        <p:spPr>
          <a:xfrm>
            <a:off x="556336" y="3047999"/>
            <a:ext cx="14955440" cy="101650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2200"/>
              </a:spcBef>
              <a:defRPr sz="6000" b="1">
                <a:solidFill>
                  <a:srgbClr val="008F00"/>
                </a:solidFill>
              </a:defRPr>
            </a:pPr>
            <a:r>
              <a:t>Your teacher will give you one of these on A3 paper for your group of three. </a:t>
            </a:r>
          </a:p>
          <a:p>
            <a:pPr>
              <a:spcBef>
                <a:spcPts val="2200"/>
              </a:spcBef>
              <a:defRPr sz="6000" b="1">
                <a:solidFill>
                  <a:srgbClr val="008F00"/>
                </a:solidFill>
              </a:defRPr>
            </a:pPr>
            <a:r>
              <a:t>Think about the questions they would like to ask God – if there is a God – or an imaginary being that knows everything. </a:t>
            </a:r>
          </a:p>
          <a:p>
            <a:pPr>
              <a:spcBef>
                <a:spcPts val="2200"/>
              </a:spcBef>
              <a:defRPr sz="6000" b="1">
                <a:solidFill>
                  <a:srgbClr val="008F00"/>
                </a:solidFill>
              </a:defRPr>
            </a:pPr>
            <a:r>
              <a:t>Write all your questions in the middle of the question mark. </a:t>
            </a:r>
          </a:p>
          <a:p>
            <a:pPr>
              <a:spcBef>
                <a:spcPts val="2200"/>
              </a:spcBef>
              <a:defRPr sz="6000" b="1">
                <a:solidFill>
                  <a:srgbClr val="008F00"/>
                </a:solidFill>
              </a:defRPr>
            </a:pPr>
            <a:r>
              <a:t>Can you come up with 10 questions? 20 questions?  Ask for another sheet if you fill it!</a:t>
            </a:r>
          </a:p>
        </p:txBody>
      </p:sp>
      <p:sp>
        <p:nvSpPr>
          <p:cNvPr id="249" name="Title 1"/>
          <p:cNvSpPr txBox="1"/>
          <p:nvPr/>
        </p:nvSpPr>
        <p:spPr>
          <a:xfrm>
            <a:off x="0" y="-1"/>
            <a:ext cx="14955440" cy="27035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p>
            <a:pPr algn="ctr">
              <a:lnSpc>
                <a:spcPct val="90000"/>
              </a:lnSpc>
              <a:spcBef>
                <a:spcPts val="2000"/>
              </a:spcBef>
              <a:defRPr sz="8000" b="1" spc="0">
                <a:solidFill>
                  <a:srgbClr val="343770"/>
                </a:solidFill>
              </a:defRPr>
            </a:pPr>
            <a:r>
              <a:t>Think about Prayer:</a:t>
            </a:r>
            <a:br/>
            <a:r>
              <a:t>The big question mark!</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Box 6"/>
          <p:cNvSpPr txBox="1"/>
          <p:nvPr/>
        </p:nvSpPr>
        <p:spPr>
          <a:xfrm>
            <a:off x="731698" y="2819558"/>
            <a:ext cx="15788659" cy="10368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71500" indent="-571500">
              <a:spcBef>
                <a:spcPts val="2000"/>
              </a:spcBef>
              <a:buSzPct val="100000"/>
              <a:buFont typeface="Arial"/>
              <a:buChar char="•"/>
              <a:defRPr sz="4500" b="1">
                <a:solidFill>
                  <a:srgbClr val="008F00"/>
                </a:solidFill>
              </a:defRPr>
            </a:pPr>
            <a:r>
              <a:t>Swap your question mark with another group,</a:t>
            </a:r>
            <a:br/>
            <a:r>
              <a:t>and read their ideas. </a:t>
            </a:r>
          </a:p>
          <a:p>
            <a:pPr marL="571500" indent="-571500">
              <a:spcBef>
                <a:spcPts val="2000"/>
              </a:spcBef>
              <a:buSzPct val="100000"/>
              <a:buFont typeface="Arial"/>
              <a:buChar char="•"/>
              <a:defRPr sz="4500" b="1">
                <a:solidFill>
                  <a:srgbClr val="008F00"/>
                </a:solidFill>
              </a:defRPr>
            </a:pPr>
            <a:r>
              <a:t>Highlight or circle what you think are their BEST THREE questions.</a:t>
            </a:r>
          </a:p>
          <a:p>
            <a:pPr marL="571500" indent="-571500">
              <a:spcBef>
                <a:spcPts val="2000"/>
              </a:spcBef>
              <a:buSzPct val="100000"/>
              <a:buFont typeface="Arial"/>
              <a:buChar char="•"/>
              <a:defRPr sz="4500" b="1">
                <a:solidFill>
                  <a:srgbClr val="008F00"/>
                </a:solidFill>
              </a:defRPr>
            </a:pPr>
            <a:r>
              <a:t>For each of these three, suggest three possible answers which God or ‘the person who knows everything’ might say. </a:t>
            </a:r>
          </a:p>
          <a:p>
            <a:pPr marL="571500" indent="-571500">
              <a:spcBef>
                <a:spcPts val="2000"/>
              </a:spcBef>
              <a:buSzPct val="100000"/>
              <a:buFont typeface="Arial"/>
              <a:buChar char="•"/>
              <a:defRPr sz="4500" b="1">
                <a:solidFill>
                  <a:srgbClr val="008F00"/>
                </a:solidFill>
              </a:defRPr>
            </a:pPr>
            <a:r>
              <a:t>Write these in the spaces outside the question mark, connecting them with a line to the question.</a:t>
            </a:r>
          </a:p>
          <a:p>
            <a:pPr marL="571500" indent="-571500">
              <a:spcBef>
                <a:spcPts val="2000"/>
              </a:spcBef>
              <a:buSzPct val="100000"/>
              <a:buFont typeface="Arial"/>
              <a:buChar char="•"/>
              <a:defRPr sz="4500" b="1">
                <a:solidFill>
                  <a:srgbClr val="008F00"/>
                </a:solidFill>
              </a:defRPr>
            </a:pPr>
            <a:r>
              <a:t>Pass the question mark back to the group that wrote the questions and discuss with them: do they like your answers?</a:t>
            </a:r>
          </a:p>
          <a:p>
            <a:pPr>
              <a:spcBef>
                <a:spcPts val="2000"/>
              </a:spcBef>
              <a:defRPr sz="4500" b="1">
                <a:solidFill>
                  <a:srgbClr val="942193"/>
                </a:solidFill>
              </a:defRPr>
            </a:pPr>
            <a:r>
              <a:t>Next slide: some examples of questions asked by Year 5</a:t>
            </a:r>
          </a:p>
        </p:txBody>
      </p:sp>
      <p:sp>
        <p:nvSpPr>
          <p:cNvPr id="254" name="Title 1"/>
          <p:cNvSpPr txBox="1"/>
          <p:nvPr/>
        </p:nvSpPr>
        <p:spPr>
          <a:xfrm>
            <a:off x="0" y="-1"/>
            <a:ext cx="14955440" cy="27035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p>
            <a:pPr algn="ctr">
              <a:lnSpc>
                <a:spcPct val="90000"/>
              </a:lnSpc>
              <a:spcBef>
                <a:spcPts val="2000"/>
              </a:spcBef>
              <a:defRPr sz="8000" b="1" spc="0">
                <a:solidFill>
                  <a:srgbClr val="343770"/>
                </a:solidFill>
              </a:defRPr>
            </a:pPr>
            <a:r>
              <a:t>Think about Prayer:</a:t>
            </a:r>
            <a:br/>
            <a:r>
              <a:t>The big question mark!</a:t>
            </a:r>
          </a:p>
        </p:txBody>
      </p:sp>
      <p:pic>
        <p:nvPicPr>
          <p:cNvPr id="255" name="Question mark.pdf" descr="Question mark.pdf"/>
          <p:cNvPicPr>
            <a:picLocks noChangeAspect="1"/>
          </p:cNvPicPr>
          <p:nvPr/>
        </p:nvPicPr>
        <p:blipFill>
          <a:blip r:embed="rId3"/>
          <a:stretch>
            <a:fillRect/>
          </a:stretch>
        </p:blipFill>
        <p:spPr>
          <a:xfrm>
            <a:off x="14683488" y="-1"/>
            <a:ext cx="9700512" cy="137160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ontent Placeholder 2"/>
          <p:cNvSpPr txBox="1">
            <a:spLocks noGrp="1"/>
          </p:cNvSpPr>
          <p:nvPr>
            <p:ph type="body" sz="half" idx="1"/>
          </p:nvPr>
        </p:nvSpPr>
        <p:spPr>
          <a:xfrm>
            <a:off x="758405" y="1544613"/>
            <a:ext cx="11179595" cy="11946519"/>
          </a:xfrm>
          <a:prstGeom prst="rect">
            <a:avLst/>
          </a:prstGeom>
        </p:spPr>
        <p:txBody>
          <a:bodyPr>
            <a:noAutofit/>
          </a:bodyPr>
          <a:lstStyle/>
          <a:p>
            <a:pPr>
              <a:defRPr sz="4400" b="1">
                <a:solidFill>
                  <a:srgbClr val="942193"/>
                </a:solidFill>
              </a:defRPr>
            </a:pPr>
            <a:r>
              <a:t>Does God always forgive everyone no matter what they do?</a:t>
            </a:r>
          </a:p>
          <a:p>
            <a:pPr>
              <a:defRPr sz="4400" b="1">
                <a:solidFill>
                  <a:srgbClr val="942193"/>
                </a:solidFill>
              </a:defRPr>
            </a:pPr>
            <a:r>
              <a:t>What are next week’s lottery numbers?</a:t>
            </a:r>
          </a:p>
          <a:p>
            <a:pPr>
              <a:defRPr sz="4400" b="1">
                <a:solidFill>
                  <a:srgbClr val="942193"/>
                </a:solidFill>
              </a:defRPr>
            </a:pPr>
            <a:r>
              <a:t>Is my Gran safe in heaven with you?</a:t>
            </a:r>
          </a:p>
          <a:p>
            <a:pPr>
              <a:defRPr sz="4400" b="1">
                <a:solidFill>
                  <a:srgbClr val="942193"/>
                </a:solidFill>
              </a:defRPr>
            </a:pPr>
            <a:r>
              <a:t>Why do some peoples’ prayers in rich countries get answered when some people in poor countries don’t have their prayers answered?</a:t>
            </a:r>
          </a:p>
          <a:p>
            <a:pPr>
              <a:defRPr sz="4400" b="1">
                <a:solidFill>
                  <a:srgbClr val="942193"/>
                </a:solidFill>
              </a:defRPr>
            </a:pPr>
            <a:r>
              <a:t>Is it alright to pray for yourself or is that selfish?</a:t>
            </a:r>
          </a:p>
          <a:p>
            <a:pPr>
              <a:defRPr sz="4400" b="1">
                <a:solidFill>
                  <a:srgbClr val="942193"/>
                </a:solidFill>
              </a:defRPr>
            </a:pPr>
            <a:r>
              <a:t>How do we know God can hear us and listens to us?</a:t>
            </a:r>
          </a:p>
          <a:p>
            <a:pPr>
              <a:defRPr sz="4400" b="1">
                <a:solidFill>
                  <a:srgbClr val="942193"/>
                </a:solidFill>
              </a:defRPr>
            </a:pPr>
            <a:r>
              <a:t>What would God want us to pray for the most?</a:t>
            </a:r>
          </a:p>
          <a:p>
            <a:pPr>
              <a:defRPr sz="4400" b="1">
                <a:solidFill>
                  <a:srgbClr val="942193"/>
                </a:solidFill>
              </a:defRPr>
            </a:pPr>
            <a:r>
              <a:t>God, can you hear all our hopes and prayers?</a:t>
            </a:r>
          </a:p>
        </p:txBody>
      </p:sp>
      <p:sp>
        <p:nvSpPr>
          <p:cNvPr id="260" name="Content Placeholder 2"/>
          <p:cNvSpPr txBox="1"/>
          <p:nvPr/>
        </p:nvSpPr>
        <p:spPr>
          <a:xfrm>
            <a:off x="12192000" y="1544613"/>
            <a:ext cx="11746292" cy="96991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pPr marL="457200" indent="-457200">
              <a:lnSpc>
                <a:spcPct val="90000"/>
              </a:lnSpc>
              <a:spcBef>
                <a:spcPts val="2000"/>
              </a:spcBef>
              <a:buSzPct val="100000"/>
              <a:buFont typeface="Arial"/>
              <a:buChar char="•"/>
              <a:defRPr sz="4400" b="1">
                <a:solidFill>
                  <a:srgbClr val="942193"/>
                </a:solidFill>
              </a:defRPr>
            </a:pPr>
            <a:r>
              <a:t>Will God listen to the prayers of the bad people?</a:t>
            </a:r>
          </a:p>
          <a:p>
            <a:pPr marL="457200" indent="-457200">
              <a:lnSpc>
                <a:spcPct val="90000"/>
              </a:lnSpc>
              <a:spcBef>
                <a:spcPts val="2000"/>
              </a:spcBef>
              <a:buSzPct val="100000"/>
              <a:buFont typeface="Arial"/>
              <a:buChar char="•"/>
              <a:defRPr sz="4400" b="1">
                <a:solidFill>
                  <a:srgbClr val="942193"/>
                </a:solidFill>
              </a:defRPr>
            </a:pPr>
            <a:r>
              <a:t>Why is it that there are times that we feel like God hasn’t listened to our prayers?</a:t>
            </a:r>
          </a:p>
          <a:p>
            <a:pPr marL="457200" indent="-457200">
              <a:lnSpc>
                <a:spcPct val="90000"/>
              </a:lnSpc>
              <a:spcBef>
                <a:spcPts val="2000"/>
              </a:spcBef>
              <a:buSzPct val="100000"/>
              <a:buFont typeface="Arial"/>
              <a:buChar char="•"/>
              <a:defRPr sz="4400" b="1">
                <a:solidFill>
                  <a:srgbClr val="942193"/>
                </a:solidFill>
              </a:defRPr>
            </a:pPr>
            <a:r>
              <a:t>Can you see the future? Will I play for Liverpool?</a:t>
            </a:r>
          </a:p>
          <a:p>
            <a:pPr marL="457200" indent="-457200">
              <a:lnSpc>
                <a:spcPct val="90000"/>
              </a:lnSpc>
              <a:spcBef>
                <a:spcPts val="2000"/>
              </a:spcBef>
              <a:buSzPct val="100000"/>
              <a:buFont typeface="Arial"/>
              <a:buChar char="•"/>
              <a:defRPr sz="4400" b="1">
                <a:solidFill>
                  <a:srgbClr val="942193"/>
                </a:solidFill>
              </a:defRPr>
            </a:pPr>
            <a:r>
              <a:t>How did you feel when you created the world?</a:t>
            </a:r>
          </a:p>
          <a:p>
            <a:pPr marL="457200" indent="-457200">
              <a:lnSpc>
                <a:spcPct val="90000"/>
              </a:lnSpc>
              <a:spcBef>
                <a:spcPts val="2000"/>
              </a:spcBef>
              <a:buSzPct val="100000"/>
              <a:buFont typeface="Arial"/>
              <a:buChar char="•"/>
              <a:defRPr sz="4400" b="1">
                <a:solidFill>
                  <a:srgbClr val="942193"/>
                </a:solidFill>
              </a:defRPr>
            </a:pPr>
            <a:r>
              <a:t>Did you make the world in 6 days, or by evolution?</a:t>
            </a:r>
          </a:p>
          <a:p>
            <a:pPr marL="457200" indent="-457200">
              <a:lnSpc>
                <a:spcPct val="90000"/>
              </a:lnSpc>
              <a:spcBef>
                <a:spcPts val="2000"/>
              </a:spcBef>
              <a:buSzPct val="100000"/>
              <a:buFont typeface="Arial"/>
              <a:buChar char="•"/>
              <a:defRPr sz="4400" b="1">
                <a:solidFill>
                  <a:srgbClr val="942193"/>
                </a:solidFill>
              </a:defRPr>
            </a:pPr>
            <a:r>
              <a:t>Do you like all of our religions?</a:t>
            </a:r>
          </a:p>
          <a:p>
            <a:pPr marL="457200" indent="-457200">
              <a:lnSpc>
                <a:spcPct val="90000"/>
              </a:lnSpc>
              <a:spcBef>
                <a:spcPts val="2000"/>
              </a:spcBef>
              <a:buSzPct val="100000"/>
              <a:buFont typeface="Arial"/>
              <a:buChar char="•"/>
              <a:defRPr sz="4400" b="1">
                <a:solidFill>
                  <a:srgbClr val="942193"/>
                </a:solidFill>
              </a:defRPr>
            </a:pPr>
            <a:r>
              <a:t>Why did you make so many religions when you could have given us just one?</a:t>
            </a:r>
          </a:p>
        </p:txBody>
      </p:sp>
      <p:sp>
        <p:nvSpPr>
          <p:cNvPr id="261" name="TextBox 6"/>
          <p:cNvSpPr txBox="1"/>
          <p:nvPr/>
        </p:nvSpPr>
        <p:spPr>
          <a:xfrm>
            <a:off x="12192000" y="11243726"/>
            <a:ext cx="11746292" cy="2324101"/>
          </a:xfrm>
          <a:prstGeom prst="rect">
            <a:avLst/>
          </a:prstGeom>
          <a:solidFill>
            <a:srgbClr val="008F00"/>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spAutoFit/>
          </a:bodyPr>
          <a:lstStyle/>
          <a:p>
            <a:pPr algn="ctr">
              <a:defRPr sz="4400">
                <a:solidFill>
                  <a:srgbClr val="FFFFFF"/>
                </a:solidFill>
              </a:defRPr>
            </a:pPr>
            <a:r>
              <a:t>Which of these questions do you like best?</a:t>
            </a:r>
          </a:p>
          <a:p>
            <a:pPr algn="ctr">
              <a:defRPr sz="4400">
                <a:solidFill>
                  <a:srgbClr val="FFFFFF"/>
                </a:solidFill>
              </a:defRPr>
            </a:pPr>
            <a:r>
              <a:t>Which do you think is hardest to answer?</a:t>
            </a:r>
          </a:p>
          <a:p>
            <a:pPr algn="ctr">
              <a:defRPr sz="4400">
                <a:solidFill>
                  <a:srgbClr val="FFFFFF"/>
                </a:solidFill>
              </a:defRPr>
            </a:pPr>
            <a:r>
              <a:t>Which do you think is most important? </a:t>
            </a:r>
          </a:p>
        </p:txBody>
      </p:sp>
      <p:sp>
        <p:nvSpPr>
          <p:cNvPr id="262" name="Title 1"/>
          <p:cNvSpPr txBox="1"/>
          <p:nvPr/>
        </p:nvSpPr>
        <p:spPr>
          <a:xfrm>
            <a:off x="0" y="0"/>
            <a:ext cx="24384000" cy="15446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spcBef>
                <a:spcPts val="2000"/>
              </a:spcBef>
              <a:defRPr sz="6800" b="1" spc="0">
                <a:solidFill>
                  <a:srgbClr val="343770"/>
                </a:solidFill>
              </a:defRPr>
            </a:lvl1pPr>
          </a:lstStyle>
          <a:p>
            <a:r>
              <a:t>Thinking about prayer: 7-11s asking God some questions.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260"/>
                                        </p:tgtEl>
                                        <p:attrNameLst>
                                          <p:attrName>style.visibility</p:attrName>
                                        </p:attrNameLst>
                                      </p:cBhvr>
                                      <p:to>
                                        <p:strVal val="visible"/>
                                      </p:to>
                                    </p:set>
                                    <p:animEffect transition="in" filter="fade">
                                      <p:cBhvr>
                                        <p:cTn id="11"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P spid="260"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3"/>
          <a:stretch>
            <a:fillRect/>
          </a:stretch>
        </p:blipFill>
        <p:spPr>
          <a:xfrm>
            <a:off x="89493" y="0"/>
            <a:ext cx="18755522" cy="13644645"/>
          </a:xfrm>
          <a:prstGeom prst="rect">
            <a:avLst/>
          </a:prstGeom>
          <a:ln w="12700">
            <a:miter lim="400000"/>
          </a:ln>
        </p:spPr>
      </p:pic>
      <p:sp>
        <p:nvSpPr>
          <p:cNvPr id="267" name="TextBox 6"/>
          <p:cNvSpPr txBox="1"/>
          <p:nvPr/>
        </p:nvSpPr>
        <p:spPr>
          <a:xfrm>
            <a:off x="18984714" y="3759200"/>
            <a:ext cx="5245678" cy="6197600"/>
          </a:xfrm>
          <a:prstGeom prst="rect">
            <a:avLst/>
          </a:prstGeom>
          <a:solidFill>
            <a:srgbClr val="008F00"/>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spAutoFit/>
          </a:bodyPr>
          <a:lstStyle/>
          <a:p>
            <a:pPr>
              <a:spcBef>
                <a:spcPts val="2000"/>
              </a:spcBef>
              <a:defRPr sz="4400">
                <a:solidFill>
                  <a:srgbClr val="FFFFFF"/>
                </a:solidFill>
              </a:defRPr>
            </a:pPr>
            <a:r>
              <a:t>Which of these questions do you like best?</a:t>
            </a:r>
          </a:p>
          <a:p>
            <a:pPr>
              <a:spcBef>
                <a:spcPts val="2000"/>
              </a:spcBef>
              <a:defRPr sz="4400">
                <a:solidFill>
                  <a:srgbClr val="FFFFFF"/>
                </a:solidFill>
              </a:defRPr>
            </a:pPr>
            <a:r>
              <a:t>Which do you think is hardest to answer?</a:t>
            </a:r>
          </a:p>
          <a:p>
            <a:pPr>
              <a:spcBef>
                <a:spcPts val="2000"/>
              </a:spcBef>
              <a:defRPr sz="4400">
                <a:solidFill>
                  <a:srgbClr val="FFFFFF"/>
                </a:solidFill>
              </a:defRPr>
            </a:pPr>
            <a:r>
              <a:t>Which do you think is most important?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itle 1"/>
          <p:cNvSpPr txBox="1">
            <a:spLocks noGrp="1"/>
          </p:cNvSpPr>
          <p:nvPr>
            <p:ph type="title"/>
          </p:nvPr>
        </p:nvSpPr>
        <p:spPr>
          <a:xfrm>
            <a:off x="457200" y="323850"/>
            <a:ext cx="21031200" cy="1361066"/>
          </a:xfrm>
          <a:prstGeom prst="rect">
            <a:avLst/>
          </a:prstGeom>
        </p:spPr>
        <p:txBody>
          <a:bodyPr/>
          <a:lstStyle>
            <a:lvl1pPr>
              <a:spcBef>
                <a:spcPts val="2000"/>
              </a:spcBef>
              <a:defRPr sz="6800" b="1" spc="0">
                <a:solidFill>
                  <a:srgbClr val="343770"/>
                </a:solidFill>
                <a:latin typeface="+mn-lt"/>
                <a:ea typeface="+mn-ea"/>
                <a:cs typeface="+mn-cs"/>
                <a:sym typeface="Helvetica"/>
              </a:defRPr>
            </a:lvl1pPr>
          </a:lstStyle>
          <a:p>
            <a:r>
              <a:t>Learning creatively: two art works</a:t>
            </a:r>
          </a:p>
        </p:txBody>
      </p:sp>
      <p:pic>
        <p:nvPicPr>
          <p:cNvPr id="272" name="Content Placeholder 5" descr="Content Placeholder 5"/>
          <p:cNvPicPr>
            <a:picLocks noChangeAspect="1"/>
          </p:cNvPicPr>
          <p:nvPr/>
        </p:nvPicPr>
        <p:blipFill>
          <a:blip r:embed="rId3"/>
          <a:stretch>
            <a:fillRect/>
          </a:stretch>
        </p:blipFill>
        <p:spPr>
          <a:xfrm>
            <a:off x="457200" y="1958470"/>
            <a:ext cx="8867448" cy="11370482"/>
          </a:xfrm>
          <a:prstGeom prst="rect">
            <a:avLst/>
          </a:prstGeom>
          <a:ln w="12700">
            <a:miter lim="400000"/>
          </a:ln>
          <a:effectLst>
            <a:outerShdw blurRad="584200" dist="279400" dir="2700000" rotWithShape="0">
              <a:srgbClr val="333333">
                <a:alpha val="64999"/>
              </a:srgbClr>
            </a:outerShdw>
          </a:effectLst>
        </p:spPr>
      </p:pic>
      <p:sp>
        <p:nvSpPr>
          <p:cNvPr id="273" name="TextBox 6"/>
          <p:cNvSpPr txBox="1"/>
          <p:nvPr/>
        </p:nvSpPr>
        <p:spPr>
          <a:xfrm>
            <a:off x="8447718" y="9036351"/>
            <a:ext cx="7361564" cy="4292601"/>
          </a:xfrm>
          <a:prstGeom prst="rect">
            <a:avLst/>
          </a:prstGeom>
          <a:solidFill>
            <a:srgbClr val="0563C1"/>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spAutoFit/>
          </a:bodyPr>
          <a:lstStyle/>
          <a:p>
            <a:pPr>
              <a:defRPr sz="4400" b="1">
                <a:solidFill>
                  <a:srgbClr val="FFFFFF"/>
                </a:solidFill>
              </a:defRPr>
            </a:pPr>
            <a:r>
              <a:t>Zak, age 10</a:t>
            </a:r>
          </a:p>
          <a:p>
            <a:pPr>
              <a:defRPr sz="4400" b="1">
                <a:solidFill>
                  <a:srgbClr val="FFFFFF"/>
                </a:solidFill>
              </a:defRPr>
            </a:pPr>
            <a:r>
              <a:t>“I know God is not really like an old man on a cloud. But God is the person who knows all the answers, if he is real.”</a:t>
            </a:r>
          </a:p>
        </p:txBody>
      </p:sp>
      <p:pic>
        <p:nvPicPr>
          <p:cNvPr id="274" name="Picture 4" descr="Picture 4"/>
          <p:cNvPicPr>
            <a:picLocks noChangeAspect="1"/>
          </p:cNvPicPr>
          <p:nvPr/>
        </p:nvPicPr>
        <p:blipFill>
          <a:blip r:embed="rId4"/>
          <a:stretch>
            <a:fillRect/>
          </a:stretch>
        </p:blipFill>
        <p:spPr>
          <a:xfrm flipH="1">
            <a:off x="16057350" y="1958470"/>
            <a:ext cx="7927676" cy="11370482"/>
          </a:xfrm>
          <a:prstGeom prst="rect">
            <a:avLst/>
          </a:prstGeom>
          <a:ln w="12700">
            <a:miter lim="400000"/>
          </a:ln>
          <a:effectLst>
            <a:outerShdw blurRad="584200" dist="279400" dir="2700000" rotWithShape="0">
              <a:srgbClr val="333333">
                <a:alpha val="64999"/>
              </a:srgbClr>
            </a:outerShdw>
          </a:effectLst>
        </p:spPr>
      </p:pic>
      <p:sp>
        <p:nvSpPr>
          <p:cNvPr id="275" name="Text Box 5"/>
          <p:cNvSpPr txBox="1"/>
          <p:nvPr/>
        </p:nvSpPr>
        <p:spPr>
          <a:xfrm>
            <a:off x="9861750" y="1958470"/>
            <a:ext cx="8264957" cy="5209541"/>
          </a:xfrm>
          <a:prstGeom prst="rect">
            <a:avLst/>
          </a:prstGeom>
          <a:solidFill>
            <a:srgbClr val="0563C1"/>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spAutoFit/>
          </a:bodyPr>
          <a:lstStyle/>
          <a:p>
            <a:pPr>
              <a:spcBef>
                <a:spcPts val="1900"/>
              </a:spcBef>
              <a:defRPr sz="4400" b="1">
                <a:solidFill>
                  <a:srgbClr val="FFFFFF"/>
                </a:solidFill>
              </a:defRPr>
            </a:pPr>
            <a:r>
              <a:t>“God is in prayer. This is spiritual because the colours stand for all the good things the person is praying for. God loves everyone just as much as everyone else.”</a:t>
            </a:r>
          </a:p>
          <a:p>
            <a:pPr>
              <a:spcBef>
                <a:spcPts val="1900"/>
              </a:spcBef>
              <a:defRPr sz="4400" b="1">
                <a:solidFill>
                  <a:srgbClr val="FFFFFF"/>
                </a:solidFill>
              </a:defRPr>
            </a:pPr>
            <a:r>
              <a:t>Olivia &amp; Hannah are both 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75">
                                            <p:bg/>
                                          </p:spTgt>
                                        </p:tgtEl>
                                        <p:attrNameLst>
                                          <p:attrName>style.visibility</p:attrName>
                                        </p:attrNameLst>
                                      </p:cBhvr>
                                      <p:to>
                                        <p:strVal val="visible"/>
                                      </p:to>
                                    </p:set>
                                    <p:animEffect transition="in" filter="fade">
                                      <p:cBhvr>
                                        <p:cTn id="12" dur="500"/>
                                        <p:tgtEl>
                                          <p:spTgt spid="275">
                                            <p:bg/>
                                          </p:spTgt>
                                        </p:tgtEl>
                                      </p:cBhvr>
                                    </p:animEffect>
                                  </p:childTnLst>
                                </p:cTn>
                              </p:par>
                              <p:par>
                                <p:cTn id="13" presetID="10" presetClass="entr" presetSubtype="0" fill="hold" grpId="2" nodeType="withEffect">
                                  <p:stCondLst>
                                    <p:cond delay="0"/>
                                  </p:stCondLst>
                                  <p:iterate>
                                    <p:tmAbs val="0"/>
                                  </p:iterate>
                                  <p:childTnLst>
                                    <p:set>
                                      <p:cBhvr>
                                        <p:cTn id="14" fill="hold"/>
                                        <p:tgtEl>
                                          <p:spTgt spid="275">
                                            <p:txEl>
                                              <p:pRg st="0" end="0"/>
                                            </p:txEl>
                                          </p:spTgt>
                                        </p:tgtEl>
                                        <p:attrNameLst>
                                          <p:attrName>style.visibility</p:attrName>
                                        </p:attrNameLst>
                                      </p:cBhvr>
                                      <p:to>
                                        <p:strVal val="visible"/>
                                      </p:to>
                                    </p:set>
                                    <p:animEffect transition="in" filter="fade">
                                      <p:cBhvr>
                                        <p:cTn id="15" dur="500"/>
                                        <p:tgtEl>
                                          <p:spTgt spid="275">
                                            <p:txEl>
                                              <p:pRg st="0" end="0"/>
                                            </p:txEl>
                                          </p:spTgt>
                                        </p:tgtEl>
                                      </p:cBhvr>
                                    </p:animEffect>
                                  </p:childTnLst>
                                </p:cTn>
                              </p:par>
                            </p:childTnLst>
                          </p:cTn>
                        </p:par>
                        <p:par>
                          <p:cTn id="16" fill="hold">
                            <p:stCondLst>
                              <p:cond delay="500"/>
                            </p:stCondLst>
                            <p:childTnLst>
                              <p:par>
                                <p:cTn id="17" presetID="10" presetClass="entr" fill="hold" grpId="2" nodeType="afterEffect">
                                  <p:stCondLst>
                                    <p:cond delay="0"/>
                                  </p:stCondLst>
                                  <p:iterate>
                                    <p:tmAbs val="0"/>
                                  </p:iterate>
                                  <p:childTnLst>
                                    <p:set>
                                      <p:cBhvr>
                                        <p:cTn id="18" fill="hold"/>
                                        <p:tgtEl>
                                          <p:spTgt spid="275">
                                            <p:txEl>
                                              <p:pRg st="1" end="1"/>
                                            </p:txEl>
                                          </p:spTgt>
                                        </p:tgtEl>
                                        <p:attrNameLst>
                                          <p:attrName>style.visibility</p:attrName>
                                        </p:attrNameLst>
                                      </p:cBhvr>
                                      <p:to>
                                        <p:strVal val="visible"/>
                                      </p:to>
                                    </p:set>
                                    <p:animEffect transition="in" filter="fade">
                                      <p:cBhvr>
                                        <p:cTn id="19" dur="500"/>
                                        <p:tgtEl>
                                          <p:spTgt spid="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5" grpId="2"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a:spLocks noGrp="1"/>
          </p:cNvSpPr>
          <p:nvPr>
            <p:ph type="title"/>
          </p:nvPr>
        </p:nvSpPr>
        <p:spPr>
          <a:xfrm>
            <a:off x="508000" y="0"/>
            <a:ext cx="23368000" cy="2397027"/>
          </a:xfrm>
          <a:prstGeom prst="rect">
            <a:avLst/>
          </a:prstGeom>
        </p:spPr>
        <p:txBody>
          <a:bodyPr/>
          <a:lstStyle>
            <a:lvl1pPr>
              <a:spcBef>
                <a:spcPts val="2000"/>
              </a:spcBef>
              <a:defRPr sz="6800" b="1" spc="0">
                <a:solidFill>
                  <a:srgbClr val="343770"/>
                </a:solidFill>
                <a:latin typeface="+mn-lt"/>
                <a:ea typeface="+mn-ea"/>
                <a:cs typeface="+mn-cs"/>
                <a:sym typeface="Helvetica"/>
              </a:defRPr>
            </a:lvl1pPr>
          </a:lstStyle>
          <a:p>
            <a:r>
              <a:t>What does the Bible offer to help us understand prayer? Read this story by Jesus.</a:t>
            </a:r>
          </a:p>
        </p:txBody>
      </p:sp>
      <p:sp>
        <p:nvSpPr>
          <p:cNvPr id="280" name="Content Placeholder 2"/>
          <p:cNvSpPr txBox="1">
            <a:spLocks noGrp="1"/>
          </p:cNvSpPr>
          <p:nvPr>
            <p:ph type="body" idx="1"/>
          </p:nvPr>
        </p:nvSpPr>
        <p:spPr>
          <a:xfrm>
            <a:off x="508000" y="2283918"/>
            <a:ext cx="16062524" cy="11151988"/>
          </a:xfrm>
          <a:prstGeom prst="rect">
            <a:avLst/>
          </a:prstGeom>
        </p:spPr>
        <p:txBody>
          <a:bodyPr>
            <a:noAutofit/>
          </a:bodyPr>
          <a:lstStyle/>
          <a:p>
            <a:pPr marL="0" indent="0">
              <a:spcBef>
                <a:spcPts val="800"/>
              </a:spcBef>
              <a:buSzTx/>
              <a:buNone/>
              <a:defRPr sz="4200" b="1">
                <a:solidFill>
                  <a:srgbClr val="0563C1"/>
                </a:solidFill>
                <a:latin typeface="+mn-lt"/>
                <a:ea typeface="+mn-ea"/>
                <a:cs typeface="+mn-cs"/>
                <a:sym typeface="Helvetica"/>
              </a:defRPr>
            </a:pPr>
            <a:r>
              <a:t>A Pharisee and a Tax Collector</a:t>
            </a:r>
          </a:p>
          <a:p>
            <a:pPr marL="0" indent="0">
              <a:spcBef>
                <a:spcPts val="800"/>
              </a:spcBef>
              <a:buSzTx/>
              <a:buNone/>
              <a:defRPr sz="4200">
                <a:solidFill>
                  <a:srgbClr val="0563C1"/>
                </a:solidFill>
                <a:latin typeface="+mn-lt"/>
                <a:ea typeface="+mn-ea"/>
                <a:cs typeface="+mn-cs"/>
                <a:sym typeface="Helvetica"/>
              </a:defRPr>
            </a:pPr>
            <a:r>
              <a:t>Jesus told a story to some people who thought they were better than others and who looked down on everyone else:</a:t>
            </a:r>
          </a:p>
          <a:p>
            <a:pPr marL="0" indent="0">
              <a:spcBef>
                <a:spcPts val="800"/>
              </a:spcBef>
              <a:buSzTx/>
              <a:buNone/>
              <a:defRPr sz="4200" b="1">
                <a:solidFill>
                  <a:srgbClr val="942193"/>
                </a:solidFill>
                <a:latin typeface="+mn-lt"/>
                <a:ea typeface="+mn-ea"/>
                <a:cs typeface="+mn-cs"/>
                <a:sym typeface="Helvetica"/>
              </a:defRPr>
            </a:pPr>
            <a:r>
              <a:t>Two men went into the temple to pray. One was a Pharisee and the other a tax collector. The Pharisee stood over by himself and prayed, “God, I thank you that I am not greedy, dishonest, and unfaithful in marriage like other people. And I am really glad that I am not like that tax collector over there. I go without eating for two days a week, and I give you one tenth of all I earn.”</a:t>
            </a:r>
          </a:p>
          <a:p>
            <a:pPr marL="0" indent="0">
              <a:spcBef>
                <a:spcPts val="800"/>
              </a:spcBef>
              <a:buSzTx/>
              <a:buNone/>
              <a:defRPr sz="4200" b="1">
                <a:solidFill>
                  <a:srgbClr val="942193"/>
                </a:solidFill>
                <a:latin typeface="+mn-lt"/>
                <a:ea typeface="+mn-ea"/>
                <a:cs typeface="+mn-cs"/>
                <a:sym typeface="Helvetica"/>
              </a:defRPr>
            </a:pPr>
            <a:r>
              <a:t>The tax collector stood off at a distance and did not think he was good enough even to look up toward heaven. He was so sorry for what he had done that he pounded his chest and prayed, “God, have pity on me! I am such a sinner.”</a:t>
            </a:r>
          </a:p>
          <a:p>
            <a:pPr marL="0" indent="0">
              <a:spcBef>
                <a:spcPts val="800"/>
              </a:spcBef>
              <a:buSzTx/>
              <a:buNone/>
              <a:defRPr sz="4200" b="1">
                <a:solidFill>
                  <a:srgbClr val="942193"/>
                </a:solidFill>
                <a:latin typeface="+mn-lt"/>
                <a:ea typeface="+mn-ea"/>
                <a:cs typeface="+mn-cs"/>
                <a:sym typeface="Helvetica"/>
              </a:defRPr>
            </a:pPr>
            <a:r>
              <a:t>Then Jesus said, “When the two men went home, it was the tax collector and not the Pharisee who was pleasing to God. If you put yourself above others, you will be put down. But if you humble yourself, you will be honoured.”</a:t>
            </a:r>
          </a:p>
        </p:txBody>
      </p:sp>
      <p:grpSp>
        <p:nvGrpSpPr>
          <p:cNvPr id="283" name="TextBox 4"/>
          <p:cNvGrpSpPr/>
          <p:nvPr/>
        </p:nvGrpSpPr>
        <p:grpSpPr>
          <a:xfrm>
            <a:off x="16699706" y="2397026"/>
            <a:ext cx="7271127" cy="10820401"/>
            <a:chOff x="0" y="0"/>
            <a:chExt cx="7271126" cy="10820400"/>
          </a:xfrm>
        </p:grpSpPr>
        <p:sp>
          <p:nvSpPr>
            <p:cNvPr id="282" name="TextBox 4"/>
            <p:cNvSpPr txBox="1"/>
            <p:nvPr/>
          </p:nvSpPr>
          <p:spPr>
            <a:xfrm>
              <a:off x="50800" y="50800"/>
              <a:ext cx="7169527" cy="107188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a:defRPr sz="4000" b="1">
                  <a:solidFill>
                    <a:srgbClr val="008F00"/>
                  </a:solidFill>
                </a:defRPr>
              </a:pPr>
              <a:r>
                <a:t>Tax collectors – everybody hated them in Jesus’ day. They were often crooks, and worked for the hated Romans.</a:t>
              </a:r>
            </a:p>
            <a:p>
              <a:pPr>
                <a:defRPr sz="4000" b="1">
                  <a:solidFill>
                    <a:srgbClr val="008F00"/>
                  </a:solidFill>
                </a:defRPr>
              </a:pPr>
              <a:endParaRPr/>
            </a:p>
            <a:p>
              <a:pPr>
                <a:defRPr sz="4000" b="1">
                  <a:solidFill>
                    <a:srgbClr val="008F00"/>
                  </a:solidFill>
                </a:defRPr>
              </a:pPr>
              <a:r>
                <a:t>The Pharisees were the most strict and committed members of their religion. People were a bit impressed by how holy they were. </a:t>
              </a:r>
            </a:p>
            <a:p>
              <a:pPr>
                <a:defRPr sz="4000" b="1">
                  <a:solidFill>
                    <a:srgbClr val="008F00"/>
                  </a:solidFill>
                </a:defRPr>
              </a:pPr>
              <a:endParaRPr/>
            </a:p>
            <a:p>
              <a:pPr>
                <a:defRPr sz="4000" b="1">
                  <a:solidFill>
                    <a:srgbClr val="008F00"/>
                  </a:solidFill>
                </a:defRPr>
              </a:pPr>
              <a:r>
                <a:t>What do you think are the hidden messages in Jesus’ story of the Pharisee and the Tax Collector? </a:t>
              </a:r>
            </a:p>
          </p:txBody>
        </p:sp>
        <p:pic>
          <p:nvPicPr>
            <p:cNvPr id="281" name="TextBox 4" descr="TextBox 4"/>
            <p:cNvPicPr>
              <a:picLocks/>
            </p:cNvPicPr>
            <p:nvPr/>
          </p:nvPicPr>
          <p:blipFill>
            <a:blip r:embed="rId3"/>
            <a:stretch>
              <a:fillRect/>
            </a:stretch>
          </p:blipFill>
          <p:spPr>
            <a:xfrm>
              <a:off x="0" y="0"/>
              <a:ext cx="7271127" cy="1082040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8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fill="hold" grpId="2" nodeType="clickEffect">
                                  <p:stCondLst>
                                    <p:cond delay="0"/>
                                  </p:stCondLst>
                                  <p:iterate>
                                    <p:tmAbs val="0"/>
                                  </p:iterate>
                                  <p:childTnLst>
                                    <p:set>
                                      <p:cBhvr>
                                        <p:cTn id="18" fill="hold"/>
                                        <p:tgtEl>
                                          <p:spTgt spid="283"/>
                                        </p:tgtEl>
                                        <p:attrNameLst>
                                          <p:attrName>style.visibility</p:attrName>
                                        </p:attrNameLst>
                                      </p:cBhvr>
                                      <p:to>
                                        <p:strVal val="visible"/>
                                      </p:to>
                                    </p:set>
                                    <p:animEffect transition="in" filter="fade">
                                      <p:cBhvr>
                                        <p:cTn id="19"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build="p" bldLvl="5" animBg="1" advAuto="0"/>
      <p:bldP spid="283"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ntent Placeholder 2"/>
          <p:cNvSpPr txBox="1">
            <a:spLocks noGrp="1"/>
          </p:cNvSpPr>
          <p:nvPr>
            <p:ph type="body" sz="half" idx="1"/>
          </p:nvPr>
        </p:nvSpPr>
        <p:spPr>
          <a:xfrm>
            <a:off x="16018068" y="915716"/>
            <a:ext cx="7882303" cy="11996486"/>
          </a:xfrm>
          <a:prstGeom prst="rect">
            <a:avLst/>
          </a:prstGeom>
        </p:spPr>
        <p:txBody>
          <a:bodyPr>
            <a:noAutofit/>
          </a:bodyPr>
          <a:lstStyle/>
          <a:p>
            <a:pPr marL="0" indent="0">
              <a:buSzTx/>
              <a:buNone/>
              <a:defRPr sz="4400" i="0">
                <a:solidFill>
                  <a:srgbClr val="008F00"/>
                </a:solidFill>
              </a:defRPr>
            </a:pPr>
            <a:r>
              <a:t>About these resources.</a:t>
            </a:r>
          </a:p>
          <a:p>
            <a:pPr marL="502919" indent="-502919">
              <a:defRPr sz="4400" i="0">
                <a:solidFill>
                  <a:srgbClr val="008F00"/>
                </a:solidFill>
              </a:defRPr>
            </a:pPr>
            <a:r>
              <a:t>Suitable for all pupils in all kinds of schools</a:t>
            </a:r>
          </a:p>
          <a:p>
            <a:pPr marL="502919" indent="-502919">
              <a:defRPr sz="4400" i="0">
                <a:solidFill>
                  <a:srgbClr val="008F00"/>
                </a:solidFill>
              </a:defRPr>
            </a:pPr>
            <a:r>
              <a:t>Encouraging open hearted and critical thinking about prayer and reflection</a:t>
            </a:r>
          </a:p>
          <a:p>
            <a:pPr marL="502919" indent="-502919">
              <a:defRPr sz="4400" i="0">
                <a:solidFill>
                  <a:srgbClr val="008F00"/>
                </a:solidFill>
              </a:defRPr>
            </a:pPr>
            <a:r>
              <a:t>Enhancing the experience of using a Prayer Space in school with good learning</a:t>
            </a:r>
          </a:p>
          <a:p>
            <a:pPr marL="502919" indent="-502919">
              <a:defRPr sz="4400" i="0">
                <a:solidFill>
                  <a:srgbClr val="008F00"/>
                </a:solidFill>
              </a:defRPr>
            </a:pPr>
            <a:r>
              <a:t>Offering learners the chance to develop their own personal ideas about philosophical and social questions on the themes of prayer and reflection</a:t>
            </a:r>
          </a:p>
          <a:p>
            <a:pPr marL="502919" indent="-502919">
              <a:defRPr sz="4400" i="0">
                <a:solidFill>
                  <a:srgbClr val="008F00"/>
                </a:solidFill>
              </a:defRPr>
            </a:pPr>
            <a:r>
              <a:t>Engaging, creative and absorbing learning.</a:t>
            </a:r>
          </a:p>
        </p:txBody>
      </p:sp>
      <p:sp>
        <p:nvSpPr>
          <p:cNvPr id="146" name="Rounded Rectangle"/>
          <p:cNvSpPr/>
          <p:nvPr/>
        </p:nvSpPr>
        <p:spPr>
          <a:xfrm>
            <a:off x="660400"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47" name="Providing quality ‘state of the art’ RE / RVE / RME lessons ready to use for KS2 &amp; KS3"/>
          <p:cNvSpPr txBox="1"/>
          <p:nvPr/>
        </p:nvSpPr>
        <p:spPr>
          <a:xfrm>
            <a:off x="887988" y="566419"/>
            <a:ext cx="4149304" cy="2595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defRPr sz="3200" b="1">
                <a:solidFill>
                  <a:srgbClr val="343770"/>
                </a:solidFill>
              </a:defRPr>
            </a:pPr>
            <a:r>
              <a:t>Providing quality ‘state of the art’ RE / RVE / RME lessons ready to use for</a:t>
            </a:r>
            <a:br/>
            <a:r>
              <a:t>KS2 &amp; KS3</a:t>
            </a:r>
          </a:p>
        </p:txBody>
      </p:sp>
      <p:sp>
        <p:nvSpPr>
          <p:cNvPr id="148" name="We provide well prepared presentations, lesson plans and training webinars and examples."/>
          <p:cNvSpPr/>
          <p:nvPr/>
        </p:nvSpPr>
        <p:spPr>
          <a:xfrm>
            <a:off x="1060800" y="3530646"/>
            <a:ext cx="3803679" cy="3227025"/>
          </a:xfrm>
          <a:prstGeom prst="roundRect">
            <a:avLst>
              <a:gd name="adj" fmla="val 8217"/>
            </a:avLst>
          </a:prstGeom>
          <a:solidFill>
            <a:srgbClr val="343770"/>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We provide well prepared presentations, lesson plans and training webinars and examples.</a:t>
            </a:r>
          </a:p>
        </p:txBody>
      </p:sp>
      <p:sp>
        <p:nvSpPr>
          <p:cNvPr id="149" name="Also including assembly delivered options for school worship / religious observance"/>
          <p:cNvSpPr/>
          <p:nvPr/>
        </p:nvSpPr>
        <p:spPr>
          <a:xfrm>
            <a:off x="1060800" y="7145066"/>
            <a:ext cx="3803679" cy="2824387"/>
          </a:xfrm>
          <a:prstGeom prst="roundRect">
            <a:avLst>
              <a:gd name="adj" fmla="val 9388"/>
            </a:avLst>
          </a:prstGeom>
          <a:solidFill>
            <a:srgbClr val="343770">
              <a:alpha val="65987"/>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Also including assembly delivered options for school worship / religious observance</a:t>
            </a:r>
          </a:p>
        </p:txBody>
      </p:sp>
      <p:sp>
        <p:nvSpPr>
          <p:cNvPr id="150" name="Suitable for all schools and all pupils offering creativity and critical engagement in the lessons."/>
          <p:cNvSpPr/>
          <p:nvPr/>
        </p:nvSpPr>
        <p:spPr>
          <a:xfrm>
            <a:off x="1060800" y="10275569"/>
            <a:ext cx="3803679" cy="2982879"/>
          </a:xfrm>
          <a:prstGeom prst="roundRect">
            <a:avLst>
              <a:gd name="adj" fmla="val 8890"/>
            </a:avLst>
          </a:prstGeom>
          <a:solidFill>
            <a:srgbClr val="343770">
              <a:alpha val="25000"/>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lvl1pPr>
          </a:lstStyle>
          <a:p>
            <a:r>
              <a:t>Suitable for all schools and all pupils offering creativity and critical engagement in the lessons.</a:t>
            </a:r>
          </a:p>
        </p:txBody>
      </p:sp>
      <p:sp>
        <p:nvSpPr>
          <p:cNvPr id="151" name="Rounded Rectangle"/>
          <p:cNvSpPr/>
          <p:nvPr/>
        </p:nvSpPr>
        <p:spPr>
          <a:xfrm>
            <a:off x="5720999"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52" name="Suitable for both teachers of RE / RVE / RME and Prayer Spaces volunteers to deliver."/>
          <p:cNvSpPr txBox="1"/>
          <p:nvPr/>
        </p:nvSpPr>
        <p:spPr>
          <a:xfrm>
            <a:off x="5885776" y="566419"/>
            <a:ext cx="4274926" cy="2595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defRPr sz="3200" b="1">
                <a:solidFill>
                  <a:srgbClr val="343770"/>
                </a:solidFill>
              </a:defRPr>
            </a:pPr>
            <a:r>
              <a:t>Suitable for both teachers of RE / RVE / RME and Prayer Spaces volunteers</a:t>
            </a:r>
            <a:br/>
            <a:r>
              <a:t>to deliver.</a:t>
            </a:r>
          </a:p>
        </p:txBody>
      </p:sp>
      <p:sp>
        <p:nvSpPr>
          <p:cNvPr id="153" name="Adaptive suggestions in lesson plans to help volunteers or fit in with teachers’ needs."/>
          <p:cNvSpPr/>
          <p:nvPr/>
        </p:nvSpPr>
        <p:spPr>
          <a:xfrm>
            <a:off x="6121400" y="3530646"/>
            <a:ext cx="3803678" cy="3227025"/>
          </a:xfrm>
          <a:prstGeom prst="roundRect">
            <a:avLst>
              <a:gd name="adj" fmla="val 8217"/>
            </a:avLst>
          </a:prstGeom>
          <a:solidFill>
            <a:srgbClr val="4D9C8B"/>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Adaptive suggestions in lesson plans to help volunteers or fit in with teachers’ needs.</a:t>
            </a:r>
          </a:p>
        </p:txBody>
      </p:sp>
      <p:sp>
        <p:nvSpPr>
          <p:cNvPr id="154" name="Integrated with common RE / RVE / RME units of work and ‘Understanding Christianity’ resources."/>
          <p:cNvSpPr/>
          <p:nvPr/>
        </p:nvSpPr>
        <p:spPr>
          <a:xfrm>
            <a:off x="6121400" y="7145066"/>
            <a:ext cx="3803678" cy="2824387"/>
          </a:xfrm>
          <a:prstGeom prst="roundRect">
            <a:avLst>
              <a:gd name="adj" fmla="val 9388"/>
            </a:avLst>
          </a:prstGeom>
          <a:solidFill>
            <a:srgbClr val="4D9C8B">
              <a:alpha val="66000"/>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Integrated with common RE / RVE / RME units of work and ‘Understanding Christianity’ resources.</a:t>
            </a:r>
          </a:p>
        </p:txBody>
      </p:sp>
      <p:sp>
        <p:nvSpPr>
          <p:cNvPr id="155" name="Using active learning, creative multi-disciplinary methods, explained and resourced to be ‘ready to go’."/>
          <p:cNvSpPr/>
          <p:nvPr/>
        </p:nvSpPr>
        <p:spPr>
          <a:xfrm>
            <a:off x="6121400" y="10275569"/>
            <a:ext cx="3803678" cy="2982879"/>
          </a:xfrm>
          <a:prstGeom prst="roundRect">
            <a:avLst>
              <a:gd name="adj" fmla="val 8890"/>
            </a:avLst>
          </a:prstGeom>
          <a:solidFill>
            <a:srgbClr val="4D9C8B">
              <a:alpha val="25000"/>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lvl1pPr>
          </a:lstStyle>
          <a:p>
            <a:r>
              <a:t>Using active learning, creative multi-disciplinary methods, explained and resourced to be ‘ready to go’.</a:t>
            </a:r>
          </a:p>
        </p:txBody>
      </p:sp>
      <p:sp>
        <p:nvSpPr>
          <p:cNvPr id="156" name="Rounded Rectangle"/>
          <p:cNvSpPr/>
          <p:nvPr/>
        </p:nvSpPr>
        <p:spPr>
          <a:xfrm>
            <a:off x="10781598"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57" name="Introducing concepts and questions about Christian prayer. Providing resources to set high standards of RE / RVE / RME, deepening learning."/>
          <p:cNvSpPr/>
          <p:nvPr/>
        </p:nvSpPr>
        <p:spPr>
          <a:xfrm>
            <a:off x="11181999" y="3530646"/>
            <a:ext cx="3803679" cy="3227025"/>
          </a:xfrm>
          <a:prstGeom prst="roundRect">
            <a:avLst>
              <a:gd name="adj" fmla="val 8217"/>
            </a:avLst>
          </a:prstGeom>
          <a:solidFill>
            <a:srgbClr val="D2484D"/>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Introducing concepts and questions about Christian prayer. Providing resources to set high standards of RE / RVE / RME, deepening learning.</a:t>
            </a:r>
          </a:p>
        </p:txBody>
      </p:sp>
      <p:sp>
        <p:nvSpPr>
          <p:cNvPr id="158" name="A lesson for KS2 and a lesson for KS3 in advance of the Prayer Space visit."/>
          <p:cNvSpPr/>
          <p:nvPr/>
        </p:nvSpPr>
        <p:spPr>
          <a:xfrm>
            <a:off x="11181999" y="7145066"/>
            <a:ext cx="3803679" cy="2824387"/>
          </a:xfrm>
          <a:prstGeom prst="roundRect">
            <a:avLst>
              <a:gd name="adj" fmla="val 9388"/>
            </a:avLst>
          </a:prstGeom>
          <a:solidFill>
            <a:srgbClr val="D2484D">
              <a:alpha val="66000"/>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solidFill>
                  <a:srgbClr val="FFFFFF"/>
                </a:solidFill>
              </a:defRPr>
            </a:lvl1pPr>
          </a:lstStyle>
          <a:p>
            <a:r>
              <a:t>A lesson for KS2 and a lesson for KS3 in advance of the Prayer Space visit.</a:t>
            </a:r>
          </a:p>
        </p:txBody>
      </p:sp>
      <p:sp>
        <p:nvSpPr>
          <p:cNvPr id="159" name="Three lessons each for KS2 and KS3, all free standing, that follow up the visit."/>
          <p:cNvSpPr/>
          <p:nvPr/>
        </p:nvSpPr>
        <p:spPr>
          <a:xfrm>
            <a:off x="11181999" y="10275569"/>
            <a:ext cx="3803679" cy="2982879"/>
          </a:xfrm>
          <a:prstGeom prst="roundRect">
            <a:avLst>
              <a:gd name="adj" fmla="val 8890"/>
            </a:avLst>
          </a:prstGeom>
          <a:solidFill>
            <a:srgbClr val="D2484D">
              <a:alpha val="25000"/>
            </a:srgbClr>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2600"/>
            </a:lvl1pPr>
          </a:lstStyle>
          <a:p>
            <a:r>
              <a:t>Three lessons each for KS2 and KS3, all free standing, that follow up the visit.</a:t>
            </a:r>
          </a:p>
        </p:txBody>
      </p:sp>
      <p:sp>
        <p:nvSpPr>
          <p:cNvPr id="160" name="Suitable for pre-Prayer Space and post Prayer Space uses."/>
          <p:cNvSpPr txBox="1"/>
          <p:nvPr/>
        </p:nvSpPr>
        <p:spPr>
          <a:xfrm>
            <a:off x="10983328" y="807719"/>
            <a:ext cx="4149303" cy="2113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sz="3200" b="1">
                <a:solidFill>
                  <a:srgbClr val="343770"/>
                </a:solidFill>
              </a:defRPr>
            </a:lvl1pPr>
          </a:lstStyle>
          <a:p>
            <a:r>
              <a:t>Suitable for pre-Prayer Space and post Prayer Space uses.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ontent Placeholder 2"/>
          <p:cNvSpPr txBox="1">
            <a:spLocks noGrp="1"/>
          </p:cNvSpPr>
          <p:nvPr>
            <p:ph type="body" idx="1"/>
          </p:nvPr>
        </p:nvSpPr>
        <p:spPr>
          <a:xfrm>
            <a:off x="628699" y="2397026"/>
            <a:ext cx="23126602" cy="10394355"/>
          </a:xfrm>
          <a:prstGeom prst="rect">
            <a:avLst/>
          </a:prstGeom>
        </p:spPr>
        <p:txBody>
          <a:bodyPr>
            <a:noAutofit/>
          </a:bodyPr>
          <a:lstStyle/>
          <a:p>
            <a:pPr marL="0" indent="0">
              <a:lnSpc>
                <a:spcPct val="81000"/>
              </a:lnSpc>
              <a:buSzTx/>
              <a:buNone/>
              <a:defRPr b="1">
                <a:solidFill>
                  <a:srgbClr val="0563C1"/>
                </a:solidFill>
                <a:latin typeface="+mn-lt"/>
                <a:ea typeface="+mn-ea"/>
                <a:cs typeface="+mn-cs"/>
                <a:sym typeface="Helvetica"/>
              </a:defRPr>
            </a:pPr>
            <a:r>
              <a:t>Here are six ideas about what this story means. Which ones do you think are the best? Put them in order of importance.</a:t>
            </a:r>
          </a:p>
          <a:p>
            <a:pPr marL="1028700" indent="-1028700">
              <a:lnSpc>
                <a:spcPct val="81000"/>
              </a:lnSpc>
              <a:buFontTx/>
              <a:buAutoNum type="alphaUcPeriod"/>
              <a:defRPr b="1">
                <a:solidFill>
                  <a:srgbClr val="0563C1"/>
                </a:solidFill>
                <a:latin typeface="+mn-lt"/>
                <a:ea typeface="+mn-ea"/>
                <a:cs typeface="+mn-cs"/>
                <a:sym typeface="Helvetica"/>
              </a:defRPr>
            </a:pPr>
            <a:r>
              <a:t>If tax collectors go to a Prayer Space, they should wait outside with the other baddies. </a:t>
            </a:r>
          </a:p>
          <a:p>
            <a:pPr marL="1028700" indent="-1028700">
              <a:lnSpc>
                <a:spcPct val="81000"/>
              </a:lnSpc>
              <a:buFontTx/>
              <a:buAutoNum type="alphaUcPeriod"/>
              <a:defRPr b="1">
                <a:solidFill>
                  <a:srgbClr val="0563C1"/>
                </a:solidFill>
                <a:latin typeface="+mn-lt"/>
                <a:ea typeface="+mn-ea"/>
                <a:cs typeface="+mn-cs"/>
                <a:sym typeface="Helvetica"/>
              </a:defRPr>
            </a:pPr>
            <a:r>
              <a:t>There is no point boasting to God – because God knows everything anyway.</a:t>
            </a:r>
          </a:p>
          <a:p>
            <a:pPr marL="1028700" indent="-1028700">
              <a:lnSpc>
                <a:spcPct val="81000"/>
              </a:lnSpc>
              <a:buFontTx/>
              <a:buAutoNum type="alphaUcPeriod"/>
              <a:defRPr b="1">
                <a:solidFill>
                  <a:srgbClr val="0563C1"/>
                </a:solidFill>
                <a:latin typeface="+mn-lt"/>
                <a:ea typeface="+mn-ea"/>
                <a:cs typeface="+mn-cs"/>
                <a:sym typeface="Helvetica"/>
              </a:defRPr>
            </a:pPr>
            <a:r>
              <a:t>Praying in a big-headed way is useless.</a:t>
            </a:r>
          </a:p>
          <a:p>
            <a:pPr marL="1028700" indent="-1028700">
              <a:lnSpc>
                <a:spcPct val="81000"/>
              </a:lnSpc>
              <a:buFontTx/>
              <a:buAutoNum type="alphaUcPeriod"/>
              <a:defRPr b="1">
                <a:solidFill>
                  <a:srgbClr val="0563C1"/>
                </a:solidFill>
                <a:latin typeface="+mn-lt"/>
                <a:ea typeface="+mn-ea"/>
                <a:cs typeface="+mn-cs"/>
                <a:sym typeface="Helvetica"/>
              </a:defRPr>
            </a:pPr>
            <a:r>
              <a:t>God is pleased if you accept that you’re not perfect. </a:t>
            </a:r>
          </a:p>
          <a:p>
            <a:pPr marL="1028700" indent="-1028700">
              <a:lnSpc>
                <a:spcPct val="81000"/>
              </a:lnSpc>
              <a:buFontTx/>
              <a:buAutoNum type="alphaUcPeriod"/>
              <a:defRPr b="1">
                <a:solidFill>
                  <a:srgbClr val="0563C1"/>
                </a:solidFill>
                <a:latin typeface="+mn-lt"/>
                <a:ea typeface="+mn-ea"/>
                <a:cs typeface="+mn-cs"/>
                <a:sym typeface="Helvetica"/>
              </a:defRPr>
            </a:pPr>
            <a:r>
              <a:t>There’s no sin or evil so bad that God can’t forgive it.</a:t>
            </a:r>
          </a:p>
          <a:p>
            <a:pPr marL="1028700" indent="-1028700">
              <a:lnSpc>
                <a:spcPct val="81000"/>
              </a:lnSpc>
              <a:buFontTx/>
              <a:buAutoNum type="alphaUcPeriod"/>
              <a:defRPr b="1">
                <a:solidFill>
                  <a:srgbClr val="0563C1"/>
                </a:solidFill>
                <a:latin typeface="+mn-lt"/>
                <a:ea typeface="+mn-ea"/>
                <a:cs typeface="+mn-cs"/>
                <a:sym typeface="Helvetica"/>
              </a:defRPr>
            </a:pPr>
            <a:r>
              <a:t>Being religious on the outside is no use: it’s better to be spiritual on the inside!</a:t>
            </a:r>
          </a:p>
        </p:txBody>
      </p:sp>
      <p:sp>
        <p:nvSpPr>
          <p:cNvPr id="288" name="Title 1"/>
          <p:cNvSpPr txBox="1"/>
          <p:nvPr/>
        </p:nvSpPr>
        <p:spPr>
          <a:xfrm>
            <a:off x="508000" y="0"/>
            <a:ext cx="23368000" cy="23970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pPr lvl="2" indent="0">
              <a:lnSpc>
                <a:spcPct val="90000"/>
              </a:lnSpc>
              <a:spcBef>
                <a:spcPts val="2000"/>
              </a:spcBef>
              <a:defRPr sz="6800" b="1" spc="0">
                <a:solidFill>
                  <a:srgbClr val="343770"/>
                </a:solidFill>
              </a:defRPr>
            </a:pPr>
            <a:r>
              <a:t>A Pharisee and a Tax Collector: what does the story mean?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7">
                                            <p:bg/>
                                          </p:spTgt>
                                        </p:tgtEl>
                                        <p:attrNameLst>
                                          <p:attrName>style.visibility</p:attrName>
                                        </p:attrNameLst>
                                      </p:cBhvr>
                                      <p:to>
                                        <p:strVal val="visible"/>
                                      </p:to>
                                    </p:set>
                                    <p:animEffect transition="in" filter="fade">
                                      <p:cBhvr>
                                        <p:cTn id="7" dur="500"/>
                                        <p:tgtEl>
                                          <p:spTgt spid="287">
                                            <p:bg/>
                                          </p:spTgt>
                                        </p:tgtEl>
                                      </p:cBhvr>
                                    </p:animEffect>
                                  </p:childTnLst>
                                </p:cTn>
                              </p:par>
                              <p:par>
                                <p:cTn id="8" presetID="10" presetClass="entr" presetSubtype="0" fill="hold" grpId="1" nodeType="withEffect">
                                  <p:stCondLst>
                                    <p:cond delay="0"/>
                                  </p:stCondLst>
                                  <p:iterate>
                                    <p:tmAbs val="0"/>
                                  </p:iterate>
                                  <p:childTnLst>
                                    <p:set>
                                      <p:cBhvr>
                                        <p:cTn id="9" fill="hold"/>
                                        <p:tgtEl>
                                          <p:spTgt spid="287">
                                            <p:txEl>
                                              <p:pRg st="0" end="0"/>
                                            </p:txEl>
                                          </p:spTgt>
                                        </p:tgtEl>
                                        <p:attrNameLst>
                                          <p:attrName>style.visibility</p:attrName>
                                        </p:attrNameLst>
                                      </p:cBhvr>
                                      <p:to>
                                        <p:strVal val="visible"/>
                                      </p:to>
                                    </p:set>
                                    <p:animEffect transition="in" filter="fade">
                                      <p:cBhvr>
                                        <p:cTn id="10" dur="500"/>
                                        <p:tgtEl>
                                          <p:spTgt spid="2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287">
                                            <p:txEl>
                                              <p:pRg st="1" end="1"/>
                                            </p:txEl>
                                          </p:spTgt>
                                        </p:tgtEl>
                                        <p:attrNameLst>
                                          <p:attrName>style.visibility</p:attrName>
                                        </p:attrNameLst>
                                      </p:cBhvr>
                                      <p:to>
                                        <p:strVal val="visible"/>
                                      </p:to>
                                    </p:set>
                                    <p:animEffect transition="in" filter="fade">
                                      <p:cBhvr>
                                        <p:cTn id="15" dur="500"/>
                                        <p:tgtEl>
                                          <p:spTgt spid="2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287">
                                            <p:txEl>
                                              <p:pRg st="2" end="2"/>
                                            </p:txEl>
                                          </p:spTgt>
                                        </p:tgtEl>
                                        <p:attrNameLst>
                                          <p:attrName>style.visibility</p:attrName>
                                        </p:attrNameLst>
                                      </p:cBhvr>
                                      <p:to>
                                        <p:strVal val="visible"/>
                                      </p:to>
                                    </p:set>
                                    <p:animEffect transition="in" filter="fade">
                                      <p:cBhvr>
                                        <p:cTn id="20" dur="500"/>
                                        <p:tgtEl>
                                          <p:spTgt spid="2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287">
                                            <p:txEl>
                                              <p:pRg st="3" end="3"/>
                                            </p:txEl>
                                          </p:spTgt>
                                        </p:tgtEl>
                                        <p:attrNameLst>
                                          <p:attrName>style.visibility</p:attrName>
                                        </p:attrNameLst>
                                      </p:cBhvr>
                                      <p:to>
                                        <p:strVal val="visible"/>
                                      </p:to>
                                    </p:set>
                                    <p:animEffect transition="in" filter="fade">
                                      <p:cBhvr>
                                        <p:cTn id="25" dur="500"/>
                                        <p:tgtEl>
                                          <p:spTgt spid="2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287">
                                            <p:txEl>
                                              <p:pRg st="4" end="4"/>
                                            </p:txEl>
                                          </p:spTgt>
                                        </p:tgtEl>
                                        <p:attrNameLst>
                                          <p:attrName>style.visibility</p:attrName>
                                        </p:attrNameLst>
                                      </p:cBhvr>
                                      <p:to>
                                        <p:strVal val="visible"/>
                                      </p:to>
                                    </p:set>
                                    <p:animEffect transition="in" filter="fade">
                                      <p:cBhvr>
                                        <p:cTn id="30" dur="500"/>
                                        <p:tgtEl>
                                          <p:spTgt spid="2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 nodeType="clickEffect">
                                  <p:stCondLst>
                                    <p:cond delay="0"/>
                                  </p:stCondLst>
                                  <p:iterate>
                                    <p:tmAbs val="0"/>
                                  </p:iterate>
                                  <p:childTnLst>
                                    <p:set>
                                      <p:cBhvr>
                                        <p:cTn id="34" fill="hold"/>
                                        <p:tgtEl>
                                          <p:spTgt spid="287">
                                            <p:txEl>
                                              <p:pRg st="5" end="5"/>
                                            </p:txEl>
                                          </p:spTgt>
                                        </p:tgtEl>
                                        <p:attrNameLst>
                                          <p:attrName>style.visibility</p:attrName>
                                        </p:attrNameLst>
                                      </p:cBhvr>
                                      <p:to>
                                        <p:strVal val="visible"/>
                                      </p:to>
                                    </p:set>
                                    <p:animEffect transition="in" filter="fade">
                                      <p:cBhvr>
                                        <p:cTn id="35" dur="500"/>
                                        <p:tgtEl>
                                          <p:spTgt spid="2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1" nodeType="clickEffect">
                                  <p:stCondLst>
                                    <p:cond delay="0"/>
                                  </p:stCondLst>
                                  <p:iterate>
                                    <p:tmAbs val="0"/>
                                  </p:iterate>
                                  <p:childTnLst>
                                    <p:set>
                                      <p:cBhvr>
                                        <p:cTn id="39" fill="hold"/>
                                        <p:tgtEl>
                                          <p:spTgt spid="287">
                                            <p:txEl>
                                              <p:pRg st="6" end="6"/>
                                            </p:txEl>
                                          </p:spTgt>
                                        </p:tgtEl>
                                        <p:attrNameLst>
                                          <p:attrName>style.visibility</p:attrName>
                                        </p:attrNameLst>
                                      </p:cBhvr>
                                      <p:to>
                                        <p:strVal val="visible"/>
                                      </p:to>
                                    </p:set>
                                    <p:animEffect transition="in" filter="fade">
                                      <p:cBhvr>
                                        <p:cTn id="40" dur="500"/>
                                        <p:tgtEl>
                                          <p:spTgt spid="2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Content Placeholder 5" descr="Content Placeholder 5"/>
          <p:cNvPicPr>
            <a:picLocks noChangeAspect="1"/>
          </p:cNvPicPr>
          <p:nvPr/>
        </p:nvPicPr>
        <p:blipFill>
          <a:blip r:embed="rId3"/>
          <a:stretch>
            <a:fillRect/>
          </a:stretch>
        </p:blipFill>
        <p:spPr>
          <a:xfrm>
            <a:off x="254000" y="1607268"/>
            <a:ext cx="17920657" cy="11854732"/>
          </a:xfrm>
          <a:prstGeom prst="rect">
            <a:avLst/>
          </a:prstGeom>
          <a:ln w="12700">
            <a:miter lim="400000"/>
          </a:ln>
          <a:effectLst>
            <a:outerShdw blurRad="584200" dist="279400" dir="2700000" rotWithShape="0">
              <a:srgbClr val="333333">
                <a:alpha val="64999"/>
              </a:srgbClr>
            </a:outerShdw>
          </a:effectLst>
        </p:spPr>
      </p:pic>
      <p:sp>
        <p:nvSpPr>
          <p:cNvPr id="293" name="TextBox 2"/>
          <p:cNvSpPr txBox="1"/>
          <p:nvPr/>
        </p:nvSpPr>
        <p:spPr>
          <a:xfrm>
            <a:off x="18437350" y="3064510"/>
            <a:ext cx="5438651" cy="7586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defRPr sz="4400" b="1">
                <a:solidFill>
                  <a:srgbClr val="0563C1"/>
                </a:solidFill>
              </a:defRPr>
            </a:pPr>
            <a:r>
              <a:t>How does the artist show both pride and humility in the picture?</a:t>
            </a:r>
          </a:p>
          <a:p>
            <a:pPr>
              <a:defRPr sz="4400" b="1">
                <a:solidFill>
                  <a:srgbClr val="0563C1"/>
                </a:solidFill>
              </a:defRPr>
            </a:pPr>
            <a:endParaRPr/>
          </a:p>
          <a:p>
            <a:pPr>
              <a:defRPr sz="4400" b="1">
                <a:solidFill>
                  <a:srgbClr val="0563C1"/>
                </a:solidFill>
              </a:defRPr>
            </a:pPr>
            <a:r>
              <a:t>What do you think are the hidden messages in Jesus’ story of the Pharisee and the Tax Collector? </a:t>
            </a:r>
          </a:p>
        </p:txBody>
      </p:sp>
      <p:sp>
        <p:nvSpPr>
          <p:cNvPr id="294" name="Title 1"/>
          <p:cNvSpPr txBox="1"/>
          <p:nvPr/>
        </p:nvSpPr>
        <p:spPr>
          <a:xfrm>
            <a:off x="508000" y="0"/>
            <a:ext cx="23368000" cy="151235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pPr lvl="2" indent="0">
              <a:lnSpc>
                <a:spcPct val="90000"/>
              </a:lnSpc>
              <a:spcBef>
                <a:spcPts val="2000"/>
              </a:spcBef>
              <a:defRPr sz="6800" b="1" spc="0">
                <a:solidFill>
                  <a:srgbClr val="343770"/>
                </a:solidFill>
              </a:defRPr>
            </a:pPr>
            <a:r>
              <a:t>A Pharisee and a Tax Collector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1"/>
          <p:cNvSpPr txBox="1">
            <a:spLocks noGrp="1"/>
          </p:cNvSpPr>
          <p:nvPr>
            <p:ph type="title"/>
          </p:nvPr>
        </p:nvSpPr>
        <p:spPr>
          <a:xfrm>
            <a:off x="1910860" y="499521"/>
            <a:ext cx="8782048" cy="2646879"/>
          </a:xfrm>
          <a:prstGeom prst="rect">
            <a:avLst/>
          </a:prstGeom>
        </p:spPr>
        <p:txBody>
          <a:bodyPr anchor="t"/>
          <a:lstStyle>
            <a:lvl1pPr>
              <a:defRPr sz="5600" b="1">
                <a:solidFill>
                  <a:srgbClr val="FFFFFF"/>
                </a:solidFill>
              </a:defRPr>
            </a:lvl1pPr>
          </a:lstStyle>
          <a:p>
            <a:r>
              <a:t>Broad views of prayer and spirituality to discuss</a:t>
            </a:r>
          </a:p>
        </p:txBody>
      </p:sp>
      <p:sp>
        <p:nvSpPr>
          <p:cNvPr id="299" name="TextBox 10"/>
          <p:cNvSpPr txBox="1"/>
          <p:nvPr/>
        </p:nvSpPr>
        <p:spPr>
          <a:xfrm>
            <a:off x="528566" y="628432"/>
            <a:ext cx="14641042" cy="124591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pPr>
              <a:lnSpc>
                <a:spcPct val="90000"/>
              </a:lnSpc>
              <a:spcBef>
                <a:spcPts val="1200"/>
              </a:spcBef>
              <a:defRPr sz="4400" b="1">
                <a:solidFill>
                  <a:srgbClr val="008F00"/>
                </a:solidFill>
              </a:defRPr>
            </a:pPr>
            <a:r>
              <a:t>A learning strategy: ‘washing line’ </a:t>
            </a:r>
          </a:p>
          <a:p>
            <a:pPr marL="514350" indent="-457200">
              <a:lnSpc>
                <a:spcPct val="90000"/>
              </a:lnSpc>
              <a:spcBef>
                <a:spcPts val="1200"/>
              </a:spcBef>
              <a:buSzPct val="100000"/>
              <a:buFont typeface="Arial"/>
              <a:buChar char="•"/>
              <a:defRPr sz="4400" b="1">
                <a:solidFill>
                  <a:srgbClr val="008F00"/>
                </a:solidFill>
              </a:defRPr>
            </a:pPr>
            <a:r>
              <a:t>Use a fat marker pen to put your first name in large letters on a piece of paper folded in half, so that you can hang it on a ‘washing line’ – a string stretched across your classroom.</a:t>
            </a:r>
          </a:p>
          <a:p>
            <a:pPr marL="514350" indent="-457200">
              <a:lnSpc>
                <a:spcPct val="90000"/>
              </a:lnSpc>
              <a:spcBef>
                <a:spcPts val="1200"/>
              </a:spcBef>
              <a:buSzPct val="100000"/>
              <a:buFont typeface="Arial"/>
              <a:buChar char="•"/>
              <a:defRPr sz="4400" b="1">
                <a:solidFill>
                  <a:srgbClr val="008F00"/>
                </a:solidFill>
              </a:defRPr>
            </a:pPr>
            <a:r>
              <a:t>Sit round the ‘washing line’ in a circle. </a:t>
            </a:r>
          </a:p>
          <a:p>
            <a:pPr marL="514350" indent="-457200">
              <a:lnSpc>
                <a:spcPct val="90000"/>
              </a:lnSpc>
              <a:spcBef>
                <a:spcPts val="1200"/>
              </a:spcBef>
              <a:buSzPct val="100000"/>
              <a:buFont typeface="Arial"/>
              <a:buChar char="•"/>
              <a:defRPr sz="4400" b="1">
                <a:solidFill>
                  <a:srgbClr val="008F00"/>
                </a:solidFill>
              </a:defRPr>
            </a:pPr>
            <a:r>
              <a:t>Two big labels at each end: ‘Strongly Agree’ is at one end, ‘Strongly Disagree’ at the other. </a:t>
            </a:r>
          </a:p>
          <a:p>
            <a:pPr marL="514350" indent="-457200">
              <a:lnSpc>
                <a:spcPct val="90000"/>
              </a:lnSpc>
              <a:spcBef>
                <a:spcPts val="1200"/>
              </a:spcBef>
              <a:buSzPct val="100000"/>
              <a:buFont typeface="Arial"/>
              <a:buChar char="•"/>
              <a:defRPr sz="4400" b="1">
                <a:solidFill>
                  <a:srgbClr val="008F00"/>
                </a:solidFill>
              </a:defRPr>
            </a:pPr>
            <a:r>
              <a:t>You will be reading and listening to some quotes about praying and spirituality. You will hear them twice, with a pause for thinking.</a:t>
            </a:r>
          </a:p>
          <a:p>
            <a:pPr marL="514350" indent="-457200">
              <a:lnSpc>
                <a:spcPct val="90000"/>
              </a:lnSpc>
              <a:spcBef>
                <a:spcPts val="1200"/>
              </a:spcBef>
              <a:buSzPct val="100000"/>
              <a:buFont typeface="Arial"/>
              <a:buChar char="•"/>
              <a:defRPr sz="4400" b="1">
                <a:solidFill>
                  <a:srgbClr val="008F00"/>
                </a:solidFill>
              </a:defRPr>
            </a:pPr>
            <a:r>
              <a:t>Hang your name label on the line to show what you think of each quote. </a:t>
            </a:r>
          </a:p>
          <a:p>
            <a:pPr marL="514350" indent="-457200">
              <a:lnSpc>
                <a:spcPct val="90000"/>
              </a:lnSpc>
              <a:spcBef>
                <a:spcPts val="1200"/>
              </a:spcBef>
              <a:buSzPct val="100000"/>
              <a:buFont typeface="Arial"/>
              <a:buChar char="•"/>
              <a:defRPr sz="4400" b="1">
                <a:solidFill>
                  <a:srgbClr val="008F00"/>
                </a:solidFill>
              </a:defRPr>
            </a:pPr>
            <a:r>
              <a:t>You may be surprised how wide a range of views there are in your class. </a:t>
            </a:r>
          </a:p>
          <a:p>
            <a:pPr marL="514350" indent="-457200">
              <a:lnSpc>
                <a:spcPct val="90000"/>
              </a:lnSpc>
              <a:spcBef>
                <a:spcPts val="1200"/>
              </a:spcBef>
              <a:buSzPct val="100000"/>
              <a:buFont typeface="Arial"/>
              <a:buChar char="•"/>
              <a:defRPr sz="4400" b="1">
                <a:solidFill>
                  <a:srgbClr val="008F00"/>
                </a:solidFill>
              </a:defRPr>
            </a:pPr>
            <a:r>
              <a:t>Sit back down and look at the opinions expressed. </a:t>
            </a:r>
          </a:p>
          <a:p>
            <a:pPr marL="514350" indent="-457200">
              <a:lnSpc>
                <a:spcPct val="90000"/>
              </a:lnSpc>
              <a:spcBef>
                <a:spcPts val="1200"/>
              </a:spcBef>
              <a:buSzPct val="100000"/>
              <a:buFont typeface="Arial"/>
              <a:buChar char="•"/>
              <a:defRPr sz="4400" b="1">
                <a:solidFill>
                  <a:srgbClr val="008F00"/>
                </a:solidFill>
              </a:defRPr>
            </a:pPr>
            <a:r>
              <a:t>Any comments?? Take the chance to speak up, even if you don’t usually do so in class.  </a:t>
            </a:r>
          </a:p>
        </p:txBody>
      </p:sp>
      <p:pic>
        <p:nvPicPr>
          <p:cNvPr id="300" name="Picture 12" descr="Picture 12"/>
          <p:cNvPicPr>
            <a:picLocks noChangeAspect="1"/>
          </p:cNvPicPr>
          <p:nvPr/>
        </p:nvPicPr>
        <p:blipFill>
          <a:blip r:embed="rId3"/>
          <a:srcRect l="8597" r="8945"/>
          <a:stretch>
            <a:fillRect/>
          </a:stretch>
        </p:blipFill>
        <p:spPr>
          <a:xfrm>
            <a:off x="15426998" y="2766814"/>
            <a:ext cx="8402639" cy="8182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638"/>
                </a:lnTo>
                <a:lnTo>
                  <a:pt x="2" y="20638"/>
                </a:lnTo>
                <a:cubicBezTo>
                  <a:pt x="8" y="20638"/>
                  <a:pt x="15" y="20639"/>
                  <a:pt x="19" y="20642"/>
                </a:cubicBezTo>
                <a:cubicBezTo>
                  <a:pt x="46" y="20666"/>
                  <a:pt x="75" y="20668"/>
                  <a:pt x="109" y="20672"/>
                </a:cubicBezTo>
                <a:cubicBezTo>
                  <a:pt x="158" y="20677"/>
                  <a:pt x="202" y="20673"/>
                  <a:pt x="247" y="20663"/>
                </a:cubicBezTo>
                <a:cubicBezTo>
                  <a:pt x="280" y="20656"/>
                  <a:pt x="313" y="20642"/>
                  <a:pt x="342" y="20624"/>
                </a:cubicBezTo>
                <a:cubicBezTo>
                  <a:pt x="382" y="20598"/>
                  <a:pt x="421" y="20587"/>
                  <a:pt x="460" y="20621"/>
                </a:cubicBezTo>
                <a:cubicBezTo>
                  <a:pt x="502" y="20658"/>
                  <a:pt x="550" y="20645"/>
                  <a:pt x="596" y="20647"/>
                </a:cubicBezTo>
                <a:cubicBezTo>
                  <a:pt x="616" y="20647"/>
                  <a:pt x="637" y="20646"/>
                  <a:pt x="656" y="20652"/>
                </a:cubicBezTo>
                <a:cubicBezTo>
                  <a:pt x="712" y="20668"/>
                  <a:pt x="766" y="20693"/>
                  <a:pt x="822" y="20704"/>
                </a:cubicBezTo>
                <a:cubicBezTo>
                  <a:pt x="854" y="20710"/>
                  <a:pt x="890" y="20700"/>
                  <a:pt x="922" y="20692"/>
                </a:cubicBezTo>
                <a:cubicBezTo>
                  <a:pt x="955" y="20683"/>
                  <a:pt x="988" y="20670"/>
                  <a:pt x="1020" y="20657"/>
                </a:cubicBezTo>
                <a:cubicBezTo>
                  <a:pt x="1042" y="20648"/>
                  <a:pt x="1065" y="20640"/>
                  <a:pt x="1082" y="20625"/>
                </a:cubicBezTo>
                <a:cubicBezTo>
                  <a:pt x="1122" y="20588"/>
                  <a:pt x="1162" y="20582"/>
                  <a:pt x="1209" y="20601"/>
                </a:cubicBezTo>
                <a:cubicBezTo>
                  <a:pt x="1216" y="20604"/>
                  <a:pt x="1225" y="20604"/>
                  <a:pt x="1232" y="20605"/>
                </a:cubicBezTo>
                <a:cubicBezTo>
                  <a:pt x="1359" y="20614"/>
                  <a:pt x="1485" y="20619"/>
                  <a:pt x="1610" y="20633"/>
                </a:cubicBezTo>
                <a:cubicBezTo>
                  <a:pt x="1661" y="20639"/>
                  <a:pt x="1710" y="20664"/>
                  <a:pt x="1760" y="20680"/>
                </a:cubicBezTo>
                <a:cubicBezTo>
                  <a:pt x="1770" y="20683"/>
                  <a:pt x="1781" y="20688"/>
                  <a:pt x="1791" y="20685"/>
                </a:cubicBezTo>
                <a:cubicBezTo>
                  <a:pt x="1903" y="20663"/>
                  <a:pt x="2008" y="20695"/>
                  <a:pt x="2111" y="20738"/>
                </a:cubicBezTo>
                <a:cubicBezTo>
                  <a:pt x="2121" y="20742"/>
                  <a:pt x="2135" y="20742"/>
                  <a:pt x="2147" y="20741"/>
                </a:cubicBezTo>
                <a:cubicBezTo>
                  <a:pt x="2180" y="20738"/>
                  <a:pt x="2216" y="20722"/>
                  <a:pt x="2245" y="20731"/>
                </a:cubicBezTo>
                <a:cubicBezTo>
                  <a:pt x="2325" y="20757"/>
                  <a:pt x="2403" y="20788"/>
                  <a:pt x="2478" y="20827"/>
                </a:cubicBezTo>
                <a:cubicBezTo>
                  <a:pt x="2554" y="20866"/>
                  <a:pt x="2626" y="20899"/>
                  <a:pt x="2713" y="20859"/>
                </a:cubicBezTo>
                <a:cubicBezTo>
                  <a:pt x="2750" y="20843"/>
                  <a:pt x="2798" y="20854"/>
                  <a:pt x="2840" y="20858"/>
                </a:cubicBezTo>
                <a:cubicBezTo>
                  <a:pt x="2871" y="20862"/>
                  <a:pt x="2902" y="20882"/>
                  <a:pt x="2933" y="20882"/>
                </a:cubicBezTo>
                <a:cubicBezTo>
                  <a:pt x="3015" y="20882"/>
                  <a:pt x="3088" y="20905"/>
                  <a:pt x="3159" y="20953"/>
                </a:cubicBezTo>
                <a:cubicBezTo>
                  <a:pt x="3186" y="20971"/>
                  <a:pt x="3229" y="20959"/>
                  <a:pt x="3265" y="20964"/>
                </a:cubicBezTo>
                <a:cubicBezTo>
                  <a:pt x="3303" y="20970"/>
                  <a:pt x="3342" y="20974"/>
                  <a:pt x="3378" y="20987"/>
                </a:cubicBezTo>
                <a:cubicBezTo>
                  <a:pt x="3472" y="21021"/>
                  <a:pt x="3564" y="21059"/>
                  <a:pt x="3657" y="21094"/>
                </a:cubicBezTo>
                <a:cubicBezTo>
                  <a:pt x="3734" y="21123"/>
                  <a:pt x="3811" y="21100"/>
                  <a:pt x="3887" y="21088"/>
                </a:cubicBezTo>
                <a:cubicBezTo>
                  <a:pt x="3935" y="21080"/>
                  <a:pt x="3979" y="21062"/>
                  <a:pt x="4033" y="21090"/>
                </a:cubicBezTo>
                <a:cubicBezTo>
                  <a:pt x="4084" y="21117"/>
                  <a:pt x="4149" y="21110"/>
                  <a:pt x="4206" y="21124"/>
                </a:cubicBezTo>
                <a:cubicBezTo>
                  <a:pt x="4255" y="21137"/>
                  <a:pt x="4301" y="21156"/>
                  <a:pt x="4348" y="21176"/>
                </a:cubicBezTo>
                <a:cubicBezTo>
                  <a:pt x="4412" y="21202"/>
                  <a:pt x="4475" y="21231"/>
                  <a:pt x="4545" y="21218"/>
                </a:cubicBezTo>
                <a:cubicBezTo>
                  <a:pt x="4624" y="21203"/>
                  <a:pt x="4679" y="21259"/>
                  <a:pt x="4741" y="21296"/>
                </a:cubicBezTo>
                <a:cubicBezTo>
                  <a:pt x="4784" y="21322"/>
                  <a:pt x="4831" y="21340"/>
                  <a:pt x="4878" y="21356"/>
                </a:cubicBezTo>
                <a:cubicBezTo>
                  <a:pt x="4940" y="21377"/>
                  <a:pt x="5005" y="21389"/>
                  <a:pt x="5068" y="21409"/>
                </a:cubicBezTo>
                <a:cubicBezTo>
                  <a:pt x="5164" y="21440"/>
                  <a:pt x="5261" y="21464"/>
                  <a:pt x="5360" y="21447"/>
                </a:cubicBezTo>
                <a:cubicBezTo>
                  <a:pt x="5406" y="21440"/>
                  <a:pt x="5448" y="21440"/>
                  <a:pt x="5494" y="21451"/>
                </a:cubicBezTo>
                <a:cubicBezTo>
                  <a:pt x="5569" y="21469"/>
                  <a:pt x="5646" y="21472"/>
                  <a:pt x="5706" y="21539"/>
                </a:cubicBezTo>
                <a:cubicBezTo>
                  <a:pt x="5727" y="21563"/>
                  <a:pt x="5766" y="21569"/>
                  <a:pt x="5797" y="21581"/>
                </a:cubicBezTo>
                <a:cubicBezTo>
                  <a:pt x="5833" y="21596"/>
                  <a:pt x="5859" y="21588"/>
                  <a:pt x="5878" y="21546"/>
                </a:cubicBezTo>
                <a:cubicBezTo>
                  <a:pt x="5887" y="21527"/>
                  <a:pt x="5911" y="21509"/>
                  <a:pt x="5931" y="21506"/>
                </a:cubicBezTo>
                <a:cubicBezTo>
                  <a:pt x="5988" y="21496"/>
                  <a:pt x="6042" y="21509"/>
                  <a:pt x="6098" y="21539"/>
                </a:cubicBezTo>
                <a:cubicBezTo>
                  <a:pt x="6150" y="21567"/>
                  <a:pt x="6216" y="21565"/>
                  <a:pt x="6275" y="21576"/>
                </a:cubicBezTo>
                <a:cubicBezTo>
                  <a:pt x="6318" y="21584"/>
                  <a:pt x="6360" y="21600"/>
                  <a:pt x="6403" y="21600"/>
                </a:cubicBezTo>
                <a:cubicBezTo>
                  <a:pt x="6456" y="21600"/>
                  <a:pt x="6508" y="21585"/>
                  <a:pt x="6561" y="21580"/>
                </a:cubicBezTo>
                <a:cubicBezTo>
                  <a:pt x="6602" y="21576"/>
                  <a:pt x="6644" y="21578"/>
                  <a:pt x="6685" y="21573"/>
                </a:cubicBezTo>
                <a:cubicBezTo>
                  <a:pt x="6719" y="21569"/>
                  <a:pt x="6753" y="21558"/>
                  <a:pt x="6786" y="21550"/>
                </a:cubicBezTo>
                <a:cubicBezTo>
                  <a:pt x="6799" y="21547"/>
                  <a:pt x="6811" y="21535"/>
                  <a:pt x="6822" y="21537"/>
                </a:cubicBezTo>
                <a:cubicBezTo>
                  <a:pt x="6932" y="21556"/>
                  <a:pt x="7011" y="21471"/>
                  <a:pt x="7104" y="21433"/>
                </a:cubicBezTo>
                <a:cubicBezTo>
                  <a:pt x="7201" y="21394"/>
                  <a:pt x="7295" y="21334"/>
                  <a:pt x="7404" y="21352"/>
                </a:cubicBezTo>
                <a:cubicBezTo>
                  <a:pt x="7470" y="21363"/>
                  <a:pt x="7533" y="21388"/>
                  <a:pt x="7599" y="21403"/>
                </a:cubicBezTo>
                <a:cubicBezTo>
                  <a:pt x="7622" y="21408"/>
                  <a:pt x="7648" y="21408"/>
                  <a:pt x="7671" y="21403"/>
                </a:cubicBezTo>
                <a:cubicBezTo>
                  <a:pt x="7783" y="21379"/>
                  <a:pt x="7894" y="21375"/>
                  <a:pt x="8005" y="21415"/>
                </a:cubicBezTo>
                <a:cubicBezTo>
                  <a:pt x="8024" y="21421"/>
                  <a:pt x="8044" y="21427"/>
                  <a:pt x="8064" y="21427"/>
                </a:cubicBezTo>
                <a:cubicBezTo>
                  <a:pt x="8172" y="21427"/>
                  <a:pt x="8278" y="21418"/>
                  <a:pt x="8381" y="21375"/>
                </a:cubicBezTo>
                <a:cubicBezTo>
                  <a:pt x="8416" y="21360"/>
                  <a:pt x="8457" y="21370"/>
                  <a:pt x="8495" y="21366"/>
                </a:cubicBezTo>
                <a:cubicBezTo>
                  <a:pt x="8531" y="21363"/>
                  <a:pt x="8567" y="21362"/>
                  <a:pt x="8601" y="21352"/>
                </a:cubicBezTo>
                <a:cubicBezTo>
                  <a:pt x="8652" y="21337"/>
                  <a:pt x="8699" y="21334"/>
                  <a:pt x="8750" y="21348"/>
                </a:cubicBezTo>
                <a:cubicBezTo>
                  <a:pt x="8800" y="21360"/>
                  <a:pt x="8852" y="21354"/>
                  <a:pt x="8903" y="21355"/>
                </a:cubicBezTo>
                <a:cubicBezTo>
                  <a:pt x="8961" y="21355"/>
                  <a:pt x="9018" y="21355"/>
                  <a:pt x="9075" y="21353"/>
                </a:cubicBezTo>
                <a:cubicBezTo>
                  <a:pt x="9098" y="21352"/>
                  <a:pt x="9124" y="21335"/>
                  <a:pt x="9143" y="21342"/>
                </a:cubicBezTo>
                <a:cubicBezTo>
                  <a:pt x="9204" y="21366"/>
                  <a:pt x="9266" y="21337"/>
                  <a:pt x="9327" y="21350"/>
                </a:cubicBezTo>
                <a:cubicBezTo>
                  <a:pt x="9357" y="21356"/>
                  <a:pt x="9390" y="21338"/>
                  <a:pt x="9423" y="21336"/>
                </a:cubicBezTo>
                <a:cubicBezTo>
                  <a:pt x="9476" y="21333"/>
                  <a:pt x="9528" y="21335"/>
                  <a:pt x="9581" y="21334"/>
                </a:cubicBezTo>
                <a:cubicBezTo>
                  <a:pt x="9598" y="21333"/>
                  <a:pt x="9616" y="21332"/>
                  <a:pt x="9633" y="21331"/>
                </a:cubicBezTo>
                <a:cubicBezTo>
                  <a:pt x="9648" y="21330"/>
                  <a:pt x="9664" y="21326"/>
                  <a:pt x="9679" y="21329"/>
                </a:cubicBezTo>
                <a:cubicBezTo>
                  <a:pt x="9732" y="21340"/>
                  <a:pt x="9784" y="21358"/>
                  <a:pt x="9837" y="21365"/>
                </a:cubicBezTo>
                <a:cubicBezTo>
                  <a:pt x="9883" y="21371"/>
                  <a:pt x="9931" y="21363"/>
                  <a:pt x="9978" y="21367"/>
                </a:cubicBezTo>
                <a:cubicBezTo>
                  <a:pt x="10060" y="21375"/>
                  <a:pt x="10142" y="21388"/>
                  <a:pt x="10224" y="21397"/>
                </a:cubicBezTo>
                <a:cubicBezTo>
                  <a:pt x="10241" y="21399"/>
                  <a:pt x="10260" y="21387"/>
                  <a:pt x="10278" y="21386"/>
                </a:cubicBezTo>
                <a:cubicBezTo>
                  <a:pt x="10334" y="21384"/>
                  <a:pt x="10391" y="21383"/>
                  <a:pt x="10448" y="21382"/>
                </a:cubicBezTo>
                <a:cubicBezTo>
                  <a:pt x="10480" y="21382"/>
                  <a:pt x="10513" y="21383"/>
                  <a:pt x="10545" y="21379"/>
                </a:cubicBezTo>
                <a:cubicBezTo>
                  <a:pt x="10587" y="21374"/>
                  <a:pt x="10625" y="21366"/>
                  <a:pt x="10664" y="21400"/>
                </a:cubicBezTo>
                <a:cubicBezTo>
                  <a:pt x="10725" y="21453"/>
                  <a:pt x="10802" y="21433"/>
                  <a:pt x="10872" y="21445"/>
                </a:cubicBezTo>
                <a:cubicBezTo>
                  <a:pt x="10891" y="21448"/>
                  <a:pt x="10909" y="21449"/>
                  <a:pt x="10928" y="21452"/>
                </a:cubicBezTo>
                <a:cubicBezTo>
                  <a:pt x="10961" y="21459"/>
                  <a:pt x="10994" y="21467"/>
                  <a:pt x="11028" y="21474"/>
                </a:cubicBezTo>
                <a:cubicBezTo>
                  <a:pt x="11033" y="21476"/>
                  <a:pt x="11040" y="21475"/>
                  <a:pt x="11046" y="21477"/>
                </a:cubicBezTo>
                <a:cubicBezTo>
                  <a:pt x="11097" y="21496"/>
                  <a:pt x="11147" y="21518"/>
                  <a:pt x="11199" y="21533"/>
                </a:cubicBezTo>
                <a:cubicBezTo>
                  <a:pt x="11224" y="21540"/>
                  <a:pt x="11251" y="21541"/>
                  <a:pt x="11277" y="21537"/>
                </a:cubicBezTo>
                <a:cubicBezTo>
                  <a:pt x="11354" y="21526"/>
                  <a:pt x="11430" y="21520"/>
                  <a:pt x="11506" y="21537"/>
                </a:cubicBezTo>
                <a:cubicBezTo>
                  <a:pt x="11536" y="21544"/>
                  <a:pt x="11570" y="21533"/>
                  <a:pt x="11602" y="21529"/>
                </a:cubicBezTo>
                <a:cubicBezTo>
                  <a:pt x="11679" y="21518"/>
                  <a:pt x="11757" y="21507"/>
                  <a:pt x="11834" y="21497"/>
                </a:cubicBezTo>
                <a:cubicBezTo>
                  <a:pt x="11883" y="21491"/>
                  <a:pt x="11932" y="21487"/>
                  <a:pt x="11980" y="21481"/>
                </a:cubicBezTo>
                <a:cubicBezTo>
                  <a:pt x="12036" y="21473"/>
                  <a:pt x="12092" y="21462"/>
                  <a:pt x="12148" y="21455"/>
                </a:cubicBezTo>
                <a:cubicBezTo>
                  <a:pt x="12212" y="21448"/>
                  <a:pt x="12276" y="21447"/>
                  <a:pt x="12340" y="21440"/>
                </a:cubicBezTo>
                <a:cubicBezTo>
                  <a:pt x="12456" y="21425"/>
                  <a:pt x="12573" y="21408"/>
                  <a:pt x="12689" y="21392"/>
                </a:cubicBezTo>
                <a:cubicBezTo>
                  <a:pt x="12803" y="21376"/>
                  <a:pt x="12916" y="21362"/>
                  <a:pt x="13028" y="21342"/>
                </a:cubicBezTo>
                <a:cubicBezTo>
                  <a:pt x="13075" y="21334"/>
                  <a:pt x="13120" y="21311"/>
                  <a:pt x="13167" y="21298"/>
                </a:cubicBezTo>
                <a:cubicBezTo>
                  <a:pt x="13249" y="21276"/>
                  <a:pt x="13331" y="21257"/>
                  <a:pt x="13412" y="21235"/>
                </a:cubicBezTo>
                <a:cubicBezTo>
                  <a:pt x="13448" y="21226"/>
                  <a:pt x="13483" y="21209"/>
                  <a:pt x="13519" y="21198"/>
                </a:cubicBezTo>
                <a:cubicBezTo>
                  <a:pt x="13604" y="21171"/>
                  <a:pt x="13692" y="21150"/>
                  <a:pt x="13776" y="21120"/>
                </a:cubicBezTo>
                <a:cubicBezTo>
                  <a:pt x="13878" y="21084"/>
                  <a:pt x="13978" y="21040"/>
                  <a:pt x="14079" y="21002"/>
                </a:cubicBezTo>
                <a:cubicBezTo>
                  <a:pt x="14117" y="20987"/>
                  <a:pt x="14156" y="20980"/>
                  <a:pt x="14195" y="20968"/>
                </a:cubicBezTo>
                <a:cubicBezTo>
                  <a:pt x="14293" y="20939"/>
                  <a:pt x="14390" y="20908"/>
                  <a:pt x="14488" y="20880"/>
                </a:cubicBezTo>
                <a:cubicBezTo>
                  <a:pt x="14524" y="20870"/>
                  <a:pt x="14563" y="20871"/>
                  <a:pt x="14599" y="20862"/>
                </a:cubicBezTo>
                <a:cubicBezTo>
                  <a:pt x="14642" y="20853"/>
                  <a:pt x="14684" y="20841"/>
                  <a:pt x="14725" y="20825"/>
                </a:cubicBezTo>
                <a:cubicBezTo>
                  <a:pt x="14776" y="20805"/>
                  <a:pt x="14826" y="20779"/>
                  <a:pt x="14877" y="20759"/>
                </a:cubicBezTo>
                <a:cubicBezTo>
                  <a:pt x="14961" y="20725"/>
                  <a:pt x="15045" y="20691"/>
                  <a:pt x="15130" y="20660"/>
                </a:cubicBezTo>
                <a:cubicBezTo>
                  <a:pt x="15162" y="20649"/>
                  <a:pt x="15196" y="20648"/>
                  <a:pt x="15229" y="20637"/>
                </a:cubicBezTo>
                <a:cubicBezTo>
                  <a:pt x="15380" y="20587"/>
                  <a:pt x="15531" y="20538"/>
                  <a:pt x="15682" y="20485"/>
                </a:cubicBezTo>
                <a:cubicBezTo>
                  <a:pt x="15760" y="20458"/>
                  <a:pt x="15835" y="20423"/>
                  <a:pt x="15913" y="20396"/>
                </a:cubicBezTo>
                <a:cubicBezTo>
                  <a:pt x="15960" y="20380"/>
                  <a:pt x="16010" y="20375"/>
                  <a:pt x="16057" y="20358"/>
                </a:cubicBezTo>
                <a:cubicBezTo>
                  <a:pt x="16101" y="20344"/>
                  <a:pt x="16141" y="20319"/>
                  <a:pt x="16184" y="20302"/>
                </a:cubicBezTo>
                <a:cubicBezTo>
                  <a:pt x="16314" y="20249"/>
                  <a:pt x="16446" y="20200"/>
                  <a:pt x="16574" y="20143"/>
                </a:cubicBezTo>
                <a:cubicBezTo>
                  <a:pt x="16637" y="20115"/>
                  <a:pt x="16698" y="20075"/>
                  <a:pt x="16757" y="20037"/>
                </a:cubicBezTo>
                <a:cubicBezTo>
                  <a:pt x="16858" y="19973"/>
                  <a:pt x="16956" y="19906"/>
                  <a:pt x="17057" y="19841"/>
                </a:cubicBezTo>
                <a:cubicBezTo>
                  <a:pt x="17132" y="19792"/>
                  <a:pt x="17199" y="19736"/>
                  <a:pt x="17251" y="19656"/>
                </a:cubicBezTo>
                <a:cubicBezTo>
                  <a:pt x="17275" y="19618"/>
                  <a:pt x="17317" y="19586"/>
                  <a:pt x="17357" y="19572"/>
                </a:cubicBezTo>
                <a:cubicBezTo>
                  <a:pt x="17428" y="19546"/>
                  <a:pt x="17482" y="19496"/>
                  <a:pt x="17539" y="19445"/>
                </a:cubicBezTo>
                <a:cubicBezTo>
                  <a:pt x="17610" y="19381"/>
                  <a:pt x="17686" y="19321"/>
                  <a:pt x="17767" y="19272"/>
                </a:cubicBezTo>
                <a:cubicBezTo>
                  <a:pt x="17847" y="19224"/>
                  <a:pt x="17936" y="19198"/>
                  <a:pt x="18018" y="19154"/>
                </a:cubicBezTo>
                <a:cubicBezTo>
                  <a:pt x="18066" y="19128"/>
                  <a:pt x="18108" y="19087"/>
                  <a:pt x="18152" y="19051"/>
                </a:cubicBezTo>
                <a:cubicBezTo>
                  <a:pt x="18195" y="19015"/>
                  <a:pt x="18239" y="18978"/>
                  <a:pt x="18281" y="18940"/>
                </a:cubicBezTo>
                <a:cubicBezTo>
                  <a:pt x="18304" y="18919"/>
                  <a:pt x="18325" y="18893"/>
                  <a:pt x="18349" y="18873"/>
                </a:cubicBezTo>
                <a:cubicBezTo>
                  <a:pt x="18394" y="18836"/>
                  <a:pt x="18443" y="18805"/>
                  <a:pt x="18486" y="18765"/>
                </a:cubicBezTo>
                <a:cubicBezTo>
                  <a:pt x="18528" y="18727"/>
                  <a:pt x="18576" y="18708"/>
                  <a:pt x="18624" y="18683"/>
                </a:cubicBezTo>
                <a:cubicBezTo>
                  <a:pt x="18660" y="18665"/>
                  <a:pt x="18686" y="18624"/>
                  <a:pt x="18721" y="18602"/>
                </a:cubicBezTo>
                <a:cubicBezTo>
                  <a:pt x="18771" y="18569"/>
                  <a:pt x="18810" y="18530"/>
                  <a:pt x="18847" y="18479"/>
                </a:cubicBezTo>
                <a:cubicBezTo>
                  <a:pt x="18890" y="18422"/>
                  <a:pt x="18962" y="18391"/>
                  <a:pt x="19025" y="18355"/>
                </a:cubicBezTo>
                <a:cubicBezTo>
                  <a:pt x="19078" y="18325"/>
                  <a:pt x="19140" y="18312"/>
                  <a:pt x="19189" y="18277"/>
                </a:cubicBezTo>
                <a:cubicBezTo>
                  <a:pt x="19224" y="18252"/>
                  <a:pt x="19250" y="18205"/>
                  <a:pt x="19268" y="18162"/>
                </a:cubicBezTo>
                <a:cubicBezTo>
                  <a:pt x="19308" y="18064"/>
                  <a:pt x="19378" y="18003"/>
                  <a:pt x="19457" y="17948"/>
                </a:cubicBezTo>
                <a:cubicBezTo>
                  <a:pt x="19536" y="17891"/>
                  <a:pt x="19612" y="17829"/>
                  <a:pt x="19692" y="17774"/>
                </a:cubicBezTo>
                <a:cubicBezTo>
                  <a:pt x="19773" y="17718"/>
                  <a:pt x="19839" y="17643"/>
                  <a:pt x="19904" y="17567"/>
                </a:cubicBezTo>
                <a:cubicBezTo>
                  <a:pt x="19931" y="17536"/>
                  <a:pt x="19966" y="17514"/>
                  <a:pt x="19998" y="17488"/>
                </a:cubicBezTo>
                <a:cubicBezTo>
                  <a:pt x="20035" y="17458"/>
                  <a:pt x="20070" y="17425"/>
                  <a:pt x="20109" y="17401"/>
                </a:cubicBezTo>
                <a:cubicBezTo>
                  <a:pt x="20159" y="17371"/>
                  <a:pt x="20212" y="17350"/>
                  <a:pt x="20262" y="17322"/>
                </a:cubicBezTo>
                <a:cubicBezTo>
                  <a:pt x="20321" y="17290"/>
                  <a:pt x="20381" y="17258"/>
                  <a:pt x="20436" y="17219"/>
                </a:cubicBezTo>
                <a:cubicBezTo>
                  <a:pt x="20462" y="17200"/>
                  <a:pt x="20480" y="17164"/>
                  <a:pt x="20499" y="17135"/>
                </a:cubicBezTo>
                <a:cubicBezTo>
                  <a:pt x="20575" y="17018"/>
                  <a:pt x="20650" y="16901"/>
                  <a:pt x="20727" y="16785"/>
                </a:cubicBezTo>
                <a:cubicBezTo>
                  <a:pt x="20809" y="16660"/>
                  <a:pt x="20915" y="16568"/>
                  <a:pt x="21035" y="16490"/>
                </a:cubicBezTo>
                <a:cubicBezTo>
                  <a:pt x="21151" y="16415"/>
                  <a:pt x="21261" y="16331"/>
                  <a:pt x="21376" y="16253"/>
                </a:cubicBezTo>
                <a:cubicBezTo>
                  <a:pt x="21400" y="16235"/>
                  <a:pt x="21432" y="16228"/>
                  <a:pt x="21459" y="16215"/>
                </a:cubicBezTo>
                <a:lnTo>
                  <a:pt x="21600" y="16145"/>
                </a:lnTo>
                <a:lnTo>
                  <a:pt x="21600" y="15127"/>
                </a:lnTo>
                <a:lnTo>
                  <a:pt x="21600" y="0"/>
                </a:lnTo>
                <a:lnTo>
                  <a:pt x="0" y="0"/>
                </a:lnTo>
                <a:close/>
              </a:path>
            </a:pathLst>
          </a:custGeom>
          <a:ln w="12700">
            <a:miter lim="400000"/>
          </a:ln>
          <a:effectLst>
            <a:outerShdw blurRad="381000" dist="319473" dir="5400000" rotWithShape="0">
              <a:srgbClr val="000000">
                <a:alpha val="33467"/>
              </a:srgbClr>
            </a:outerShdw>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Footer Placeholder 3"/>
          <p:cNvSpPr txBox="1"/>
          <p:nvPr/>
        </p:nvSpPr>
        <p:spPr>
          <a:xfrm>
            <a:off x="15810865" y="12051883"/>
            <a:ext cx="6811645" cy="730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algn="r">
              <a:spcBef>
                <a:spcPts val="1200"/>
              </a:spcBef>
              <a:defRPr sz="2000">
                <a:solidFill>
                  <a:srgbClr val="FFFFFF">
                    <a:alpha val="60000"/>
                  </a:srgbClr>
                </a:solidFill>
                <a:latin typeface="Helvetica Neue"/>
                <a:ea typeface="Helvetica Neue"/>
                <a:cs typeface="Helvetica Neue"/>
                <a:sym typeface="Helvetica Neue"/>
              </a:defRPr>
            </a:lvl1pPr>
          </a:lstStyle>
          <a:p>
            <a:r>
              <a:t>Prayer Spaces in Schools: Good learning for all</a:t>
            </a:r>
          </a:p>
        </p:txBody>
      </p:sp>
      <p:sp>
        <p:nvSpPr>
          <p:cNvPr id="305" name="Title 1"/>
          <p:cNvSpPr txBox="1">
            <a:spLocks noGrp="1"/>
          </p:cNvSpPr>
          <p:nvPr>
            <p:ph type="title"/>
          </p:nvPr>
        </p:nvSpPr>
        <p:spPr>
          <a:xfrm>
            <a:off x="10328741" y="628394"/>
            <a:ext cx="10012973" cy="2646878"/>
          </a:xfrm>
          <a:prstGeom prst="rect">
            <a:avLst/>
          </a:prstGeom>
        </p:spPr>
        <p:txBody>
          <a:bodyPr anchor="t"/>
          <a:lstStyle>
            <a:lvl1pPr defTabSz="1737360">
              <a:defRPr sz="5320" b="1">
                <a:solidFill>
                  <a:srgbClr val="FFFFFF"/>
                </a:solidFill>
              </a:defRPr>
            </a:lvl1pPr>
          </a:lstStyle>
          <a:p>
            <a:r>
              <a:t>Think about each of these statements. Don’t just ‘follow the crowd’ – think for yourself! </a:t>
            </a:r>
          </a:p>
        </p:txBody>
      </p:sp>
      <p:sp>
        <p:nvSpPr>
          <p:cNvPr id="306" name="TextBox 10"/>
          <p:cNvSpPr txBox="1"/>
          <p:nvPr/>
        </p:nvSpPr>
        <p:spPr>
          <a:xfrm>
            <a:off x="10065039" y="963481"/>
            <a:ext cx="13808486" cy="121537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pPr>
              <a:lnSpc>
                <a:spcPct val="90000"/>
              </a:lnSpc>
              <a:spcBef>
                <a:spcPts val="3000"/>
              </a:spcBef>
              <a:defRPr sz="5600" b="1">
                <a:solidFill>
                  <a:srgbClr val="008F00"/>
                </a:solidFill>
              </a:defRPr>
            </a:pPr>
            <a:r>
              <a:t>“Praying is like whistling in the dark. It can comfort you.”</a:t>
            </a:r>
          </a:p>
          <a:p>
            <a:pPr>
              <a:lnSpc>
                <a:spcPct val="90000"/>
              </a:lnSpc>
              <a:spcBef>
                <a:spcPts val="3000"/>
              </a:spcBef>
              <a:defRPr sz="5600" b="1">
                <a:solidFill>
                  <a:srgbClr val="008F00"/>
                </a:solidFill>
              </a:defRPr>
            </a:pPr>
            <a:r>
              <a:t>“I believe God listens to people’s prayers”</a:t>
            </a:r>
          </a:p>
          <a:p>
            <a:pPr>
              <a:lnSpc>
                <a:spcPct val="90000"/>
              </a:lnSpc>
              <a:spcBef>
                <a:spcPts val="3000"/>
              </a:spcBef>
              <a:defRPr sz="5600" b="1">
                <a:solidFill>
                  <a:srgbClr val="008F00"/>
                </a:solidFill>
              </a:defRPr>
            </a:pPr>
            <a:r>
              <a:t>“Praying for someone else is like giving them a little gift.”</a:t>
            </a:r>
          </a:p>
          <a:p>
            <a:pPr>
              <a:lnSpc>
                <a:spcPct val="90000"/>
              </a:lnSpc>
              <a:spcBef>
                <a:spcPts val="3000"/>
              </a:spcBef>
              <a:defRPr sz="5600" b="1">
                <a:solidFill>
                  <a:srgbClr val="008F00"/>
                </a:solidFill>
              </a:defRPr>
            </a:pPr>
            <a:r>
              <a:t>“Sometimes God doesn’t seem to answer prayers, but some people still carry on – that is faith.” </a:t>
            </a:r>
          </a:p>
          <a:p>
            <a:pPr>
              <a:lnSpc>
                <a:spcPct val="90000"/>
              </a:lnSpc>
              <a:spcBef>
                <a:spcPts val="3000"/>
              </a:spcBef>
              <a:defRPr sz="5600" b="1">
                <a:solidFill>
                  <a:srgbClr val="008F00"/>
                </a:solidFill>
              </a:defRPr>
            </a:pPr>
            <a:r>
              <a:t>“Praying quietly by myself can be helpful to make me calm or confident”</a:t>
            </a:r>
          </a:p>
          <a:p>
            <a:pPr>
              <a:lnSpc>
                <a:spcPct val="90000"/>
              </a:lnSpc>
              <a:spcBef>
                <a:spcPts val="3000"/>
              </a:spcBef>
              <a:defRPr sz="5600" b="1">
                <a:solidFill>
                  <a:srgbClr val="008F00"/>
                </a:solidFill>
              </a:defRPr>
            </a:pPr>
            <a:r>
              <a:t>“Praying might make people feel better, even if there is no God listening”</a:t>
            </a:r>
          </a:p>
        </p:txBody>
      </p:sp>
      <p:pic>
        <p:nvPicPr>
          <p:cNvPr id="307" name="Picture 12" descr="Picture 12"/>
          <p:cNvPicPr>
            <a:picLocks noChangeAspect="1"/>
          </p:cNvPicPr>
          <p:nvPr/>
        </p:nvPicPr>
        <p:blipFill>
          <a:blip r:embed="rId3"/>
          <a:srcRect l="8597" r="8945"/>
          <a:stretch>
            <a:fillRect/>
          </a:stretch>
        </p:blipFill>
        <p:spPr>
          <a:xfrm>
            <a:off x="555224" y="2949165"/>
            <a:ext cx="8402638" cy="8182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638"/>
                </a:lnTo>
                <a:lnTo>
                  <a:pt x="2" y="20638"/>
                </a:lnTo>
                <a:cubicBezTo>
                  <a:pt x="8" y="20638"/>
                  <a:pt x="15" y="20639"/>
                  <a:pt x="19" y="20642"/>
                </a:cubicBezTo>
                <a:cubicBezTo>
                  <a:pt x="46" y="20666"/>
                  <a:pt x="75" y="20668"/>
                  <a:pt x="109" y="20672"/>
                </a:cubicBezTo>
                <a:cubicBezTo>
                  <a:pt x="158" y="20677"/>
                  <a:pt x="202" y="20673"/>
                  <a:pt x="247" y="20663"/>
                </a:cubicBezTo>
                <a:cubicBezTo>
                  <a:pt x="280" y="20656"/>
                  <a:pt x="313" y="20642"/>
                  <a:pt x="342" y="20624"/>
                </a:cubicBezTo>
                <a:cubicBezTo>
                  <a:pt x="382" y="20598"/>
                  <a:pt x="421" y="20587"/>
                  <a:pt x="460" y="20621"/>
                </a:cubicBezTo>
                <a:cubicBezTo>
                  <a:pt x="502" y="20658"/>
                  <a:pt x="550" y="20645"/>
                  <a:pt x="596" y="20647"/>
                </a:cubicBezTo>
                <a:cubicBezTo>
                  <a:pt x="616" y="20647"/>
                  <a:pt x="637" y="20646"/>
                  <a:pt x="656" y="20652"/>
                </a:cubicBezTo>
                <a:cubicBezTo>
                  <a:pt x="712" y="20668"/>
                  <a:pt x="766" y="20693"/>
                  <a:pt x="822" y="20704"/>
                </a:cubicBezTo>
                <a:cubicBezTo>
                  <a:pt x="854" y="20710"/>
                  <a:pt x="890" y="20700"/>
                  <a:pt x="922" y="20692"/>
                </a:cubicBezTo>
                <a:cubicBezTo>
                  <a:pt x="955" y="20683"/>
                  <a:pt x="988" y="20670"/>
                  <a:pt x="1020" y="20657"/>
                </a:cubicBezTo>
                <a:cubicBezTo>
                  <a:pt x="1042" y="20648"/>
                  <a:pt x="1065" y="20640"/>
                  <a:pt x="1082" y="20625"/>
                </a:cubicBezTo>
                <a:cubicBezTo>
                  <a:pt x="1122" y="20588"/>
                  <a:pt x="1162" y="20582"/>
                  <a:pt x="1209" y="20601"/>
                </a:cubicBezTo>
                <a:cubicBezTo>
                  <a:pt x="1216" y="20604"/>
                  <a:pt x="1225" y="20604"/>
                  <a:pt x="1232" y="20605"/>
                </a:cubicBezTo>
                <a:cubicBezTo>
                  <a:pt x="1359" y="20614"/>
                  <a:pt x="1485" y="20619"/>
                  <a:pt x="1610" y="20633"/>
                </a:cubicBezTo>
                <a:cubicBezTo>
                  <a:pt x="1661" y="20639"/>
                  <a:pt x="1710" y="20664"/>
                  <a:pt x="1760" y="20680"/>
                </a:cubicBezTo>
                <a:cubicBezTo>
                  <a:pt x="1770" y="20683"/>
                  <a:pt x="1781" y="20688"/>
                  <a:pt x="1791" y="20685"/>
                </a:cubicBezTo>
                <a:cubicBezTo>
                  <a:pt x="1903" y="20663"/>
                  <a:pt x="2008" y="20695"/>
                  <a:pt x="2111" y="20738"/>
                </a:cubicBezTo>
                <a:cubicBezTo>
                  <a:pt x="2121" y="20742"/>
                  <a:pt x="2135" y="20742"/>
                  <a:pt x="2147" y="20741"/>
                </a:cubicBezTo>
                <a:cubicBezTo>
                  <a:pt x="2180" y="20738"/>
                  <a:pt x="2216" y="20722"/>
                  <a:pt x="2245" y="20731"/>
                </a:cubicBezTo>
                <a:cubicBezTo>
                  <a:pt x="2325" y="20757"/>
                  <a:pt x="2403" y="20788"/>
                  <a:pt x="2478" y="20827"/>
                </a:cubicBezTo>
                <a:cubicBezTo>
                  <a:pt x="2554" y="20866"/>
                  <a:pt x="2626" y="20899"/>
                  <a:pt x="2713" y="20859"/>
                </a:cubicBezTo>
                <a:cubicBezTo>
                  <a:pt x="2750" y="20843"/>
                  <a:pt x="2798" y="20854"/>
                  <a:pt x="2840" y="20858"/>
                </a:cubicBezTo>
                <a:cubicBezTo>
                  <a:pt x="2871" y="20862"/>
                  <a:pt x="2902" y="20882"/>
                  <a:pt x="2933" y="20882"/>
                </a:cubicBezTo>
                <a:cubicBezTo>
                  <a:pt x="3015" y="20882"/>
                  <a:pt x="3088" y="20905"/>
                  <a:pt x="3159" y="20953"/>
                </a:cubicBezTo>
                <a:cubicBezTo>
                  <a:pt x="3186" y="20971"/>
                  <a:pt x="3229" y="20959"/>
                  <a:pt x="3265" y="20964"/>
                </a:cubicBezTo>
                <a:cubicBezTo>
                  <a:pt x="3303" y="20970"/>
                  <a:pt x="3342" y="20974"/>
                  <a:pt x="3378" y="20987"/>
                </a:cubicBezTo>
                <a:cubicBezTo>
                  <a:pt x="3472" y="21021"/>
                  <a:pt x="3564" y="21059"/>
                  <a:pt x="3657" y="21094"/>
                </a:cubicBezTo>
                <a:cubicBezTo>
                  <a:pt x="3734" y="21123"/>
                  <a:pt x="3811" y="21100"/>
                  <a:pt x="3887" y="21088"/>
                </a:cubicBezTo>
                <a:cubicBezTo>
                  <a:pt x="3935" y="21080"/>
                  <a:pt x="3979" y="21062"/>
                  <a:pt x="4033" y="21090"/>
                </a:cubicBezTo>
                <a:cubicBezTo>
                  <a:pt x="4084" y="21117"/>
                  <a:pt x="4149" y="21110"/>
                  <a:pt x="4206" y="21124"/>
                </a:cubicBezTo>
                <a:cubicBezTo>
                  <a:pt x="4255" y="21137"/>
                  <a:pt x="4301" y="21156"/>
                  <a:pt x="4348" y="21176"/>
                </a:cubicBezTo>
                <a:cubicBezTo>
                  <a:pt x="4412" y="21202"/>
                  <a:pt x="4475" y="21231"/>
                  <a:pt x="4545" y="21218"/>
                </a:cubicBezTo>
                <a:cubicBezTo>
                  <a:pt x="4624" y="21203"/>
                  <a:pt x="4679" y="21259"/>
                  <a:pt x="4741" y="21296"/>
                </a:cubicBezTo>
                <a:cubicBezTo>
                  <a:pt x="4784" y="21322"/>
                  <a:pt x="4831" y="21340"/>
                  <a:pt x="4878" y="21356"/>
                </a:cubicBezTo>
                <a:cubicBezTo>
                  <a:pt x="4940" y="21377"/>
                  <a:pt x="5005" y="21389"/>
                  <a:pt x="5068" y="21409"/>
                </a:cubicBezTo>
                <a:cubicBezTo>
                  <a:pt x="5164" y="21440"/>
                  <a:pt x="5261" y="21464"/>
                  <a:pt x="5360" y="21447"/>
                </a:cubicBezTo>
                <a:cubicBezTo>
                  <a:pt x="5406" y="21440"/>
                  <a:pt x="5448" y="21440"/>
                  <a:pt x="5494" y="21451"/>
                </a:cubicBezTo>
                <a:cubicBezTo>
                  <a:pt x="5569" y="21469"/>
                  <a:pt x="5646" y="21472"/>
                  <a:pt x="5706" y="21539"/>
                </a:cubicBezTo>
                <a:cubicBezTo>
                  <a:pt x="5727" y="21563"/>
                  <a:pt x="5766" y="21569"/>
                  <a:pt x="5797" y="21581"/>
                </a:cubicBezTo>
                <a:cubicBezTo>
                  <a:pt x="5833" y="21596"/>
                  <a:pt x="5859" y="21588"/>
                  <a:pt x="5878" y="21546"/>
                </a:cubicBezTo>
                <a:cubicBezTo>
                  <a:pt x="5887" y="21527"/>
                  <a:pt x="5911" y="21509"/>
                  <a:pt x="5931" y="21506"/>
                </a:cubicBezTo>
                <a:cubicBezTo>
                  <a:pt x="5988" y="21496"/>
                  <a:pt x="6042" y="21509"/>
                  <a:pt x="6098" y="21539"/>
                </a:cubicBezTo>
                <a:cubicBezTo>
                  <a:pt x="6150" y="21567"/>
                  <a:pt x="6216" y="21565"/>
                  <a:pt x="6275" y="21576"/>
                </a:cubicBezTo>
                <a:cubicBezTo>
                  <a:pt x="6318" y="21584"/>
                  <a:pt x="6360" y="21600"/>
                  <a:pt x="6403" y="21600"/>
                </a:cubicBezTo>
                <a:cubicBezTo>
                  <a:pt x="6456" y="21600"/>
                  <a:pt x="6508" y="21585"/>
                  <a:pt x="6561" y="21580"/>
                </a:cubicBezTo>
                <a:cubicBezTo>
                  <a:pt x="6602" y="21576"/>
                  <a:pt x="6644" y="21578"/>
                  <a:pt x="6685" y="21573"/>
                </a:cubicBezTo>
                <a:cubicBezTo>
                  <a:pt x="6719" y="21569"/>
                  <a:pt x="6753" y="21558"/>
                  <a:pt x="6786" y="21550"/>
                </a:cubicBezTo>
                <a:cubicBezTo>
                  <a:pt x="6799" y="21547"/>
                  <a:pt x="6811" y="21535"/>
                  <a:pt x="6822" y="21537"/>
                </a:cubicBezTo>
                <a:cubicBezTo>
                  <a:pt x="6932" y="21556"/>
                  <a:pt x="7011" y="21471"/>
                  <a:pt x="7104" y="21433"/>
                </a:cubicBezTo>
                <a:cubicBezTo>
                  <a:pt x="7201" y="21394"/>
                  <a:pt x="7295" y="21334"/>
                  <a:pt x="7404" y="21352"/>
                </a:cubicBezTo>
                <a:cubicBezTo>
                  <a:pt x="7470" y="21363"/>
                  <a:pt x="7533" y="21388"/>
                  <a:pt x="7599" y="21403"/>
                </a:cubicBezTo>
                <a:cubicBezTo>
                  <a:pt x="7622" y="21408"/>
                  <a:pt x="7648" y="21408"/>
                  <a:pt x="7671" y="21403"/>
                </a:cubicBezTo>
                <a:cubicBezTo>
                  <a:pt x="7783" y="21379"/>
                  <a:pt x="7894" y="21375"/>
                  <a:pt x="8005" y="21415"/>
                </a:cubicBezTo>
                <a:cubicBezTo>
                  <a:pt x="8024" y="21421"/>
                  <a:pt x="8044" y="21427"/>
                  <a:pt x="8064" y="21427"/>
                </a:cubicBezTo>
                <a:cubicBezTo>
                  <a:pt x="8172" y="21427"/>
                  <a:pt x="8278" y="21418"/>
                  <a:pt x="8381" y="21375"/>
                </a:cubicBezTo>
                <a:cubicBezTo>
                  <a:pt x="8416" y="21360"/>
                  <a:pt x="8457" y="21370"/>
                  <a:pt x="8495" y="21366"/>
                </a:cubicBezTo>
                <a:cubicBezTo>
                  <a:pt x="8531" y="21363"/>
                  <a:pt x="8567" y="21362"/>
                  <a:pt x="8601" y="21352"/>
                </a:cubicBezTo>
                <a:cubicBezTo>
                  <a:pt x="8652" y="21337"/>
                  <a:pt x="8699" y="21334"/>
                  <a:pt x="8750" y="21348"/>
                </a:cubicBezTo>
                <a:cubicBezTo>
                  <a:pt x="8800" y="21360"/>
                  <a:pt x="8852" y="21354"/>
                  <a:pt x="8903" y="21355"/>
                </a:cubicBezTo>
                <a:cubicBezTo>
                  <a:pt x="8961" y="21355"/>
                  <a:pt x="9018" y="21355"/>
                  <a:pt x="9075" y="21353"/>
                </a:cubicBezTo>
                <a:cubicBezTo>
                  <a:pt x="9098" y="21352"/>
                  <a:pt x="9124" y="21335"/>
                  <a:pt x="9143" y="21342"/>
                </a:cubicBezTo>
                <a:cubicBezTo>
                  <a:pt x="9204" y="21366"/>
                  <a:pt x="9266" y="21337"/>
                  <a:pt x="9327" y="21350"/>
                </a:cubicBezTo>
                <a:cubicBezTo>
                  <a:pt x="9357" y="21356"/>
                  <a:pt x="9390" y="21338"/>
                  <a:pt x="9423" y="21336"/>
                </a:cubicBezTo>
                <a:cubicBezTo>
                  <a:pt x="9476" y="21333"/>
                  <a:pt x="9528" y="21335"/>
                  <a:pt x="9581" y="21334"/>
                </a:cubicBezTo>
                <a:cubicBezTo>
                  <a:pt x="9598" y="21333"/>
                  <a:pt x="9616" y="21332"/>
                  <a:pt x="9633" y="21331"/>
                </a:cubicBezTo>
                <a:cubicBezTo>
                  <a:pt x="9648" y="21330"/>
                  <a:pt x="9664" y="21326"/>
                  <a:pt x="9679" y="21329"/>
                </a:cubicBezTo>
                <a:cubicBezTo>
                  <a:pt x="9732" y="21340"/>
                  <a:pt x="9784" y="21358"/>
                  <a:pt x="9837" y="21365"/>
                </a:cubicBezTo>
                <a:cubicBezTo>
                  <a:pt x="9883" y="21371"/>
                  <a:pt x="9931" y="21363"/>
                  <a:pt x="9978" y="21367"/>
                </a:cubicBezTo>
                <a:cubicBezTo>
                  <a:pt x="10060" y="21375"/>
                  <a:pt x="10142" y="21388"/>
                  <a:pt x="10224" y="21397"/>
                </a:cubicBezTo>
                <a:cubicBezTo>
                  <a:pt x="10241" y="21399"/>
                  <a:pt x="10260" y="21387"/>
                  <a:pt x="10278" y="21386"/>
                </a:cubicBezTo>
                <a:cubicBezTo>
                  <a:pt x="10334" y="21384"/>
                  <a:pt x="10391" y="21383"/>
                  <a:pt x="10448" y="21382"/>
                </a:cubicBezTo>
                <a:cubicBezTo>
                  <a:pt x="10480" y="21382"/>
                  <a:pt x="10513" y="21383"/>
                  <a:pt x="10545" y="21379"/>
                </a:cubicBezTo>
                <a:cubicBezTo>
                  <a:pt x="10587" y="21374"/>
                  <a:pt x="10625" y="21366"/>
                  <a:pt x="10664" y="21400"/>
                </a:cubicBezTo>
                <a:cubicBezTo>
                  <a:pt x="10725" y="21453"/>
                  <a:pt x="10802" y="21433"/>
                  <a:pt x="10872" y="21445"/>
                </a:cubicBezTo>
                <a:cubicBezTo>
                  <a:pt x="10891" y="21448"/>
                  <a:pt x="10909" y="21449"/>
                  <a:pt x="10928" y="21452"/>
                </a:cubicBezTo>
                <a:cubicBezTo>
                  <a:pt x="10961" y="21459"/>
                  <a:pt x="10994" y="21467"/>
                  <a:pt x="11028" y="21474"/>
                </a:cubicBezTo>
                <a:cubicBezTo>
                  <a:pt x="11033" y="21476"/>
                  <a:pt x="11040" y="21475"/>
                  <a:pt x="11046" y="21477"/>
                </a:cubicBezTo>
                <a:cubicBezTo>
                  <a:pt x="11097" y="21496"/>
                  <a:pt x="11147" y="21518"/>
                  <a:pt x="11199" y="21533"/>
                </a:cubicBezTo>
                <a:cubicBezTo>
                  <a:pt x="11224" y="21540"/>
                  <a:pt x="11251" y="21541"/>
                  <a:pt x="11277" y="21537"/>
                </a:cubicBezTo>
                <a:cubicBezTo>
                  <a:pt x="11354" y="21526"/>
                  <a:pt x="11430" y="21520"/>
                  <a:pt x="11506" y="21537"/>
                </a:cubicBezTo>
                <a:cubicBezTo>
                  <a:pt x="11536" y="21544"/>
                  <a:pt x="11570" y="21533"/>
                  <a:pt x="11602" y="21529"/>
                </a:cubicBezTo>
                <a:cubicBezTo>
                  <a:pt x="11679" y="21518"/>
                  <a:pt x="11757" y="21507"/>
                  <a:pt x="11834" y="21497"/>
                </a:cubicBezTo>
                <a:cubicBezTo>
                  <a:pt x="11883" y="21491"/>
                  <a:pt x="11932" y="21487"/>
                  <a:pt x="11980" y="21481"/>
                </a:cubicBezTo>
                <a:cubicBezTo>
                  <a:pt x="12036" y="21473"/>
                  <a:pt x="12092" y="21462"/>
                  <a:pt x="12148" y="21455"/>
                </a:cubicBezTo>
                <a:cubicBezTo>
                  <a:pt x="12212" y="21448"/>
                  <a:pt x="12276" y="21447"/>
                  <a:pt x="12340" y="21440"/>
                </a:cubicBezTo>
                <a:cubicBezTo>
                  <a:pt x="12456" y="21425"/>
                  <a:pt x="12573" y="21408"/>
                  <a:pt x="12689" y="21392"/>
                </a:cubicBezTo>
                <a:cubicBezTo>
                  <a:pt x="12803" y="21376"/>
                  <a:pt x="12916" y="21362"/>
                  <a:pt x="13028" y="21342"/>
                </a:cubicBezTo>
                <a:cubicBezTo>
                  <a:pt x="13075" y="21334"/>
                  <a:pt x="13120" y="21311"/>
                  <a:pt x="13167" y="21298"/>
                </a:cubicBezTo>
                <a:cubicBezTo>
                  <a:pt x="13249" y="21276"/>
                  <a:pt x="13331" y="21257"/>
                  <a:pt x="13412" y="21235"/>
                </a:cubicBezTo>
                <a:cubicBezTo>
                  <a:pt x="13448" y="21226"/>
                  <a:pt x="13483" y="21209"/>
                  <a:pt x="13519" y="21198"/>
                </a:cubicBezTo>
                <a:cubicBezTo>
                  <a:pt x="13604" y="21171"/>
                  <a:pt x="13692" y="21150"/>
                  <a:pt x="13776" y="21120"/>
                </a:cubicBezTo>
                <a:cubicBezTo>
                  <a:pt x="13878" y="21084"/>
                  <a:pt x="13978" y="21040"/>
                  <a:pt x="14079" y="21002"/>
                </a:cubicBezTo>
                <a:cubicBezTo>
                  <a:pt x="14117" y="20987"/>
                  <a:pt x="14156" y="20980"/>
                  <a:pt x="14195" y="20968"/>
                </a:cubicBezTo>
                <a:cubicBezTo>
                  <a:pt x="14293" y="20939"/>
                  <a:pt x="14390" y="20908"/>
                  <a:pt x="14488" y="20880"/>
                </a:cubicBezTo>
                <a:cubicBezTo>
                  <a:pt x="14524" y="20870"/>
                  <a:pt x="14563" y="20871"/>
                  <a:pt x="14599" y="20862"/>
                </a:cubicBezTo>
                <a:cubicBezTo>
                  <a:pt x="14642" y="20853"/>
                  <a:pt x="14684" y="20841"/>
                  <a:pt x="14725" y="20825"/>
                </a:cubicBezTo>
                <a:cubicBezTo>
                  <a:pt x="14776" y="20805"/>
                  <a:pt x="14826" y="20779"/>
                  <a:pt x="14877" y="20759"/>
                </a:cubicBezTo>
                <a:cubicBezTo>
                  <a:pt x="14961" y="20725"/>
                  <a:pt x="15045" y="20691"/>
                  <a:pt x="15130" y="20660"/>
                </a:cubicBezTo>
                <a:cubicBezTo>
                  <a:pt x="15162" y="20649"/>
                  <a:pt x="15196" y="20648"/>
                  <a:pt x="15229" y="20637"/>
                </a:cubicBezTo>
                <a:cubicBezTo>
                  <a:pt x="15380" y="20587"/>
                  <a:pt x="15531" y="20538"/>
                  <a:pt x="15682" y="20485"/>
                </a:cubicBezTo>
                <a:cubicBezTo>
                  <a:pt x="15760" y="20458"/>
                  <a:pt x="15835" y="20423"/>
                  <a:pt x="15913" y="20396"/>
                </a:cubicBezTo>
                <a:cubicBezTo>
                  <a:pt x="15960" y="20380"/>
                  <a:pt x="16010" y="20375"/>
                  <a:pt x="16057" y="20358"/>
                </a:cubicBezTo>
                <a:cubicBezTo>
                  <a:pt x="16101" y="20344"/>
                  <a:pt x="16141" y="20319"/>
                  <a:pt x="16184" y="20302"/>
                </a:cubicBezTo>
                <a:cubicBezTo>
                  <a:pt x="16314" y="20249"/>
                  <a:pt x="16446" y="20200"/>
                  <a:pt x="16574" y="20143"/>
                </a:cubicBezTo>
                <a:cubicBezTo>
                  <a:pt x="16637" y="20115"/>
                  <a:pt x="16698" y="20075"/>
                  <a:pt x="16757" y="20037"/>
                </a:cubicBezTo>
                <a:cubicBezTo>
                  <a:pt x="16858" y="19973"/>
                  <a:pt x="16956" y="19906"/>
                  <a:pt x="17057" y="19841"/>
                </a:cubicBezTo>
                <a:cubicBezTo>
                  <a:pt x="17132" y="19792"/>
                  <a:pt x="17199" y="19736"/>
                  <a:pt x="17251" y="19656"/>
                </a:cubicBezTo>
                <a:cubicBezTo>
                  <a:pt x="17275" y="19618"/>
                  <a:pt x="17317" y="19586"/>
                  <a:pt x="17357" y="19572"/>
                </a:cubicBezTo>
                <a:cubicBezTo>
                  <a:pt x="17428" y="19546"/>
                  <a:pt x="17482" y="19496"/>
                  <a:pt x="17539" y="19445"/>
                </a:cubicBezTo>
                <a:cubicBezTo>
                  <a:pt x="17610" y="19381"/>
                  <a:pt x="17686" y="19321"/>
                  <a:pt x="17767" y="19272"/>
                </a:cubicBezTo>
                <a:cubicBezTo>
                  <a:pt x="17847" y="19224"/>
                  <a:pt x="17936" y="19198"/>
                  <a:pt x="18018" y="19154"/>
                </a:cubicBezTo>
                <a:cubicBezTo>
                  <a:pt x="18066" y="19128"/>
                  <a:pt x="18108" y="19087"/>
                  <a:pt x="18152" y="19051"/>
                </a:cubicBezTo>
                <a:cubicBezTo>
                  <a:pt x="18195" y="19015"/>
                  <a:pt x="18239" y="18978"/>
                  <a:pt x="18281" y="18940"/>
                </a:cubicBezTo>
                <a:cubicBezTo>
                  <a:pt x="18304" y="18919"/>
                  <a:pt x="18325" y="18893"/>
                  <a:pt x="18349" y="18873"/>
                </a:cubicBezTo>
                <a:cubicBezTo>
                  <a:pt x="18394" y="18836"/>
                  <a:pt x="18443" y="18805"/>
                  <a:pt x="18486" y="18765"/>
                </a:cubicBezTo>
                <a:cubicBezTo>
                  <a:pt x="18528" y="18727"/>
                  <a:pt x="18576" y="18708"/>
                  <a:pt x="18624" y="18683"/>
                </a:cubicBezTo>
                <a:cubicBezTo>
                  <a:pt x="18660" y="18665"/>
                  <a:pt x="18686" y="18624"/>
                  <a:pt x="18721" y="18602"/>
                </a:cubicBezTo>
                <a:cubicBezTo>
                  <a:pt x="18771" y="18569"/>
                  <a:pt x="18810" y="18530"/>
                  <a:pt x="18847" y="18479"/>
                </a:cubicBezTo>
                <a:cubicBezTo>
                  <a:pt x="18890" y="18422"/>
                  <a:pt x="18962" y="18391"/>
                  <a:pt x="19025" y="18355"/>
                </a:cubicBezTo>
                <a:cubicBezTo>
                  <a:pt x="19078" y="18325"/>
                  <a:pt x="19140" y="18312"/>
                  <a:pt x="19189" y="18277"/>
                </a:cubicBezTo>
                <a:cubicBezTo>
                  <a:pt x="19224" y="18252"/>
                  <a:pt x="19250" y="18205"/>
                  <a:pt x="19268" y="18162"/>
                </a:cubicBezTo>
                <a:cubicBezTo>
                  <a:pt x="19308" y="18064"/>
                  <a:pt x="19378" y="18003"/>
                  <a:pt x="19457" y="17948"/>
                </a:cubicBezTo>
                <a:cubicBezTo>
                  <a:pt x="19536" y="17891"/>
                  <a:pt x="19612" y="17829"/>
                  <a:pt x="19692" y="17774"/>
                </a:cubicBezTo>
                <a:cubicBezTo>
                  <a:pt x="19773" y="17718"/>
                  <a:pt x="19839" y="17643"/>
                  <a:pt x="19904" y="17567"/>
                </a:cubicBezTo>
                <a:cubicBezTo>
                  <a:pt x="19931" y="17536"/>
                  <a:pt x="19966" y="17514"/>
                  <a:pt x="19998" y="17488"/>
                </a:cubicBezTo>
                <a:cubicBezTo>
                  <a:pt x="20035" y="17458"/>
                  <a:pt x="20070" y="17425"/>
                  <a:pt x="20109" y="17401"/>
                </a:cubicBezTo>
                <a:cubicBezTo>
                  <a:pt x="20159" y="17371"/>
                  <a:pt x="20212" y="17350"/>
                  <a:pt x="20262" y="17322"/>
                </a:cubicBezTo>
                <a:cubicBezTo>
                  <a:pt x="20321" y="17290"/>
                  <a:pt x="20381" y="17258"/>
                  <a:pt x="20436" y="17219"/>
                </a:cubicBezTo>
                <a:cubicBezTo>
                  <a:pt x="20462" y="17200"/>
                  <a:pt x="20480" y="17164"/>
                  <a:pt x="20499" y="17135"/>
                </a:cubicBezTo>
                <a:cubicBezTo>
                  <a:pt x="20575" y="17018"/>
                  <a:pt x="20650" y="16901"/>
                  <a:pt x="20727" y="16785"/>
                </a:cubicBezTo>
                <a:cubicBezTo>
                  <a:pt x="20809" y="16660"/>
                  <a:pt x="20915" y="16568"/>
                  <a:pt x="21035" y="16490"/>
                </a:cubicBezTo>
                <a:cubicBezTo>
                  <a:pt x="21151" y="16415"/>
                  <a:pt x="21261" y="16331"/>
                  <a:pt x="21376" y="16253"/>
                </a:cubicBezTo>
                <a:cubicBezTo>
                  <a:pt x="21400" y="16235"/>
                  <a:pt x="21432" y="16228"/>
                  <a:pt x="21459" y="16215"/>
                </a:cubicBezTo>
                <a:lnTo>
                  <a:pt x="21600" y="16145"/>
                </a:lnTo>
                <a:lnTo>
                  <a:pt x="21600" y="15127"/>
                </a:lnTo>
                <a:lnTo>
                  <a:pt x="21600" y="0"/>
                </a:lnTo>
                <a:lnTo>
                  <a:pt x="0" y="0"/>
                </a:lnTo>
                <a:close/>
              </a:path>
            </a:pathLst>
          </a:custGeom>
          <a:ln w="12700">
            <a:miter lim="400000"/>
          </a:ln>
          <a:effectLst>
            <a:outerShdw blurRad="381000" dist="319473" dir="5400000" rotWithShape="0">
              <a:srgbClr val="000000">
                <a:alpha val="33467"/>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06">
                                            <p:bg/>
                                          </p:spTgt>
                                        </p:tgtEl>
                                        <p:attrNameLst>
                                          <p:attrName>style.visibility</p:attrName>
                                        </p:attrNameLst>
                                      </p:cBhvr>
                                      <p:to>
                                        <p:strVal val="visible"/>
                                      </p:to>
                                    </p:set>
                                    <p:animEffect transition="in" filter="fade">
                                      <p:cBhvr>
                                        <p:cTn id="7" dur="500"/>
                                        <p:tgtEl>
                                          <p:spTgt spid="306">
                                            <p:bg/>
                                          </p:spTgt>
                                        </p:tgtEl>
                                      </p:cBhvr>
                                    </p:animEffect>
                                  </p:childTnLst>
                                </p:cTn>
                              </p:par>
                              <p:par>
                                <p:cTn id="8" presetID="10" presetClass="entr" presetSubtype="0" fill="hold" grpId="1" nodeType="withEffect">
                                  <p:stCondLst>
                                    <p:cond delay="0"/>
                                  </p:stCondLst>
                                  <p:iterate>
                                    <p:tmAbs val="0"/>
                                  </p:iterate>
                                  <p:childTnLst>
                                    <p:set>
                                      <p:cBhvr>
                                        <p:cTn id="9" fill="hold"/>
                                        <p:tgtEl>
                                          <p:spTgt spid="306">
                                            <p:txEl>
                                              <p:pRg st="0" end="0"/>
                                            </p:txEl>
                                          </p:spTgt>
                                        </p:tgtEl>
                                        <p:attrNameLst>
                                          <p:attrName>style.visibility</p:attrName>
                                        </p:attrNameLst>
                                      </p:cBhvr>
                                      <p:to>
                                        <p:strVal val="visible"/>
                                      </p:to>
                                    </p:set>
                                    <p:animEffect transition="in" filter="fade">
                                      <p:cBhvr>
                                        <p:cTn id="10" dur="500"/>
                                        <p:tgtEl>
                                          <p:spTgt spid="3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306">
                                            <p:txEl>
                                              <p:pRg st="1" end="1"/>
                                            </p:txEl>
                                          </p:spTgt>
                                        </p:tgtEl>
                                        <p:attrNameLst>
                                          <p:attrName>style.visibility</p:attrName>
                                        </p:attrNameLst>
                                      </p:cBhvr>
                                      <p:to>
                                        <p:strVal val="visible"/>
                                      </p:to>
                                    </p:set>
                                    <p:animEffect transition="in" filter="fade">
                                      <p:cBhvr>
                                        <p:cTn id="15" dur="500"/>
                                        <p:tgtEl>
                                          <p:spTgt spid="3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306">
                                            <p:txEl>
                                              <p:pRg st="2" end="2"/>
                                            </p:txEl>
                                          </p:spTgt>
                                        </p:tgtEl>
                                        <p:attrNameLst>
                                          <p:attrName>style.visibility</p:attrName>
                                        </p:attrNameLst>
                                      </p:cBhvr>
                                      <p:to>
                                        <p:strVal val="visible"/>
                                      </p:to>
                                    </p:set>
                                    <p:animEffect transition="in" filter="fade">
                                      <p:cBhvr>
                                        <p:cTn id="20" dur="500"/>
                                        <p:tgtEl>
                                          <p:spTgt spid="3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306">
                                            <p:txEl>
                                              <p:pRg st="3" end="3"/>
                                            </p:txEl>
                                          </p:spTgt>
                                        </p:tgtEl>
                                        <p:attrNameLst>
                                          <p:attrName>style.visibility</p:attrName>
                                        </p:attrNameLst>
                                      </p:cBhvr>
                                      <p:to>
                                        <p:strVal val="visible"/>
                                      </p:to>
                                    </p:set>
                                    <p:animEffect transition="in" filter="fade">
                                      <p:cBhvr>
                                        <p:cTn id="25" dur="500"/>
                                        <p:tgtEl>
                                          <p:spTgt spid="3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306">
                                            <p:txEl>
                                              <p:pRg st="4" end="4"/>
                                            </p:txEl>
                                          </p:spTgt>
                                        </p:tgtEl>
                                        <p:attrNameLst>
                                          <p:attrName>style.visibility</p:attrName>
                                        </p:attrNameLst>
                                      </p:cBhvr>
                                      <p:to>
                                        <p:strVal val="visible"/>
                                      </p:to>
                                    </p:set>
                                    <p:animEffect transition="in" filter="fade">
                                      <p:cBhvr>
                                        <p:cTn id="30" dur="500"/>
                                        <p:tgtEl>
                                          <p:spTgt spid="3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 nodeType="clickEffect">
                                  <p:stCondLst>
                                    <p:cond delay="0"/>
                                  </p:stCondLst>
                                  <p:iterate>
                                    <p:tmAbs val="0"/>
                                  </p:iterate>
                                  <p:childTnLst>
                                    <p:set>
                                      <p:cBhvr>
                                        <p:cTn id="34" fill="hold"/>
                                        <p:tgtEl>
                                          <p:spTgt spid="306">
                                            <p:txEl>
                                              <p:pRg st="5" end="5"/>
                                            </p:txEl>
                                          </p:spTgt>
                                        </p:tgtEl>
                                        <p:attrNameLst>
                                          <p:attrName>style.visibility</p:attrName>
                                        </p:attrNameLst>
                                      </p:cBhvr>
                                      <p:to>
                                        <p:strVal val="visible"/>
                                      </p:to>
                                    </p:set>
                                    <p:animEffect transition="in" filter="fade">
                                      <p:cBhvr>
                                        <p:cTn id="35" dur="500"/>
                                        <p:tgtEl>
                                          <p:spTgt spid="30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Untitled.pdf" descr="Untitled.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312" name="Title 1"/>
          <p:cNvSpPr txBox="1">
            <a:spLocks noGrp="1"/>
          </p:cNvSpPr>
          <p:nvPr>
            <p:ph type="title"/>
          </p:nvPr>
        </p:nvSpPr>
        <p:spPr>
          <a:xfrm>
            <a:off x="541730" y="96238"/>
            <a:ext cx="21031201" cy="1298839"/>
          </a:xfrm>
          <a:prstGeom prst="rect">
            <a:avLst/>
          </a:prstGeom>
        </p:spPr>
        <p:txBody>
          <a:bodyPr>
            <a:noAutofit/>
          </a:bodyPr>
          <a:lstStyle>
            <a:lvl1pPr>
              <a:spcBef>
                <a:spcPts val="2000"/>
              </a:spcBef>
              <a:defRPr sz="6800" b="1" spc="0">
                <a:solidFill>
                  <a:srgbClr val="343770"/>
                </a:solidFill>
                <a:latin typeface="+mn-lt"/>
                <a:ea typeface="+mn-ea"/>
                <a:cs typeface="+mn-cs"/>
                <a:sym typeface="Helvetica"/>
              </a:defRPr>
            </a:lvl1pPr>
          </a:lstStyle>
          <a:p>
            <a:r>
              <a:t>Broad views of prayer and spirituality to discuss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Box 2"/>
          <p:cNvSpPr txBox="1"/>
          <p:nvPr/>
        </p:nvSpPr>
        <p:spPr>
          <a:xfrm>
            <a:off x="12736883" y="2600357"/>
            <a:ext cx="11233132" cy="105460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2000"/>
              </a:spcBef>
              <a:defRPr sz="4800" b="1">
                <a:solidFill>
                  <a:srgbClr val="0563C1"/>
                </a:solidFill>
              </a:defRPr>
            </a:pPr>
            <a:r>
              <a:t>Remember that our description of ‘spiritual’ is about 4 ways to relate. </a:t>
            </a:r>
          </a:p>
          <a:p>
            <a:pPr marL="571500" indent="-571500">
              <a:spcBef>
                <a:spcPts val="2000"/>
              </a:spcBef>
              <a:buSzPct val="100000"/>
              <a:buFont typeface="Arial"/>
              <a:buChar char="•"/>
              <a:defRPr sz="4800" b="1">
                <a:solidFill>
                  <a:srgbClr val="0563C1"/>
                </a:solidFill>
              </a:defRPr>
            </a:pPr>
            <a:r>
              <a:t>In, </a:t>
            </a:r>
            <a:r>
              <a:rPr b="0"/>
              <a:t>put your hands to your chest. </a:t>
            </a:r>
          </a:p>
          <a:p>
            <a:pPr marL="571500" indent="-571500">
              <a:spcBef>
                <a:spcPts val="2000"/>
              </a:spcBef>
              <a:buSzPct val="100000"/>
              <a:buFont typeface="Arial"/>
              <a:buChar char="•"/>
              <a:defRPr sz="4800" b="1">
                <a:solidFill>
                  <a:srgbClr val="0563C1"/>
                </a:solidFill>
              </a:defRPr>
            </a:pPr>
            <a:r>
              <a:t>Out, </a:t>
            </a:r>
            <a:r>
              <a:rPr b="0"/>
              <a:t>throw your arms out wide.</a:t>
            </a:r>
          </a:p>
          <a:p>
            <a:pPr marL="571500" indent="-571500">
              <a:spcBef>
                <a:spcPts val="2000"/>
              </a:spcBef>
              <a:buSzPct val="100000"/>
              <a:buFont typeface="Arial"/>
              <a:buChar char="•"/>
              <a:defRPr sz="4800" b="1">
                <a:solidFill>
                  <a:srgbClr val="0563C1"/>
                </a:solidFill>
              </a:defRPr>
            </a:pPr>
            <a:r>
              <a:t>Down, </a:t>
            </a:r>
            <a:r>
              <a:rPr b="0"/>
              <a:t>open your palms to the earth. </a:t>
            </a:r>
          </a:p>
          <a:p>
            <a:pPr marL="571500" indent="-571500">
              <a:spcBef>
                <a:spcPts val="2000"/>
              </a:spcBef>
              <a:buSzPct val="100000"/>
              <a:buFont typeface="Arial"/>
              <a:buChar char="•"/>
              <a:defRPr sz="4800" b="1">
                <a:solidFill>
                  <a:srgbClr val="0563C1"/>
                </a:solidFill>
              </a:defRPr>
            </a:pPr>
            <a:r>
              <a:t>Up, </a:t>
            </a:r>
            <a:r>
              <a:rPr b="0"/>
              <a:t>push the sky upwards.</a:t>
            </a:r>
          </a:p>
          <a:p>
            <a:pPr marL="685800" indent="-685800">
              <a:spcBef>
                <a:spcPts val="2000"/>
              </a:spcBef>
              <a:buSzPct val="100000"/>
              <a:buFont typeface="Arial"/>
              <a:buChar char="•"/>
              <a:defRPr sz="4800">
                <a:solidFill>
                  <a:srgbClr val="0563C1"/>
                </a:solidFill>
              </a:defRPr>
            </a:pPr>
            <a:endParaRPr b="0"/>
          </a:p>
          <a:p>
            <a:pPr>
              <a:spcBef>
                <a:spcPts val="2000"/>
              </a:spcBef>
              <a:defRPr sz="4800" b="1">
                <a:solidFill>
                  <a:srgbClr val="0563C1"/>
                </a:solidFill>
              </a:defRPr>
            </a:pPr>
            <a:r>
              <a:t>Homework task:</a:t>
            </a:r>
            <a:r>
              <a:rPr b="0"/>
              <a:t> take a sheet with this diagram in the middle of it and use words, pictures, symbols, logos and ideas to show examples of the things that are spiritual for you.</a:t>
            </a:r>
          </a:p>
        </p:txBody>
      </p:sp>
      <p:sp>
        <p:nvSpPr>
          <p:cNvPr id="317" name="Title 1"/>
          <p:cNvSpPr txBox="1"/>
          <p:nvPr/>
        </p:nvSpPr>
        <p:spPr>
          <a:xfrm>
            <a:off x="956320" y="-46129"/>
            <a:ext cx="22471360" cy="187982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pic>
        <p:nvPicPr>
          <p:cNvPr id="318" name="slice1.png" descr="slice1.png"/>
          <p:cNvPicPr>
            <a:picLocks noChangeAspect="1"/>
          </p:cNvPicPr>
          <p:nvPr/>
        </p:nvPicPr>
        <p:blipFill>
          <a:blip r:embed="rId3"/>
          <a:stretch>
            <a:fillRect/>
          </a:stretch>
        </p:blipFill>
        <p:spPr>
          <a:xfrm>
            <a:off x="293342" y="2123114"/>
            <a:ext cx="12115764" cy="11097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16">
                                            <p:bg/>
                                          </p:spTgt>
                                        </p:tgtEl>
                                        <p:attrNameLst>
                                          <p:attrName>style.visibility</p:attrName>
                                        </p:attrNameLst>
                                      </p:cBhvr>
                                      <p:to>
                                        <p:strVal val="visible"/>
                                      </p:to>
                                    </p:set>
                                    <p:animEffect transition="in" filter="fade">
                                      <p:cBhvr>
                                        <p:cTn id="7" dur="500"/>
                                        <p:tgtEl>
                                          <p:spTgt spid="316">
                                            <p:bg/>
                                          </p:spTgt>
                                        </p:tgtEl>
                                      </p:cBhvr>
                                    </p:animEffect>
                                  </p:childTnLst>
                                </p:cTn>
                              </p:par>
                              <p:par>
                                <p:cTn id="8" presetID="10" presetClass="entr" presetSubtype="0" fill="hold" grpId="1" nodeType="withEffect">
                                  <p:stCondLst>
                                    <p:cond delay="0"/>
                                  </p:stCondLst>
                                  <p:iterate>
                                    <p:tmAbs val="0"/>
                                  </p:iterate>
                                  <p:childTnLst>
                                    <p:set>
                                      <p:cBhvr>
                                        <p:cTn id="9" fill="hold"/>
                                        <p:tgtEl>
                                          <p:spTgt spid="316">
                                            <p:txEl>
                                              <p:pRg st="0" end="0"/>
                                            </p:txEl>
                                          </p:spTgt>
                                        </p:tgtEl>
                                        <p:attrNameLst>
                                          <p:attrName>style.visibility</p:attrName>
                                        </p:attrNameLst>
                                      </p:cBhvr>
                                      <p:to>
                                        <p:strVal val="visible"/>
                                      </p:to>
                                    </p:set>
                                    <p:animEffect transition="in" filter="fade">
                                      <p:cBhvr>
                                        <p:cTn id="10" dur="500"/>
                                        <p:tgtEl>
                                          <p:spTgt spid="3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316">
                                            <p:txEl>
                                              <p:pRg st="1" end="1"/>
                                            </p:txEl>
                                          </p:spTgt>
                                        </p:tgtEl>
                                        <p:attrNameLst>
                                          <p:attrName>style.visibility</p:attrName>
                                        </p:attrNameLst>
                                      </p:cBhvr>
                                      <p:to>
                                        <p:strVal val="visible"/>
                                      </p:to>
                                    </p:set>
                                    <p:animEffect transition="in" filter="fade">
                                      <p:cBhvr>
                                        <p:cTn id="15" dur="500"/>
                                        <p:tgtEl>
                                          <p:spTgt spid="3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316">
                                            <p:txEl>
                                              <p:pRg st="2" end="2"/>
                                            </p:txEl>
                                          </p:spTgt>
                                        </p:tgtEl>
                                        <p:attrNameLst>
                                          <p:attrName>style.visibility</p:attrName>
                                        </p:attrNameLst>
                                      </p:cBhvr>
                                      <p:to>
                                        <p:strVal val="visible"/>
                                      </p:to>
                                    </p:set>
                                    <p:animEffect transition="in" filter="fade">
                                      <p:cBhvr>
                                        <p:cTn id="20" dur="500"/>
                                        <p:tgtEl>
                                          <p:spTgt spid="3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316">
                                            <p:txEl>
                                              <p:pRg st="3" end="3"/>
                                            </p:txEl>
                                          </p:spTgt>
                                        </p:tgtEl>
                                        <p:attrNameLst>
                                          <p:attrName>style.visibility</p:attrName>
                                        </p:attrNameLst>
                                      </p:cBhvr>
                                      <p:to>
                                        <p:strVal val="visible"/>
                                      </p:to>
                                    </p:set>
                                    <p:animEffect transition="in" filter="fade">
                                      <p:cBhvr>
                                        <p:cTn id="25" dur="500"/>
                                        <p:tgtEl>
                                          <p:spTgt spid="3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316">
                                            <p:txEl>
                                              <p:pRg st="4" end="4"/>
                                            </p:txEl>
                                          </p:spTgt>
                                        </p:tgtEl>
                                        <p:attrNameLst>
                                          <p:attrName>style.visibility</p:attrName>
                                        </p:attrNameLst>
                                      </p:cBhvr>
                                      <p:to>
                                        <p:strVal val="visible"/>
                                      </p:to>
                                    </p:set>
                                    <p:animEffect transition="in" filter="fade">
                                      <p:cBhvr>
                                        <p:cTn id="30" dur="500"/>
                                        <p:tgtEl>
                                          <p:spTgt spid="316">
                                            <p:txEl>
                                              <p:pRg st="4" end="4"/>
                                            </p:txEl>
                                          </p:spTgt>
                                        </p:tgtEl>
                                      </p:cBhvr>
                                    </p:animEffect>
                                  </p:childTnLst>
                                </p:cTn>
                              </p:par>
                            </p:childTnLst>
                          </p:cTn>
                        </p:par>
                        <p:par>
                          <p:cTn id="31" fill="hold">
                            <p:stCondLst>
                              <p:cond delay="500"/>
                            </p:stCondLst>
                            <p:childTnLst>
                              <p:par>
                                <p:cTn id="32" presetID="10" presetClass="entr" fill="hold" grpId="1" nodeType="afterEffect">
                                  <p:stCondLst>
                                    <p:cond delay="0"/>
                                  </p:stCondLst>
                                  <p:iterate>
                                    <p:tmAbs val="0"/>
                                  </p:iterate>
                                  <p:childTnLst>
                                    <p:set>
                                      <p:cBhvr>
                                        <p:cTn id="33" fill="hold"/>
                                        <p:tgtEl>
                                          <p:spTgt spid="316">
                                            <p:txEl>
                                              <p:pRg st="5" end="5"/>
                                            </p:txEl>
                                          </p:spTgt>
                                        </p:tgtEl>
                                        <p:attrNameLst>
                                          <p:attrName>style.visibility</p:attrName>
                                        </p:attrNameLst>
                                      </p:cBhvr>
                                      <p:to>
                                        <p:strVal val="visible"/>
                                      </p:to>
                                    </p:set>
                                    <p:animEffect transition="in" filter="fade">
                                      <p:cBhvr>
                                        <p:cTn id="34" dur="500"/>
                                        <p:tgtEl>
                                          <p:spTgt spid="316">
                                            <p:txEl>
                                              <p:pRg st="5" end="5"/>
                                            </p:txEl>
                                          </p:spTgt>
                                        </p:tgtEl>
                                      </p:cBhvr>
                                    </p:animEffect>
                                  </p:childTnLst>
                                </p:cTn>
                              </p:par>
                            </p:childTnLst>
                          </p:cTn>
                        </p:par>
                        <p:par>
                          <p:cTn id="35" fill="hold">
                            <p:stCondLst>
                              <p:cond delay="1000"/>
                            </p:stCondLst>
                            <p:childTnLst>
                              <p:par>
                                <p:cTn id="36" presetID="10" presetClass="entr" fill="hold" grpId="1" nodeType="afterEffect">
                                  <p:stCondLst>
                                    <p:cond delay="0"/>
                                  </p:stCondLst>
                                  <p:iterate>
                                    <p:tmAbs val="0"/>
                                  </p:iterate>
                                  <p:childTnLst>
                                    <p:set>
                                      <p:cBhvr>
                                        <p:cTn id="37" fill="hold"/>
                                        <p:tgtEl>
                                          <p:spTgt spid="316">
                                            <p:txEl>
                                              <p:pRg st="6" end="6"/>
                                            </p:txEl>
                                          </p:spTgt>
                                        </p:tgtEl>
                                        <p:attrNameLst>
                                          <p:attrName>style.visibility</p:attrName>
                                        </p:attrNameLst>
                                      </p:cBhvr>
                                      <p:to>
                                        <p:strVal val="visible"/>
                                      </p:to>
                                    </p:set>
                                    <p:animEffect transition="in" filter="fade">
                                      <p:cBhvr>
                                        <p:cTn id="38" dur="500"/>
                                        <p:tgtEl>
                                          <p:spTgt spid="3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Content Placeholder 5" descr="Content Placeholder 5"/>
          <p:cNvPicPr>
            <a:picLocks noChangeAspect="1"/>
          </p:cNvPicPr>
          <p:nvPr/>
        </p:nvPicPr>
        <p:blipFill>
          <a:blip r:embed="rId3"/>
          <a:stretch>
            <a:fillRect/>
          </a:stretch>
        </p:blipFill>
        <p:spPr>
          <a:xfrm>
            <a:off x="11892339" y="2896001"/>
            <a:ext cx="9102995" cy="9119577"/>
          </a:xfrm>
          <a:prstGeom prst="rect">
            <a:avLst/>
          </a:prstGeom>
          <a:ln w="12700">
            <a:miter lim="400000"/>
          </a:ln>
        </p:spPr>
      </p:pic>
      <p:pic>
        <p:nvPicPr>
          <p:cNvPr id="323" name="Picture 13" descr="Picture 13"/>
          <p:cNvPicPr>
            <a:picLocks noChangeAspect="1"/>
          </p:cNvPicPr>
          <p:nvPr/>
        </p:nvPicPr>
        <p:blipFill>
          <a:blip r:embed="rId4"/>
          <a:srcRect l="4704" t="8615" r="3145" b="4906"/>
          <a:stretch>
            <a:fillRect/>
          </a:stretch>
        </p:blipFill>
        <p:spPr>
          <a:xfrm>
            <a:off x="10608637" y="1795649"/>
            <a:ext cx="4137463" cy="2900560"/>
          </a:xfrm>
          <a:custGeom>
            <a:avLst/>
            <a:gdLst/>
            <a:ahLst/>
            <a:cxnLst>
              <a:cxn ang="0">
                <a:pos x="wd2" y="hd2"/>
              </a:cxn>
              <a:cxn ang="5400000">
                <a:pos x="wd2" y="hd2"/>
              </a:cxn>
              <a:cxn ang="10800000">
                <a:pos x="wd2" y="hd2"/>
              </a:cxn>
              <a:cxn ang="16200000">
                <a:pos x="wd2" y="hd2"/>
              </a:cxn>
            </a:cxnLst>
            <a:rect l="0" t="0" r="r" b="b"/>
            <a:pathLst>
              <a:path w="21583" h="21594" extrusionOk="0">
                <a:moveTo>
                  <a:pt x="11608" y="0"/>
                </a:moveTo>
                <a:cubicBezTo>
                  <a:pt x="9332" y="0"/>
                  <a:pt x="7489" y="1183"/>
                  <a:pt x="5894" y="3670"/>
                </a:cubicBezTo>
                <a:cubicBezTo>
                  <a:pt x="5740" y="3910"/>
                  <a:pt x="5610" y="4106"/>
                  <a:pt x="5491" y="4269"/>
                </a:cubicBezTo>
                <a:cubicBezTo>
                  <a:pt x="5490" y="4270"/>
                  <a:pt x="5489" y="4271"/>
                  <a:pt x="5489" y="4272"/>
                </a:cubicBezTo>
                <a:cubicBezTo>
                  <a:pt x="5425" y="4394"/>
                  <a:pt x="5357" y="4516"/>
                  <a:pt x="5300" y="4639"/>
                </a:cubicBezTo>
                <a:cubicBezTo>
                  <a:pt x="5121" y="5025"/>
                  <a:pt x="5088" y="5050"/>
                  <a:pt x="4828" y="5023"/>
                </a:cubicBezTo>
                <a:cubicBezTo>
                  <a:pt x="4675" y="5007"/>
                  <a:pt x="4510" y="5036"/>
                  <a:pt x="4346" y="5091"/>
                </a:cubicBezTo>
                <a:cubicBezTo>
                  <a:pt x="4327" y="5098"/>
                  <a:pt x="4308" y="5104"/>
                  <a:pt x="4290" y="5111"/>
                </a:cubicBezTo>
                <a:cubicBezTo>
                  <a:pt x="4145" y="5166"/>
                  <a:pt x="4003" y="5253"/>
                  <a:pt x="3863" y="5351"/>
                </a:cubicBezTo>
                <a:cubicBezTo>
                  <a:pt x="3858" y="5355"/>
                  <a:pt x="3850" y="5355"/>
                  <a:pt x="3845" y="5360"/>
                </a:cubicBezTo>
                <a:cubicBezTo>
                  <a:pt x="3185" y="5866"/>
                  <a:pt x="2754" y="6812"/>
                  <a:pt x="2754" y="7883"/>
                </a:cubicBezTo>
                <a:cubicBezTo>
                  <a:pt x="2754" y="8052"/>
                  <a:pt x="2744" y="8185"/>
                  <a:pt x="2725" y="8302"/>
                </a:cubicBezTo>
                <a:lnTo>
                  <a:pt x="2783" y="8654"/>
                </a:lnTo>
                <a:lnTo>
                  <a:pt x="2321" y="8994"/>
                </a:lnTo>
                <a:cubicBezTo>
                  <a:pt x="2274" y="9028"/>
                  <a:pt x="2215" y="9099"/>
                  <a:pt x="2164" y="9144"/>
                </a:cubicBezTo>
                <a:cubicBezTo>
                  <a:pt x="2021" y="9276"/>
                  <a:pt x="1882" y="9417"/>
                  <a:pt x="1752" y="9570"/>
                </a:cubicBezTo>
                <a:cubicBezTo>
                  <a:pt x="1723" y="9604"/>
                  <a:pt x="1694" y="9638"/>
                  <a:pt x="1665" y="9673"/>
                </a:cubicBezTo>
                <a:cubicBezTo>
                  <a:pt x="625" y="10949"/>
                  <a:pt x="-11" y="12856"/>
                  <a:pt x="0" y="14791"/>
                </a:cubicBezTo>
                <a:cubicBezTo>
                  <a:pt x="10" y="16433"/>
                  <a:pt x="269" y="17586"/>
                  <a:pt x="913" y="18862"/>
                </a:cubicBezTo>
                <a:cubicBezTo>
                  <a:pt x="1440" y="19904"/>
                  <a:pt x="2149" y="20653"/>
                  <a:pt x="3128" y="21196"/>
                </a:cubicBezTo>
                <a:cubicBezTo>
                  <a:pt x="3738" y="21535"/>
                  <a:pt x="4431" y="21575"/>
                  <a:pt x="10085" y="21586"/>
                </a:cubicBezTo>
                <a:cubicBezTo>
                  <a:pt x="10567" y="21586"/>
                  <a:pt x="10903" y="21593"/>
                  <a:pt x="11410" y="21592"/>
                </a:cubicBezTo>
                <a:cubicBezTo>
                  <a:pt x="17341" y="21600"/>
                  <a:pt x="18871" y="21599"/>
                  <a:pt x="19693" y="20930"/>
                </a:cubicBezTo>
                <a:cubicBezTo>
                  <a:pt x="19694" y="20930"/>
                  <a:pt x="19694" y="20928"/>
                  <a:pt x="19695" y="20927"/>
                </a:cubicBezTo>
                <a:cubicBezTo>
                  <a:pt x="19696" y="20927"/>
                  <a:pt x="19696" y="20925"/>
                  <a:pt x="19697" y="20924"/>
                </a:cubicBezTo>
                <a:cubicBezTo>
                  <a:pt x="19975" y="20696"/>
                  <a:pt x="20184" y="20396"/>
                  <a:pt x="20472" y="19988"/>
                </a:cubicBezTo>
                <a:cubicBezTo>
                  <a:pt x="21227" y="18913"/>
                  <a:pt x="21589" y="17528"/>
                  <a:pt x="21583" y="16164"/>
                </a:cubicBezTo>
                <a:cubicBezTo>
                  <a:pt x="21576" y="14412"/>
                  <a:pt x="20960" y="12696"/>
                  <a:pt x="19797" y="11727"/>
                </a:cubicBezTo>
                <a:cubicBezTo>
                  <a:pt x="19657" y="11611"/>
                  <a:pt x="19559" y="11521"/>
                  <a:pt x="19476" y="11437"/>
                </a:cubicBezTo>
                <a:lnTo>
                  <a:pt x="19252" y="11275"/>
                </a:lnTo>
                <a:lnTo>
                  <a:pt x="19252" y="11089"/>
                </a:lnTo>
                <a:cubicBezTo>
                  <a:pt x="19186" y="10892"/>
                  <a:pt x="19180" y="10635"/>
                  <a:pt x="19180" y="10152"/>
                </a:cubicBezTo>
                <a:cubicBezTo>
                  <a:pt x="19180" y="7847"/>
                  <a:pt x="18503" y="5514"/>
                  <a:pt x="17294" y="3628"/>
                </a:cubicBezTo>
                <a:cubicBezTo>
                  <a:pt x="15724" y="1182"/>
                  <a:pt x="13871" y="0"/>
                  <a:pt x="11608" y="0"/>
                </a:cubicBezTo>
                <a:close/>
              </a:path>
            </a:pathLst>
          </a:custGeom>
          <a:ln w="12700">
            <a:miter lim="400000"/>
          </a:ln>
        </p:spPr>
      </p:pic>
      <p:pic>
        <p:nvPicPr>
          <p:cNvPr id="324" name="Picture 15" descr="Picture 15"/>
          <p:cNvPicPr>
            <a:picLocks noChangeAspect="1"/>
          </p:cNvPicPr>
          <p:nvPr/>
        </p:nvPicPr>
        <p:blipFill>
          <a:blip r:embed="rId5"/>
          <a:srcRect l="11028" t="31" r="7372" b="4479"/>
          <a:stretch>
            <a:fillRect/>
          </a:stretch>
        </p:blipFill>
        <p:spPr>
          <a:xfrm flipH="1">
            <a:off x="9001337" y="4439639"/>
            <a:ext cx="3115732" cy="3755468"/>
          </a:xfrm>
          <a:custGeom>
            <a:avLst/>
            <a:gdLst/>
            <a:ahLst/>
            <a:cxnLst>
              <a:cxn ang="0">
                <a:pos x="wd2" y="hd2"/>
              </a:cxn>
              <a:cxn ang="5400000">
                <a:pos x="wd2" y="hd2"/>
              </a:cxn>
              <a:cxn ang="10800000">
                <a:pos x="wd2" y="hd2"/>
              </a:cxn>
              <a:cxn ang="16200000">
                <a:pos x="wd2" y="hd2"/>
              </a:cxn>
            </a:cxnLst>
            <a:rect l="0" t="0" r="r" b="b"/>
            <a:pathLst>
              <a:path w="21579" h="21598" extrusionOk="0">
                <a:moveTo>
                  <a:pt x="10867" y="0"/>
                </a:moveTo>
                <a:cubicBezTo>
                  <a:pt x="10334" y="6"/>
                  <a:pt x="9761" y="155"/>
                  <a:pt x="9268" y="438"/>
                </a:cubicBezTo>
                <a:cubicBezTo>
                  <a:pt x="8444" y="911"/>
                  <a:pt x="8141" y="1245"/>
                  <a:pt x="8116" y="2027"/>
                </a:cubicBezTo>
                <a:cubicBezTo>
                  <a:pt x="8117" y="2096"/>
                  <a:pt x="8114" y="2156"/>
                  <a:pt x="8119" y="2237"/>
                </a:cubicBezTo>
                <a:cubicBezTo>
                  <a:pt x="8120" y="2313"/>
                  <a:pt x="8132" y="2422"/>
                  <a:pt x="8138" y="2506"/>
                </a:cubicBezTo>
                <a:cubicBezTo>
                  <a:pt x="8156" y="2690"/>
                  <a:pt x="8174" y="2874"/>
                  <a:pt x="8207" y="3122"/>
                </a:cubicBezTo>
                <a:cubicBezTo>
                  <a:pt x="8432" y="4859"/>
                  <a:pt x="8433" y="4853"/>
                  <a:pt x="8075" y="4912"/>
                </a:cubicBezTo>
                <a:cubicBezTo>
                  <a:pt x="7996" y="4925"/>
                  <a:pt x="7736" y="5010"/>
                  <a:pt x="7547" y="5065"/>
                </a:cubicBezTo>
                <a:cubicBezTo>
                  <a:pt x="7429" y="5108"/>
                  <a:pt x="7322" y="5150"/>
                  <a:pt x="7195" y="5190"/>
                </a:cubicBezTo>
                <a:cubicBezTo>
                  <a:pt x="6899" y="5284"/>
                  <a:pt x="6696" y="5333"/>
                  <a:pt x="6538" y="5350"/>
                </a:cubicBezTo>
                <a:cubicBezTo>
                  <a:pt x="6530" y="5351"/>
                  <a:pt x="6510" y="5356"/>
                  <a:pt x="6503" y="5357"/>
                </a:cubicBezTo>
                <a:cubicBezTo>
                  <a:pt x="6391" y="5386"/>
                  <a:pt x="6164" y="5463"/>
                  <a:pt x="6153" y="5455"/>
                </a:cubicBezTo>
                <a:cubicBezTo>
                  <a:pt x="6097" y="5415"/>
                  <a:pt x="5809" y="4350"/>
                  <a:pt x="5612" y="3497"/>
                </a:cubicBezTo>
                <a:cubicBezTo>
                  <a:pt x="5428" y="2823"/>
                  <a:pt x="5182" y="2141"/>
                  <a:pt x="5018" y="1917"/>
                </a:cubicBezTo>
                <a:cubicBezTo>
                  <a:pt x="4726" y="1518"/>
                  <a:pt x="4207" y="1218"/>
                  <a:pt x="3605" y="1068"/>
                </a:cubicBezTo>
                <a:cubicBezTo>
                  <a:pt x="3337" y="1015"/>
                  <a:pt x="3047" y="984"/>
                  <a:pt x="2715" y="984"/>
                </a:cubicBezTo>
                <a:cubicBezTo>
                  <a:pt x="2566" y="984"/>
                  <a:pt x="2420" y="992"/>
                  <a:pt x="2281" y="1004"/>
                </a:cubicBezTo>
                <a:cubicBezTo>
                  <a:pt x="1322" y="1125"/>
                  <a:pt x="665" y="1518"/>
                  <a:pt x="222" y="2260"/>
                </a:cubicBezTo>
                <a:lnTo>
                  <a:pt x="7" y="2623"/>
                </a:lnTo>
                <a:cubicBezTo>
                  <a:pt x="-21" y="2876"/>
                  <a:pt x="31" y="3161"/>
                  <a:pt x="200" y="3583"/>
                </a:cubicBezTo>
                <a:cubicBezTo>
                  <a:pt x="201" y="3587"/>
                  <a:pt x="204" y="3589"/>
                  <a:pt x="205" y="3593"/>
                </a:cubicBezTo>
                <a:lnTo>
                  <a:pt x="486" y="4211"/>
                </a:lnTo>
                <a:cubicBezTo>
                  <a:pt x="603" y="4468"/>
                  <a:pt x="774" y="4809"/>
                  <a:pt x="936" y="5135"/>
                </a:cubicBezTo>
                <a:cubicBezTo>
                  <a:pt x="1050" y="5365"/>
                  <a:pt x="1151" y="5559"/>
                  <a:pt x="1247" y="5749"/>
                </a:cubicBezTo>
                <a:cubicBezTo>
                  <a:pt x="1459" y="6158"/>
                  <a:pt x="1672" y="6568"/>
                  <a:pt x="1846" y="6875"/>
                </a:cubicBezTo>
                <a:cubicBezTo>
                  <a:pt x="1956" y="7068"/>
                  <a:pt x="2021" y="7191"/>
                  <a:pt x="2099" y="7333"/>
                </a:cubicBezTo>
                <a:cubicBezTo>
                  <a:pt x="2171" y="7447"/>
                  <a:pt x="2278" y="7650"/>
                  <a:pt x="2336" y="7726"/>
                </a:cubicBezTo>
                <a:lnTo>
                  <a:pt x="2630" y="8110"/>
                </a:lnTo>
                <a:lnTo>
                  <a:pt x="2421" y="8438"/>
                </a:lnTo>
                <a:cubicBezTo>
                  <a:pt x="2392" y="8515"/>
                  <a:pt x="2361" y="8591"/>
                  <a:pt x="2305" y="8689"/>
                </a:cubicBezTo>
                <a:cubicBezTo>
                  <a:pt x="1913" y="9377"/>
                  <a:pt x="1626" y="10452"/>
                  <a:pt x="1621" y="11278"/>
                </a:cubicBezTo>
                <a:cubicBezTo>
                  <a:pt x="1619" y="11495"/>
                  <a:pt x="1571" y="11731"/>
                  <a:pt x="1478" y="11990"/>
                </a:cubicBezTo>
                <a:cubicBezTo>
                  <a:pt x="1473" y="12007"/>
                  <a:pt x="1467" y="12032"/>
                  <a:pt x="1461" y="12049"/>
                </a:cubicBezTo>
                <a:cubicBezTo>
                  <a:pt x="1422" y="12173"/>
                  <a:pt x="1362" y="12297"/>
                  <a:pt x="1288" y="12428"/>
                </a:cubicBezTo>
                <a:cubicBezTo>
                  <a:pt x="1198" y="12609"/>
                  <a:pt x="1094" y="12797"/>
                  <a:pt x="964" y="13005"/>
                </a:cubicBezTo>
                <a:cubicBezTo>
                  <a:pt x="560" y="13650"/>
                  <a:pt x="308" y="14091"/>
                  <a:pt x="167" y="14402"/>
                </a:cubicBezTo>
                <a:cubicBezTo>
                  <a:pt x="136" y="14475"/>
                  <a:pt x="113" y="14543"/>
                  <a:pt x="93" y="14605"/>
                </a:cubicBezTo>
                <a:cubicBezTo>
                  <a:pt x="70" y="14673"/>
                  <a:pt x="42" y="14747"/>
                  <a:pt x="38" y="14795"/>
                </a:cubicBezTo>
                <a:cubicBezTo>
                  <a:pt x="33" y="14817"/>
                  <a:pt x="33" y="14833"/>
                  <a:pt x="29" y="14854"/>
                </a:cubicBezTo>
                <a:cubicBezTo>
                  <a:pt x="33" y="14920"/>
                  <a:pt x="57" y="14969"/>
                  <a:pt x="104" y="14993"/>
                </a:cubicBezTo>
                <a:cubicBezTo>
                  <a:pt x="199" y="15042"/>
                  <a:pt x="234" y="15173"/>
                  <a:pt x="183" y="15283"/>
                </a:cubicBezTo>
                <a:cubicBezTo>
                  <a:pt x="63" y="15544"/>
                  <a:pt x="677" y="16002"/>
                  <a:pt x="1346" y="16151"/>
                </a:cubicBezTo>
                <a:cubicBezTo>
                  <a:pt x="1424" y="16168"/>
                  <a:pt x="1475" y="16191"/>
                  <a:pt x="1538" y="16210"/>
                </a:cubicBezTo>
                <a:cubicBezTo>
                  <a:pt x="1609" y="16223"/>
                  <a:pt x="1665" y="16246"/>
                  <a:pt x="1739" y="16256"/>
                </a:cubicBezTo>
                <a:cubicBezTo>
                  <a:pt x="2030" y="16294"/>
                  <a:pt x="2148" y="16352"/>
                  <a:pt x="2179" y="16470"/>
                </a:cubicBezTo>
                <a:cubicBezTo>
                  <a:pt x="2265" y="16794"/>
                  <a:pt x="2345" y="17047"/>
                  <a:pt x="2421" y="17285"/>
                </a:cubicBezTo>
                <a:cubicBezTo>
                  <a:pt x="2474" y="17402"/>
                  <a:pt x="2516" y="17487"/>
                  <a:pt x="2580" y="17634"/>
                </a:cubicBezTo>
                <a:cubicBezTo>
                  <a:pt x="3144" y="18932"/>
                  <a:pt x="3638" y="19156"/>
                  <a:pt x="5986" y="19157"/>
                </a:cubicBezTo>
                <a:cubicBezTo>
                  <a:pt x="6878" y="19157"/>
                  <a:pt x="7377" y="19165"/>
                  <a:pt x="7698" y="19259"/>
                </a:cubicBezTo>
                <a:lnTo>
                  <a:pt x="8042" y="19259"/>
                </a:lnTo>
                <a:lnTo>
                  <a:pt x="8207" y="19679"/>
                </a:lnTo>
                <a:cubicBezTo>
                  <a:pt x="8276" y="19856"/>
                  <a:pt x="8374" y="20107"/>
                  <a:pt x="8460" y="20325"/>
                </a:cubicBezTo>
                <a:cubicBezTo>
                  <a:pt x="8511" y="20464"/>
                  <a:pt x="8567" y="20591"/>
                  <a:pt x="8633" y="20699"/>
                </a:cubicBezTo>
                <a:cubicBezTo>
                  <a:pt x="8652" y="20736"/>
                  <a:pt x="8668" y="20775"/>
                  <a:pt x="8690" y="20809"/>
                </a:cubicBezTo>
                <a:cubicBezTo>
                  <a:pt x="9027" y="21278"/>
                  <a:pt x="9583" y="21446"/>
                  <a:pt x="10749" y="21526"/>
                </a:cubicBezTo>
                <a:cubicBezTo>
                  <a:pt x="11226" y="21558"/>
                  <a:pt x="11668" y="21580"/>
                  <a:pt x="12093" y="21596"/>
                </a:cubicBezTo>
                <a:cubicBezTo>
                  <a:pt x="12388" y="21595"/>
                  <a:pt x="12502" y="21600"/>
                  <a:pt x="12885" y="21596"/>
                </a:cubicBezTo>
                <a:cubicBezTo>
                  <a:pt x="13940" y="21587"/>
                  <a:pt x="14425" y="21575"/>
                  <a:pt x="14878" y="21558"/>
                </a:cubicBezTo>
                <a:cubicBezTo>
                  <a:pt x="16167" y="21445"/>
                  <a:pt x="17076" y="21179"/>
                  <a:pt x="17679" y="20741"/>
                </a:cubicBezTo>
                <a:cubicBezTo>
                  <a:pt x="17680" y="20740"/>
                  <a:pt x="17683" y="20739"/>
                  <a:pt x="17684" y="20738"/>
                </a:cubicBezTo>
                <a:cubicBezTo>
                  <a:pt x="17841" y="20623"/>
                  <a:pt x="17978" y="20498"/>
                  <a:pt x="18096" y="20359"/>
                </a:cubicBezTo>
                <a:cubicBezTo>
                  <a:pt x="18438" y="19961"/>
                  <a:pt x="18514" y="19585"/>
                  <a:pt x="18613" y="17778"/>
                </a:cubicBezTo>
                <a:cubicBezTo>
                  <a:pt x="18616" y="17674"/>
                  <a:pt x="18621" y="17622"/>
                  <a:pt x="18624" y="17509"/>
                </a:cubicBezTo>
                <a:cubicBezTo>
                  <a:pt x="18658" y="16308"/>
                  <a:pt x="18702" y="15648"/>
                  <a:pt x="18825" y="15126"/>
                </a:cubicBezTo>
                <a:cubicBezTo>
                  <a:pt x="18926" y="14585"/>
                  <a:pt x="19091" y="14232"/>
                  <a:pt x="19443" y="13581"/>
                </a:cubicBezTo>
                <a:cubicBezTo>
                  <a:pt x="19772" y="12972"/>
                  <a:pt x="19941" y="12575"/>
                  <a:pt x="20031" y="12179"/>
                </a:cubicBezTo>
                <a:cubicBezTo>
                  <a:pt x="20082" y="11877"/>
                  <a:pt x="20113" y="11559"/>
                  <a:pt x="20111" y="11157"/>
                </a:cubicBezTo>
                <a:cubicBezTo>
                  <a:pt x="20111" y="11154"/>
                  <a:pt x="20111" y="11152"/>
                  <a:pt x="20111" y="11150"/>
                </a:cubicBezTo>
                <a:cubicBezTo>
                  <a:pt x="20084" y="10463"/>
                  <a:pt x="19843" y="9510"/>
                  <a:pt x="19564" y="8872"/>
                </a:cubicBezTo>
                <a:cubicBezTo>
                  <a:pt x="19497" y="8750"/>
                  <a:pt x="19438" y="8633"/>
                  <a:pt x="19355" y="8504"/>
                </a:cubicBezTo>
                <a:cubicBezTo>
                  <a:pt x="19308" y="8431"/>
                  <a:pt x="19309" y="8413"/>
                  <a:pt x="19276" y="8358"/>
                </a:cubicBezTo>
                <a:cubicBezTo>
                  <a:pt x="19252" y="8330"/>
                  <a:pt x="19227" y="8291"/>
                  <a:pt x="19204" y="8272"/>
                </a:cubicBezTo>
                <a:cubicBezTo>
                  <a:pt x="19201" y="8269"/>
                  <a:pt x="19211" y="8243"/>
                  <a:pt x="19210" y="8237"/>
                </a:cubicBezTo>
                <a:cubicBezTo>
                  <a:pt x="19114" y="8053"/>
                  <a:pt x="19091" y="7945"/>
                  <a:pt x="19190" y="7845"/>
                </a:cubicBezTo>
                <a:cubicBezTo>
                  <a:pt x="19261" y="7773"/>
                  <a:pt x="19394" y="7557"/>
                  <a:pt x="19682" y="7012"/>
                </a:cubicBezTo>
                <a:cubicBezTo>
                  <a:pt x="19686" y="7005"/>
                  <a:pt x="19698" y="6982"/>
                  <a:pt x="19702" y="6975"/>
                </a:cubicBezTo>
                <a:cubicBezTo>
                  <a:pt x="19846" y="6666"/>
                  <a:pt x="19968" y="6383"/>
                  <a:pt x="20158" y="6021"/>
                </a:cubicBezTo>
                <a:cubicBezTo>
                  <a:pt x="20769" y="4854"/>
                  <a:pt x="21222" y="3832"/>
                  <a:pt x="21161" y="3750"/>
                </a:cubicBezTo>
                <a:cubicBezTo>
                  <a:pt x="21101" y="3669"/>
                  <a:pt x="21183" y="3560"/>
                  <a:pt x="21345" y="3508"/>
                </a:cubicBezTo>
                <a:cubicBezTo>
                  <a:pt x="21380" y="3497"/>
                  <a:pt x="21405" y="3476"/>
                  <a:pt x="21433" y="3458"/>
                </a:cubicBezTo>
                <a:cubicBezTo>
                  <a:pt x="21520" y="3208"/>
                  <a:pt x="21575" y="2982"/>
                  <a:pt x="21579" y="2785"/>
                </a:cubicBezTo>
                <a:cubicBezTo>
                  <a:pt x="21525" y="2541"/>
                  <a:pt x="21415" y="2272"/>
                  <a:pt x="21211" y="2018"/>
                </a:cubicBezTo>
                <a:cubicBezTo>
                  <a:pt x="20773" y="1473"/>
                  <a:pt x="20143" y="1134"/>
                  <a:pt x="19446" y="1013"/>
                </a:cubicBezTo>
                <a:cubicBezTo>
                  <a:pt x="19098" y="968"/>
                  <a:pt x="18742" y="963"/>
                  <a:pt x="18393" y="1002"/>
                </a:cubicBezTo>
                <a:cubicBezTo>
                  <a:pt x="18288" y="1017"/>
                  <a:pt x="18182" y="1034"/>
                  <a:pt x="18077" y="1059"/>
                </a:cubicBezTo>
                <a:cubicBezTo>
                  <a:pt x="18050" y="1065"/>
                  <a:pt x="18022" y="1068"/>
                  <a:pt x="17995" y="1075"/>
                </a:cubicBezTo>
                <a:cubicBezTo>
                  <a:pt x="17822" y="1120"/>
                  <a:pt x="17650" y="1177"/>
                  <a:pt x="17481" y="1248"/>
                </a:cubicBezTo>
                <a:cubicBezTo>
                  <a:pt x="17249" y="1347"/>
                  <a:pt x="17068" y="1439"/>
                  <a:pt x="16915" y="1547"/>
                </a:cubicBezTo>
                <a:cubicBezTo>
                  <a:pt x="16869" y="1580"/>
                  <a:pt x="16832" y="1618"/>
                  <a:pt x="16791" y="1655"/>
                </a:cubicBezTo>
                <a:cubicBezTo>
                  <a:pt x="16742" y="1700"/>
                  <a:pt x="16693" y="1746"/>
                  <a:pt x="16651" y="1794"/>
                </a:cubicBezTo>
                <a:cubicBezTo>
                  <a:pt x="16613" y="1838"/>
                  <a:pt x="16575" y="1883"/>
                  <a:pt x="16541" y="1936"/>
                </a:cubicBezTo>
                <a:cubicBezTo>
                  <a:pt x="16532" y="1948"/>
                  <a:pt x="16527" y="1963"/>
                  <a:pt x="16519" y="1977"/>
                </a:cubicBezTo>
                <a:cubicBezTo>
                  <a:pt x="16422" y="2132"/>
                  <a:pt x="16331" y="2333"/>
                  <a:pt x="16241" y="2579"/>
                </a:cubicBezTo>
                <a:cubicBezTo>
                  <a:pt x="16223" y="2631"/>
                  <a:pt x="16207" y="2669"/>
                  <a:pt x="16189" y="2728"/>
                </a:cubicBezTo>
                <a:cubicBezTo>
                  <a:pt x="16179" y="2757"/>
                  <a:pt x="16166" y="2806"/>
                  <a:pt x="16156" y="2837"/>
                </a:cubicBezTo>
                <a:cubicBezTo>
                  <a:pt x="16094" y="3044"/>
                  <a:pt x="16028" y="3276"/>
                  <a:pt x="15952" y="3572"/>
                </a:cubicBezTo>
                <a:cubicBezTo>
                  <a:pt x="15798" y="4179"/>
                  <a:pt x="15621" y="4852"/>
                  <a:pt x="15562" y="5067"/>
                </a:cubicBezTo>
                <a:lnTo>
                  <a:pt x="15455" y="5460"/>
                </a:lnTo>
                <a:lnTo>
                  <a:pt x="14831" y="5240"/>
                </a:lnTo>
                <a:cubicBezTo>
                  <a:pt x="14596" y="5215"/>
                  <a:pt x="14298" y="5122"/>
                  <a:pt x="13872" y="4973"/>
                </a:cubicBezTo>
                <a:lnTo>
                  <a:pt x="13767" y="4939"/>
                </a:lnTo>
                <a:cubicBezTo>
                  <a:pt x="13716" y="4929"/>
                  <a:pt x="13638" y="4905"/>
                  <a:pt x="13600" y="4900"/>
                </a:cubicBezTo>
                <a:lnTo>
                  <a:pt x="13182" y="4846"/>
                </a:lnTo>
                <a:lnTo>
                  <a:pt x="13218" y="4558"/>
                </a:lnTo>
                <a:lnTo>
                  <a:pt x="13256" y="3743"/>
                </a:lnTo>
                <a:cubicBezTo>
                  <a:pt x="13281" y="3192"/>
                  <a:pt x="13358" y="2617"/>
                  <a:pt x="13429" y="2465"/>
                </a:cubicBezTo>
                <a:cubicBezTo>
                  <a:pt x="13432" y="2459"/>
                  <a:pt x="13435" y="2453"/>
                  <a:pt x="13437" y="2447"/>
                </a:cubicBezTo>
                <a:cubicBezTo>
                  <a:pt x="13456" y="2044"/>
                  <a:pt x="13438" y="1736"/>
                  <a:pt x="13377" y="1513"/>
                </a:cubicBezTo>
                <a:cubicBezTo>
                  <a:pt x="13144" y="1030"/>
                  <a:pt x="12628" y="556"/>
                  <a:pt x="11906" y="212"/>
                </a:cubicBezTo>
                <a:cubicBezTo>
                  <a:pt x="11563" y="90"/>
                  <a:pt x="11205" y="9"/>
                  <a:pt x="10867" y="0"/>
                </a:cubicBezTo>
                <a:close/>
                <a:moveTo>
                  <a:pt x="10749" y="1449"/>
                </a:moveTo>
                <a:cubicBezTo>
                  <a:pt x="10968" y="1434"/>
                  <a:pt x="11188" y="1483"/>
                  <a:pt x="11335" y="1598"/>
                </a:cubicBezTo>
                <a:cubicBezTo>
                  <a:pt x="11570" y="1782"/>
                  <a:pt x="11579" y="2184"/>
                  <a:pt x="11381" y="3344"/>
                </a:cubicBezTo>
                <a:cubicBezTo>
                  <a:pt x="11321" y="3700"/>
                  <a:pt x="11226" y="4499"/>
                  <a:pt x="11170" y="5117"/>
                </a:cubicBezTo>
                <a:cubicBezTo>
                  <a:pt x="11114" y="5736"/>
                  <a:pt x="11041" y="6274"/>
                  <a:pt x="11005" y="6316"/>
                </a:cubicBezTo>
                <a:cubicBezTo>
                  <a:pt x="10924" y="6408"/>
                  <a:pt x="10662" y="6411"/>
                  <a:pt x="10584" y="6322"/>
                </a:cubicBezTo>
                <a:cubicBezTo>
                  <a:pt x="10519" y="6248"/>
                  <a:pt x="10498" y="6118"/>
                  <a:pt x="10186" y="3659"/>
                </a:cubicBezTo>
                <a:cubicBezTo>
                  <a:pt x="9961" y="1891"/>
                  <a:pt x="9963" y="1877"/>
                  <a:pt x="10172" y="1678"/>
                </a:cubicBezTo>
                <a:cubicBezTo>
                  <a:pt x="10314" y="1542"/>
                  <a:pt x="10531" y="1465"/>
                  <a:pt x="10749" y="1449"/>
                </a:cubicBezTo>
                <a:close/>
                <a:moveTo>
                  <a:pt x="2638" y="2328"/>
                </a:moveTo>
                <a:cubicBezTo>
                  <a:pt x="2728" y="2329"/>
                  <a:pt x="2822" y="2355"/>
                  <a:pt x="2971" y="2406"/>
                </a:cubicBezTo>
                <a:cubicBezTo>
                  <a:pt x="3186" y="2480"/>
                  <a:pt x="3348" y="2610"/>
                  <a:pt x="3416" y="2762"/>
                </a:cubicBezTo>
                <a:cubicBezTo>
                  <a:pt x="3604" y="3187"/>
                  <a:pt x="4516" y="6938"/>
                  <a:pt x="4458" y="7046"/>
                </a:cubicBezTo>
                <a:cubicBezTo>
                  <a:pt x="4392" y="7168"/>
                  <a:pt x="4115" y="7187"/>
                  <a:pt x="4018" y="7076"/>
                </a:cubicBezTo>
                <a:cubicBezTo>
                  <a:pt x="3945" y="6993"/>
                  <a:pt x="2475" y="4141"/>
                  <a:pt x="2110" y="3376"/>
                </a:cubicBezTo>
                <a:cubicBezTo>
                  <a:pt x="1847" y="2825"/>
                  <a:pt x="1907" y="2554"/>
                  <a:pt x="2330" y="2399"/>
                </a:cubicBezTo>
                <a:cubicBezTo>
                  <a:pt x="2461" y="2351"/>
                  <a:pt x="2548" y="2327"/>
                  <a:pt x="2638" y="2328"/>
                </a:cubicBezTo>
                <a:close/>
                <a:moveTo>
                  <a:pt x="18858" y="2328"/>
                </a:moveTo>
                <a:cubicBezTo>
                  <a:pt x="18951" y="2325"/>
                  <a:pt x="19047" y="2346"/>
                  <a:pt x="19199" y="2392"/>
                </a:cubicBezTo>
                <a:cubicBezTo>
                  <a:pt x="19887" y="2599"/>
                  <a:pt x="19854" y="2716"/>
                  <a:pt x="18248" y="5743"/>
                </a:cubicBezTo>
                <a:cubicBezTo>
                  <a:pt x="17567" y="7025"/>
                  <a:pt x="17331" y="7305"/>
                  <a:pt x="17134" y="7080"/>
                </a:cubicBezTo>
                <a:cubicBezTo>
                  <a:pt x="17070" y="7006"/>
                  <a:pt x="17298" y="5962"/>
                  <a:pt x="17827" y="3878"/>
                </a:cubicBezTo>
                <a:cubicBezTo>
                  <a:pt x="18139" y="2650"/>
                  <a:pt x="18179" y="2564"/>
                  <a:pt x="18536" y="2417"/>
                </a:cubicBezTo>
                <a:cubicBezTo>
                  <a:pt x="18674" y="2360"/>
                  <a:pt x="18765" y="2332"/>
                  <a:pt x="18858" y="2328"/>
                </a:cubicBezTo>
                <a:close/>
                <a:moveTo>
                  <a:pt x="13146" y="6286"/>
                </a:moveTo>
                <a:cubicBezTo>
                  <a:pt x="13187" y="6288"/>
                  <a:pt x="13236" y="6297"/>
                  <a:pt x="13303" y="6311"/>
                </a:cubicBezTo>
                <a:cubicBezTo>
                  <a:pt x="14168" y="6487"/>
                  <a:pt x="15144" y="6950"/>
                  <a:pt x="15144" y="7185"/>
                </a:cubicBezTo>
                <a:cubicBezTo>
                  <a:pt x="15144" y="7582"/>
                  <a:pt x="15807" y="8261"/>
                  <a:pt x="16326" y="8395"/>
                </a:cubicBezTo>
                <a:cubicBezTo>
                  <a:pt x="16433" y="8422"/>
                  <a:pt x="16409" y="8434"/>
                  <a:pt x="16252" y="8438"/>
                </a:cubicBezTo>
                <a:cubicBezTo>
                  <a:pt x="15469" y="8458"/>
                  <a:pt x="14893" y="8623"/>
                  <a:pt x="14391" y="8968"/>
                </a:cubicBezTo>
                <a:cubicBezTo>
                  <a:pt x="13830" y="9353"/>
                  <a:pt x="13639" y="9688"/>
                  <a:pt x="13638" y="10296"/>
                </a:cubicBezTo>
                <a:cubicBezTo>
                  <a:pt x="13637" y="10936"/>
                  <a:pt x="13980" y="11353"/>
                  <a:pt x="14815" y="11732"/>
                </a:cubicBezTo>
                <a:cubicBezTo>
                  <a:pt x="15227" y="11919"/>
                  <a:pt x="15399" y="11949"/>
                  <a:pt x="16071" y="11949"/>
                </a:cubicBezTo>
                <a:cubicBezTo>
                  <a:pt x="16984" y="11949"/>
                  <a:pt x="17241" y="11890"/>
                  <a:pt x="17764" y="11565"/>
                </a:cubicBezTo>
                <a:lnTo>
                  <a:pt x="18154" y="11323"/>
                </a:lnTo>
                <a:lnTo>
                  <a:pt x="18154" y="11542"/>
                </a:lnTo>
                <a:cubicBezTo>
                  <a:pt x="18153" y="11870"/>
                  <a:pt x="17760" y="12962"/>
                  <a:pt x="17341" y="13809"/>
                </a:cubicBezTo>
                <a:cubicBezTo>
                  <a:pt x="16693" y="15117"/>
                  <a:pt x="16648" y="15350"/>
                  <a:pt x="16648" y="17417"/>
                </a:cubicBezTo>
                <a:cubicBezTo>
                  <a:pt x="16648" y="19485"/>
                  <a:pt x="16605" y="19647"/>
                  <a:pt x="15969" y="19978"/>
                </a:cubicBezTo>
                <a:cubicBezTo>
                  <a:pt x="15685" y="20126"/>
                  <a:pt x="15499" y="20139"/>
                  <a:pt x="13050" y="20161"/>
                </a:cubicBezTo>
                <a:cubicBezTo>
                  <a:pt x="11611" y="20173"/>
                  <a:pt x="10409" y="20155"/>
                  <a:pt x="10381" y="20122"/>
                </a:cubicBezTo>
                <a:cubicBezTo>
                  <a:pt x="10353" y="20089"/>
                  <a:pt x="10219" y="19742"/>
                  <a:pt x="10087" y="19353"/>
                </a:cubicBezTo>
                <a:cubicBezTo>
                  <a:pt x="9816" y="18556"/>
                  <a:pt x="9562" y="18236"/>
                  <a:pt x="9015" y="18008"/>
                </a:cubicBezTo>
                <a:cubicBezTo>
                  <a:pt x="8681" y="17869"/>
                  <a:pt x="8426" y="17848"/>
                  <a:pt x="6706" y="17826"/>
                </a:cubicBezTo>
                <a:cubicBezTo>
                  <a:pt x="5204" y="17806"/>
                  <a:pt x="4730" y="17775"/>
                  <a:pt x="4595" y="17689"/>
                </a:cubicBezTo>
                <a:cubicBezTo>
                  <a:pt x="4494" y="17624"/>
                  <a:pt x="4369" y="17336"/>
                  <a:pt x="4293" y="16993"/>
                </a:cubicBezTo>
                <a:cubicBezTo>
                  <a:pt x="4023" y="15783"/>
                  <a:pt x="3950" y="15599"/>
                  <a:pt x="3644" y="15352"/>
                </a:cubicBezTo>
                <a:cubicBezTo>
                  <a:pt x="3360" y="15122"/>
                  <a:pt x="2517" y="14842"/>
                  <a:pt x="2116" y="14843"/>
                </a:cubicBezTo>
                <a:cubicBezTo>
                  <a:pt x="1969" y="14843"/>
                  <a:pt x="2034" y="14698"/>
                  <a:pt x="2457" y="14062"/>
                </a:cubicBezTo>
                <a:cubicBezTo>
                  <a:pt x="3083" y="13118"/>
                  <a:pt x="3534" y="12130"/>
                  <a:pt x="3534" y="11704"/>
                </a:cubicBezTo>
                <a:lnTo>
                  <a:pt x="3534" y="11389"/>
                </a:lnTo>
                <a:lnTo>
                  <a:pt x="3776" y="11547"/>
                </a:lnTo>
                <a:cubicBezTo>
                  <a:pt x="4228" y="11840"/>
                  <a:pt x="4677" y="11949"/>
                  <a:pt x="5428" y="11949"/>
                </a:cubicBezTo>
                <a:cubicBezTo>
                  <a:pt x="6685" y="11949"/>
                  <a:pt x="7556" y="11502"/>
                  <a:pt x="7896" y="10680"/>
                </a:cubicBezTo>
                <a:cubicBezTo>
                  <a:pt x="8041" y="10329"/>
                  <a:pt x="8039" y="10238"/>
                  <a:pt x="7896" y="9851"/>
                </a:cubicBezTo>
                <a:cubicBezTo>
                  <a:pt x="7621" y="9104"/>
                  <a:pt x="6814" y="8577"/>
                  <a:pt x="5791" y="8479"/>
                </a:cubicBezTo>
                <a:lnTo>
                  <a:pt x="5307" y="8431"/>
                </a:lnTo>
                <a:lnTo>
                  <a:pt x="5818" y="8062"/>
                </a:lnTo>
                <a:cubicBezTo>
                  <a:pt x="6194" y="7786"/>
                  <a:pt x="6344" y="7605"/>
                  <a:pt x="6395" y="7377"/>
                </a:cubicBezTo>
                <a:cubicBezTo>
                  <a:pt x="6452" y="7125"/>
                  <a:pt x="6546" y="7029"/>
                  <a:pt x="6907" y="6856"/>
                </a:cubicBezTo>
                <a:cubicBezTo>
                  <a:pt x="7280" y="6678"/>
                  <a:pt x="8359" y="6313"/>
                  <a:pt x="8512" y="6313"/>
                </a:cubicBezTo>
                <a:cubicBezTo>
                  <a:pt x="8537" y="6313"/>
                  <a:pt x="8585" y="6434"/>
                  <a:pt x="8619" y="6580"/>
                </a:cubicBezTo>
                <a:cubicBezTo>
                  <a:pt x="8702" y="6943"/>
                  <a:pt x="9194" y="7412"/>
                  <a:pt x="9710" y="7619"/>
                </a:cubicBezTo>
                <a:cubicBezTo>
                  <a:pt x="10027" y="7746"/>
                  <a:pt x="10311" y="7790"/>
                  <a:pt x="10812" y="7790"/>
                </a:cubicBezTo>
                <a:cubicBezTo>
                  <a:pt x="11388" y="7790"/>
                  <a:pt x="11557" y="7757"/>
                  <a:pt x="11945" y="7564"/>
                </a:cubicBezTo>
                <a:cubicBezTo>
                  <a:pt x="12503" y="7286"/>
                  <a:pt x="12869" y="6913"/>
                  <a:pt x="12954" y="6537"/>
                </a:cubicBezTo>
                <a:cubicBezTo>
                  <a:pt x="12999" y="6338"/>
                  <a:pt x="13024" y="6279"/>
                  <a:pt x="13146" y="6286"/>
                </a:cubicBezTo>
                <a:close/>
                <a:moveTo>
                  <a:pt x="5469" y="9892"/>
                </a:moveTo>
                <a:cubicBezTo>
                  <a:pt x="5702" y="9892"/>
                  <a:pt x="6005" y="10088"/>
                  <a:pt x="6005" y="10237"/>
                </a:cubicBezTo>
                <a:cubicBezTo>
                  <a:pt x="6005" y="10294"/>
                  <a:pt x="5930" y="10395"/>
                  <a:pt x="5837" y="10460"/>
                </a:cubicBezTo>
                <a:cubicBezTo>
                  <a:pt x="5744" y="10526"/>
                  <a:pt x="5579" y="10579"/>
                  <a:pt x="5469" y="10579"/>
                </a:cubicBezTo>
                <a:cubicBezTo>
                  <a:pt x="5236" y="10579"/>
                  <a:pt x="4930" y="10385"/>
                  <a:pt x="4930" y="10237"/>
                </a:cubicBezTo>
                <a:cubicBezTo>
                  <a:pt x="4930" y="10088"/>
                  <a:pt x="5236" y="9892"/>
                  <a:pt x="5469" y="9892"/>
                </a:cubicBezTo>
                <a:close/>
                <a:moveTo>
                  <a:pt x="16263" y="9922"/>
                </a:moveTo>
                <a:cubicBezTo>
                  <a:pt x="16479" y="9960"/>
                  <a:pt x="16541" y="10020"/>
                  <a:pt x="16541" y="10184"/>
                </a:cubicBezTo>
                <a:cubicBezTo>
                  <a:pt x="16541" y="10301"/>
                  <a:pt x="16485" y="10438"/>
                  <a:pt x="16414" y="10488"/>
                </a:cubicBezTo>
                <a:cubicBezTo>
                  <a:pt x="16193" y="10645"/>
                  <a:pt x="15717" y="10553"/>
                  <a:pt x="15620" y="10335"/>
                </a:cubicBezTo>
                <a:cubicBezTo>
                  <a:pt x="15516" y="10104"/>
                  <a:pt x="15901" y="9857"/>
                  <a:pt x="16263" y="9922"/>
                </a:cubicBezTo>
                <a:close/>
              </a:path>
            </a:pathLst>
          </a:custGeom>
          <a:ln w="12700">
            <a:miter lim="400000"/>
          </a:ln>
        </p:spPr>
      </p:pic>
      <p:pic>
        <p:nvPicPr>
          <p:cNvPr id="325" name="Picture 19" descr="Picture 19"/>
          <p:cNvPicPr>
            <a:picLocks noChangeAspect="1"/>
          </p:cNvPicPr>
          <p:nvPr/>
        </p:nvPicPr>
        <p:blipFill>
          <a:blip r:embed="rId6"/>
          <a:srcRect l="13846" t="2560" r="4163" b="8616"/>
          <a:stretch>
            <a:fillRect/>
          </a:stretch>
        </p:blipFill>
        <p:spPr>
          <a:xfrm>
            <a:off x="10330945" y="10279852"/>
            <a:ext cx="4379619" cy="2835535"/>
          </a:xfrm>
          <a:custGeom>
            <a:avLst/>
            <a:gdLst/>
            <a:ahLst/>
            <a:cxnLst>
              <a:cxn ang="0">
                <a:pos x="wd2" y="hd2"/>
              </a:cxn>
              <a:cxn ang="5400000">
                <a:pos x="wd2" y="hd2"/>
              </a:cxn>
              <a:cxn ang="10800000">
                <a:pos x="wd2" y="hd2"/>
              </a:cxn>
              <a:cxn ang="16200000">
                <a:pos x="wd2" y="hd2"/>
              </a:cxn>
            </a:cxnLst>
            <a:rect l="0" t="0" r="r" b="b"/>
            <a:pathLst>
              <a:path w="21574" h="21576" extrusionOk="0">
                <a:moveTo>
                  <a:pt x="12635" y="1"/>
                </a:moveTo>
                <a:cubicBezTo>
                  <a:pt x="12527" y="9"/>
                  <a:pt x="12411" y="91"/>
                  <a:pt x="12307" y="252"/>
                </a:cubicBezTo>
                <a:cubicBezTo>
                  <a:pt x="12134" y="518"/>
                  <a:pt x="12079" y="2945"/>
                  <a:pt x="12240" y="3193"/>
                </a:cubicBezTo>
                <a:cubicBezTo>
                  <a:pt x="12293" y="3274"/>
                  <a:pt x="12460" y="3314"/>
                  <a:pt x="12612" y="3281"/>
                </a:cubicBezTo>
                <a:cubicBezTo>
                  <a:pt x="12830" y="3233"/>
                  <a:pt x="12911" y="2994"/>
                  <a:pt x="13005" y="2145"/>
                </a:cubicBezTo>
                <a:cubicBezTo>
                  <a:pt x="13070" y="1554"/>
                  <a:pt x="13084" y="830"/>
                  <a:pt x="13036" y="535"/>
                </a:cubicBezTo>
                <a:cubicBezTo>
                  <a:pt x="12978" y="177"/>
                  <a:pt x="12816" y="-12"/>
                  <a:pt x="12635" y="1"/>
                </a:cubicBezTo>
                <a:close/>
                <a:moveTo>
                  <a:pt x="9312" y="104"/>
                </a:moveTo>
                <a:cubicBezTo>
                  <a:pt x="8992" y="104"/>
                  <a:pt x="8971" y="172"/>
                  <a:pt x="8933" y="1420"/>
                </a:cubicBezTo>
                <a:cubicBezTo>
                  <a:pt x="8908" y="2212"/>
                  <a:pt x="8955" y="2854"/>
                  <a:pt x="9050" y="3030"/>
                </a:cubicBezTo>
                <a:cubicBezTo>
                  <a:pt x="9243" y="3389"/>
                  <a:pt x="9474" y="3406"/>
                  <a:pt x="9689" y="3075"/>
                </a:cubicBezTo>
                <a:cubicBezTo>
                  <a:pt x="9865" y="2804"/>
                  <a:pt x="9913" y="1203"/>
                  <a:pt x="9752" y="955"/>
                </a:cubicBezTo>
                <a:cubicBezTo>
                  <a:pt x="9697" y="871"/>
                  <a:pt x="9651" y="646"/>
                  <a:pt x="9650" y="454"/>
                </a:cubicBezTo>
                <a:cubicBezTo>
                  <a:pt x="9649" y="221"/>
                  <a:pt x="9537" y="104"/>
                  <a:pt x="9312" y="104"/>
                </a:cubicBezTo>
                <a:close/>
                <a:moveTo>
                  <a:pt x="5961" y="862"/>
                </a:moveTo>
                <a:cubicBezTo>
                  <a:pt x="5612" y="897"/>
                  <a:pt x="5548" y="1405"/>
                  <a:pt x="5726" y="2583"/>
                </a:cubicBezTo>
                <a:cubicBezTo>
                  <a:pt x="5827" y="3249"/>
                  <a:pt x="5992" y="3871"/>
                  <a:pt x="6092" y="3969"/>
                </a:cubicBezTo>
                <a:cubicBezTo>
                  <a:pt x="6604" y="4468"/>
                  <a:pt x="6830" y="3661"/>
                  <a:pt x="6598" y="2160"/>
                </a:cubicBezTo>
                <a:cubicBezTo>
                  <a:pt x="6449" y="1192"/>
                  <a:pt x="6350" y="923"/>
                  <a:pt x="6127" y="874"/>
                </a:cubicBezTo>
                <a:cubicBezTo>
                  <a:pt x="6065" y="860"/>
                  <a:pt x="6011" y="857"/>
                  <a:pt x="5961" y="862"/>
                </a:cubicBezTo>
                <a:close/>
                <a:moveTo>
                  <a:pt x="16037" y="916"/>
                </a:moveTo>
                <a:cubicBezTo>
                  <a:pt x="15936" y="864"/>
                  <a:pt x="15808" y="927"/>
                  <a:pt x="15658" y="1136"/>
                </a:cubicBezTo>
                <a:cubicBezTo>
                  <a:pt x="15389" y="1511"/>
                  <a:pt x="15140" y="3508"/>
                  <a:pt x="15310" y="3930"/>
                </a:cubicBezTo>
                <a:cubicBezTo>
                  <a:pt x="15483" y="4361"/>
                  <a:pt x="15926" y="4167"/>
                  <a:pt x="16066" y="3598"/>
                </a:cubicBezTo>
                <a:cubicBezTo>
                  <a:pt x="16398" y="2255"/>
                  <a:pt x="16340" y="1071"/>
                  <a:pt x="16037" y="916"/>
                </a:cubicBezTo>
                <a:close/>
                <a:moveTo>
                  <a:pt x="2876" y="2909"/>
                </a:moveTo>
                <a:cubicBezTo>
                  <a:pt x="2437" y="2908"/>
                  <a:pt x="2371" y="3580"/>
                  <a:pt x="2708" y="4609"/>
                </a:cubicBezTo>
                <a:cubicBezTo>
                  <a:pt x="2869" y="5101"/>
                  <a:pt x="3065" y="5624"/>
                  <a:pt x="3142" y="5772"/>
                </a:cubicBezTo>
                <a:cubicBezTo>
                  <a:pt x="3321" y="6117"/>
                  <a:pt x="3641" y="6018"/>
                  <a:pt x="3828" y="5561"/>
                </a:cubicBezTo>
                <a:cubicBezTo>
                  <a:pt x="4046" y="5028"/>
                  <a:pt x="3285" y="2910"/>
                  <a:pt x="2876" y="2909"/>
                </a:cubicBezTo>
                <a:close/>
                <a:moveTo>
                  <a:pt x="19308" y="3655"/>
                </a:moveTo>
                <a:cubicBezTo>
                  <a:pt x="19125" y="3709"/>
                  <a:pt x="18920" y="4061"/>
                  <a:pt x="18620" y="4781"/>
                </a:cubicBezTo>
                <a:cubicBezTo>
                  <a:pt x="18272" y="5615"/>
                  <a:pt x="18225" y="5865"/>
                  <a:pt x="18348" y="6219"/>
                </a:cubicBezTo>
                <a:cubicBezTo>
                  <a:pt x="18578" y="6882"/>
                  <a:pt x="18847" y="6733"/>
                  <a:pt x="19359" y="5660"/>
                </a:cubicBezTo>
                <a:cubicBezTo>
                  <a:pt x="19888" y="4550"/>
                  <a:pt x="19924" y="4318"/>
                  <a:pt x="19630" y="3866"/>
                </a:cubicBezTo>
                <a:cubicBezTo>
                  <a:pt x="19521" y="3697"/>
                  <a:pt x="19418" y="3622"/>
                  <a:pt x="19308" y="3655"/>
                </a:cubicBezTo>
                <a:close/>
                <a:moveTo>
                  <a:pt x="10796" y="4066"/>
                </a:moveTo>
                <a:cubicBezTo>
                  <a:pt x="8486" y="4066"/>
                  <a:pt x="8023" y="4123"/>
                  <a:pt x="7017" y="4537"/>
                </a:cubicBezTo>
                <a:cubicBezTo>
                  <a:pt x="4863" y="5422"/>
                  <a:pt x="3664" y="6537"/>
                  <a:pt x="3001" y="8273"/>
                </a:cubicBezTo>
                <a:cubicBezTo>
                  <a:pt x="2514" y="9548"/>
                  <a:pt x="2482" y="11687"/>
                  <a:pt x="2931" y="12996"/>
                </a:cubicBezTo>
                <a:cubicBezTo>
                  <a:pt x="3617" y="14997"/>
                  <a:pt x="5266" y="16393"/>
                  <a:pt x="7826" y="17139"/>
                </a:cubicBezTo>
                <a:cubicBezTo>
                  <a:pt x="9818" y="17719"/>
                  <a:pt x="13564" y="17427"/>
                  <a:pt x="15382" y="16550"/>
                </a:cubicBezTo>
                <a:cubicBezTo>
                  <a:pt x="18372" y="15108"/>
                  <a:pt x="19710" y="11921"/>
                  <a:pt x="18710" y="8617"/>
                </a:cubicBezTo>
                <a:cubicBezTo>
                  <a:pt x="18140" y="6736"/>
                  <a:pt x="16857" y="5470"/>
                  <a:pt x="14573" y="4534"/>
                </a:cubicBezTo>
                <a:cubicBezTo>
                  <a:pt x="13568" y="4122"/>
                  <a:pt x="13101" y="4066"/>
                  <a:pt x="10796" y="4066"/>
                </a:cubicBezTo>
                <a:close/>
                <a:moveTo>
                  <a:pt x="608" y="8218"/>
                </a:moveTo>
                <a:cubicBezTo>
                  <a:pt x="363" y="8101"/>
                  <a:pt x="0" y="8523"/>
                  <a:pt x="0" y="8925"/>
                </a:cubicBezTo>
                <a:cubicBezTo>
                  <a:pt x="0" y="9399"/>
                  <a:pt x="164" y="9578"/>
                  <a:pt x="878" y="9894"/>
                </a:cubicBezTo>
                <a:cubicBezTo>
                  <a:pt x="1643" y="10233"/>
                  <a:pt x="1728" y="10222"/>
                  <a:pt x="1885" y="9773"/>
                </a:cubicBezTo>
                <a:cubicBezTo>
                  <a:pt x="2101" y="9153"/>
                  <a:pt x="1913" y="8746"/>
                  <a:pt x="1302" y="8505"/>
                </a:cubicBezTo>
                <a:cubicBezTo>
                  <a:pt x="994" y="8383"/>
                  <a:pt x="682" y="8254"/>
                  <a:pt x="608" y="8218"/>
                </a:cubicBezTo>
                <a:close/>
                <a:moveTo>
                  <a:pt x="20960" y="8940"/>
                </a:moveTo>
                <a:cubicBezTo>
                  <a:pt x="20817" y="8946"/>
                  <a:pt x="20642" y="8975"/>
                  <a:pt x="20428" y="9024"/>
                </a:cubicBezTo>
                <a:cubicBezTo>
                  <a:pt x="19955" y="9134"/>
                  <a:pt x="19820" y="9259"/>
                  <a:pt x="19756" y="9656"/>
                </a:cubicBezTo>
                <a:cubicBezTo>
                  <a:pt x="19711" y="9928"/>
                  <a:pt x="19715" y="10251"/>
                  <a:pt x="19763" y="10371"/>
                </a:cubicBezTo>
                <a:cubicBezTo>
                  <a:pt x="19875" y="10649"/>
                  <a:pt x="20786" y="10657"/>
                  <a:pt x="21253" y="10383"/>
                </a:cubicBezTo>
                <a:cubicBezTo>
                  <a:pt x="21536" y="10218"/>
                  <a:pt x="21600" y="10058"/>
                  <a:pt x="21566" y="9604"/>
                </a:cubicBezTo>
                <a:cubicBezTo>
                  <a:pt x="21529" y="9109"/>
                  <a:pt x="21389" y="8921"/>
                  <a:pt x="20960" y="8940"/>
                </a:cubicBezTo>
                <a:close/>
                <a:moveTo>
                  <a:pt x="2063" y="13343"/>
                </a:moveTo>
                <a:cubicBezTo>
                  <a:pt x="1873" y="13331"/>
                  <a:pt x="1615" y="13499"/>
                  <a:pt x="1312" y="13850"/>
                </a:cubicBezTo>
                <a:cubicBezTo>
                  <a:pt x="812" y="14429"/>
                  <a:pt x="571" y="15146"/>
                  <a:pt x="737" y="15560"/>
                </a:cubicBezTo>
                <a:cubicBezTo>
                  <a:pt x="1028" y="16284"/>
                  <a:pt x="2472" y="14861"/>
                  <a:pt x="2401" y="13920"/>
                </a:cubicBezTo>
                <a:cubicBezTo>
                  <a:pt x="2373" y="13547"/>
                  <a:pt x="2252" y="13355"/>
                  <a:pt x="2063" y="13343"/>
                </a:cubicBezTo>
                <a:close/>
                <a:moveTo>
                  <a:pt x="19365" y="13748"/>
                </a:moveTo>
                <a:cubicBezTo>
                  <a:pt x="18876" y="13855"/>
                  <a:pt x="18947" y="14703"/>
                  <a:pt x="19519" y="15605"/>
                </a:cubicBezTo>
                <a:cubicBezTo>
                  <a:pt x="20102" y="16523"/>
                  <a:pt x="20550" y="16605"/>
                  <a:pt x="20624" y="15807"/>
                </a:cubicBezTo>
                <a:cubicBezTo>
                  <a:pt x="20682" y="15168"/>
                  <a:pt x="19761" y="13660"/>
                  <a:pt x="19365" y="13748"/>
                </a:cubicBezTo>
                <a:close/>
                <a:moveTo>
                  <a:pt x="4377" y="16200"/>
                </a:moveTo>
                <a:cubicBezTo>
                  <a:pt x="4170" y="16220"/>
                  <a:pt x="3941" y="16618"/>
                  <a:pt x="3763" y="17338"/>
                </a:cubicBezTo>
                <a:cubicBezTo>
                  <a:pt x="3466" y="18548"/>
                  <a:pt x="3447" y="18926"/>
                  <a:pt x="3670" y="19268"/>
                </a:cubicBezTo>
                <a:cubicBezTo>
                  <a:pt x="3759" y="19405"/>
                  <a:pt x="3860" y="19519"/>
                  <a:pt x="3892" y="19519"/>
                </a:cubicBezTo>
                <a:cubicBezTo>
                  <a:pt x="4013" y="19519"/>
                  <a:pt x="4339" y="18765"/>
                  <a:pt x="4594" y="17894"/>
                </a:cubicBezTo>
                <a:cubicBezTo>
                  <a:pt x="4796" y="17205"/>
                  <a:pt x="4824" y="16900"/>
                  <a:pt x="4714" y="16583"/>
                </a:cubicBezTo>
                <a:cubicBezTo>
                  <a:pt x="4619" y="16311"/>
                  <a:pt x="4502" y="16188"/>
                  <a:pt x="4377" y="16200"/>
                </a:cubicBezTo>
                <a:close/>
                <a:moveTo>
                  <a:pt x="16954" y="16369"/>
                </a:moveTo>
                <a:cubicBezTo>
                  <a:pt x="16832" y="16336"/>
                  <a:pt x="16717" y="16477"/>
                  <a:pt x="16606" y="16795"/>
                </a:cubicBezTo>
                <a:cubicBezTo>
                  <a:pt x="16468" y="17192"/>
                  <a:pt x="16741" y="18882"/>
                  <a:pt x="17038" y="19464"/>
                </a:cubicBezTo>
                <a:cubicBezTo>
                  <a:pt x="17218" y="19816"/>
                  <a:pt x="17472" y="19792"/>
                  <a:pt x="17683" y="19401"/>
                </a:cubicBezTo>
                <a:cubicBezTo>
                  <a:pt x="17828" y="19133"/>
                  <a:pt x="17816" y="18890"/>
                  <a:pt x="17613" y="18000"/>
                </a:cubicBezTo>
                <a:cubicBezTo>
                  <a:pt x="17377" y="16969"/>
                  <a:pt x="17158" y="16425"/>
                  <a:pt x="16954" y="16369"/>
                </a:cubicBezTo>
                <a:close/>
                <a:moveTo>
                  <a:pt x="7392" y="17668"/>
                </a:moveTo>
                <a:cubicBezTo>
                  <a:pt x="7273" y="17636"/>
                  <a:pt x="7143" y="17727"/>
                  <a:pt x="7026" y="17942"/>
                </a:cubicBezTo>
                <a:cubicBezTo>
                  <a:pt x="6787" y="18386"/>
                  <a:pt x="6610" y="20398"/>
                  <a:pt x="6782" y="20721"/>
                </a:cubicBezTo>
                <a:cubicBezTo>
                  <a:pt x="6861" y="20869"/>
                  <a:pt x="7051" y="20963"/>
                  <a:pt x="7204" y="20929"/>
                </a:cubicBezTo>
                <a:cubicBezTo>
                  <a:pt x="7422" y="20881"/>
                  <a:pt x="7521" y="20615"/>
                  <a:pt x="7654" y="19724"/>
                </a:cubicBezTo>
                <a:cubicBezTo>
                  <a:pt x="7770" y="18949"/>
                  <a:pt x="7782" y="18432"/>
                  <a:pt x="7693" y="18114"/>
                </a:cubicBezTo>
                <a:cubicBezTo>
                  <a:pt x="7619" y="17849"/>
                  <a:pt x="7511" y="17699"/>
                  <a:pt x="7392" y="17668"/>
                </a:cubicBezTo>
                <a:close/>
                <a:moveTo>
                  <a:pt x="13943" y="17749"/>
                </a:moveTo>
                <a:cubicBezTo>
                  <a:pt x="13904" y="17749"/>
                  <a:pt x="13864" y="17764"/>
                  <a:pt x="13822" y="17788"/>
                </a:cubicBezTo>
                <a:cubicBezTo>
                  <a:pt x="13710" y="17855"/>
                  <a:pt x="13649" y="17957"/>
                  <a:pt x="13689" y="18018"/>
                </a:cubicBezTo>
                <a:cubicBezTo>
                  <a:pt x="13729" y="18079"/>
                  <a:pt x="13697" y="18250"/>
                  <a:pt x="13617" y="18398"/>
                </a:cubicBezTo>
                <a:cubicBezTo>
                  <a:pt x="13537" y="18547"/>
                  <a:pt x="13519" y="18787"/>
                  <a:pt x="13578" y="18933"/>
                </a:cubicBezTo>
                <a:cubicBezTo>
                  <a:pt x="13636" y="19079"/>
                  <a:pt x="13667" y="19509"/>
                  <a:pt x="13646" y="19887"/>
                </a:cubicBezTo>
                <a:cubicBezTo>
                  <a:pt x="13625" y="20266"/>
                  <a:pt x="13680" y="20712"/>
                  <a:pt x="13769" y="20878"/>
                </a:cubicBezTo>
                <a:cubicBezTo>
                  <a:pt x="13976" y="21261"/>
                  <a:pt x="14225" y="21261"/>
                  <a:pt x="14432" y="20878"/>
                </a:cubicBezTo>
                <a:cubicBezTo>
                  <a:pt x="14543" y="20672"/>
                  <a:pt x="14565" y="20208"/>
                  <a:pt x="14500" y="19413"/>
                </a:cubicBezTo>
                <a:cubicBezTo>
                  <a:pt x="14413" y="18330"/>
                  <a:pt x="14215" y="17746"/>
                  <a:pt x="13943" y="17749"/>
                </a:cubicBezTo>
                <a:close/>
                <a:moveTo>
                  <a:pt x="10416" y="18096"/>
                </a:moveTo>
                <a:cubicBezTo>
                  <a:pt x="10346" y="18105"/>
                  <a:pt x="10277" y="18158"/>
                  <a:pt x="10199" y="18256"/>
                </a:cubicBezTo>
                <a:cubicBezTo>
                  <a:pt x="9938" y="18590"/>
                  <a:pt x="9897" y="20962"/>
                  <a:pt x="10147" y="21346"/>
                </a:cubicBezTo>
                <a:cubicBezTo>
                  <a:pt x="10254" y="21511"/>
                  <a:pt x="10334" y="21588"/>
                  <a:pt x="10418" y="21575"/>
                </a:cubicBezTo>
                <a:cubicBezTo>
                  <a:pt x="10503" y="21563"/>
                  <a:pt x="10593" y="21459"/>
                  <a:pt x="10723" y="21258"/>
                </a:cubicBezTo>
                <a:cubicBezTo>
                  <a:pt x="11026" y="20793"/>
                  <a:pt x="10962" y="18515"/>
                  <a:pt x="10637" y="18202"/>
                </a:cubicBezTo>
                <a:cubicBezTo>
                  <a:pt x="10556" y="18123"/>
                  <a:pt x="10486" y="18087"/>
                  <a:pt x="10416" y="18096"/>
                </a:cubicBezTo>
                <a:close/>
              </a:path>
            </a:pathLst>
          </a:custGeom>
          <a:ln w="12700">
            <a:miter lim="400000"/>
          </a:ln>
        </p:spPr>
      </p:pic>
      <p:pic>
        <p:nvPicPr>
          <p:cNvPr id="326" name="Picture 23" descr="Picture 23"/>
          <p:cNvPicPr>
            <a:picLocks noChangeAspect="1"/>
          </p:cNvPicPr>
          <p:nvPr/>
        </p:nvPicPr>
        <p:blipFill>
          <a:blip r:embed="rId7"/>
          <a:srcRect l="15348" t="14" r="3517" b="4279"/>
          <a:stretch>
            <a:fillRect/>
          </a:stretch>
        </p:blipFill>
        <p:spPr>
          <a:xfrm>
            <a:off x="20724347" y="7940797"/>
            <a:ext cx="2658813" cy="3048795"/>
          </a:xfrm>
          <a:custGeom>
            <a:avLst/>
            <a:gdLst/>
            <a:ahLst/>
            <a:cxnLst>
              <a:cxn ang="0">
                <a:pos x="wd2" y="hd2"/>
              </a:cxn>
              <a:cxn ang="5400000">
                <a:pos x="wd2" y="hd2"/>
              </a:cxn>
              <a:cxn ang="10800000">
                <a:pos x="wd2" y="hd2"/>
              </a:cxn>
              <a:cxn ang="16200000">
                <a:pos x="wd2" y="hd2"/>
              </a:cxn>
            </a:cxnLst>
            <a:rect l="0" t="0" r="r" b="b"/>
            <a:pathLst>
              <a:path w="21504" h="21600" extrusionOk="0">
                <a:moveTo>
                  <a:pt x="10820" y="0"/>
                </a:moveTo>
                <a:cubicBezTo>
                  <a:pt x="10557" y="14"/>
                  <a:pt x="10408" y="245"/>
                  <a:pt x="10143" y="1248"/>
                </a:cubicBezTo>
                <a:cubicBezTo>
                  <a:pt x="10129" y="1324"/>
                  <a:pt x="10132" y="1322"/>
                  <a:pt x="10117" y="1400"/>
                </a:cubicBezTo>
                <a:cubicBezTo>
                  <a:pt x="9571" y="4290"/>
                  <a:pt x="8946" y="6526"/>
                  <a:pt x="8063" y="8750"/>
                </a:cubicBezTo>
                <a:cubicBezTo>
                  <a:pt x="7746" y="9549"/>
                  <a:pt x="7459" y="10383"/>
                  <a:pt x="7428" y="10606"/>
                </a:cubicBezTo>
                <a:cubicBezTo>
                  <a:pt x="7396" y="10829"/>
                  <a:pt x="7348" y="11011"/>
                  <a:pt x="7318" y="11011"/>
                </a:cubicBezTo>
                <a:cubicBezTo>
                  <a:pt x="7095" y="11011"/>
                  <a:pt x="6643" y="10601"/>
                  <a:pt x="6484" y="10252"/>
                </a:cubicBezTo>
                <a:cubicBezTo>
                  <a:pt x="6425" y="10122"/>
                  <a:pt x="6336" y="9984"/>
                  <a:pt x="6234" y="9847"/>
                </a:cubicBezTo>
                <a:cubicBezTo>
                  <a:pt x="6062" y="9640"/>
                  <a:pt x="5891" y="9447"/>
                  <a:pt x="5714" y="9290"/>
                </a:cubicBezTo>
                <a:cubicBezTo>
                  <a:pt x="5505" y="9106"/>
                  <a:pt x="5290" y="8956"/>
                  <a:pt x="5065" y="8837"/>
                </a:cubicBezTo>
                <a:cubicBezTo>
                  <a:pt x="5064" y="8837"/>
                  <a:pt x="5063" y="8835"/>
                  <a:pt x="5062" y="8835"/>
                </a:cubicBezTo>
                <a:cubicBezTo>
                  <a:pt x="5061" y="8834"/>
                  <a:pt x="5060" y="8835"/>
                  <a:pt x="5059" y="8835"/>
                </a:cubicBezTo>
                <a:cubicBezTo>
                  <a:pt x="4915" y="8759"/>
                  <a:pt x="4756" y="8716"/>
                  <a:pt x="4603" y="8666"/>
                </a:cubicBezTo>
                <a:cubicBezTo>
                  <a:pt x="4012" y="8513"/>
                  <a:pt x="3171" y="8501"/>
                  <a:pt x="2542" y="8635"/>
                </a:cubicBezTo>
                <a:cubicBezTo>
                  <a:pt x="2067" y="8784"/>
                  <a:pt x="1612" y="9057"/>
                  <a:pt x="982" y="9583"/>
                </a:cubicBezTo>
                <a:cubicBezTo>
                  <a:pt x="910" y="9642"/>
                  <a:pt x="855" y="9677"/>
                  <a:pt x="790" y="9723"/>
                </a:cubicBezTo>
                <a:cubicBezTo>
                  <a:pt x="361" y="10101"/>
                  <a:pt x="0" y="10468"/>
                  <a:pt x="0" y="10592"/>
                </a:cubicBezTo>
                <a:cubicBezTo>
                  <a:pt x="0" y="10831"/>
                  <a:pt x="213" y="10970"/>
                  <a:pt x="809" y="11109"/>
                </a:cubicBezTo>
                <a:cubicBezTo>
                  <a:pt x="1141" y="11187"/>
                  <a:pt x="1370" y="11318"/>
                  <a:pt x="1483" y="11503"/>
                </a:cubicBezTo>
                <a:cubicBezTo>
                  <a:pt x="1506" y="11540"/>
                  <a:pt x="1539" y="11575"/>
                  <a:pt x="1566" y="11610"/>
                </a:cubicBezTo>
                <a:cubicBezTo>
                  <a:pt x="1645" y="11660"/>
                  <a:pt x="1740" y="11708"/>
                  <a:pt x="1807" y="11756"/>
                </a:cubicBezTo>
                <a:cubicBezTo>
                  <a:pt x="2029" y="11915"/>
                  <a:pt x="2214" y="12022"/>
                  <a:pt x="2430" y="12158"/>
                </a:cubicBezTo>
                <a:cubicBezTo>
                  <a:pt x="2523" y="12183"/>
                  <a:pt x="2619" y="12209"/>
                  <a:pt x="2716" y="12217"/>
                </a:cubicBezTo>
                <a:cubicBezTo>
                  <a:pt x="3133" y="12252"/>
                  <a:pt x="3141" y="12264"/>
                  <a:pt x="3345" y="13033"/>
                </a:cubicBezTo>
                <a:cubicBezTo>
                  <a:pt x="3405" y="13260"/>
                  <a:pt x="3476" y="13472"/>
                  <a:pt x="3544" y="13688"/>
                </a:cubicBezTo>
                <a:cubicBezTo>
                  <a:pt x="3552" y="13713"/>
                  <a:pt x="3565" y="13732"/>
                  <a:pt x="3573" y="13758"/>
                </a:cubicBezTo>
                <a:cubicBezTo>
                  <a:pt x="4668" y="17450"/>
                  <a:pt x="7499" y="19925"/>
                  <a:pt x="10933" y="20197"/>
                </a:cubicBezTo>
                <a:cubicBezTo>
                  <a:pt x="11695" y="20257"/>
                  <a:pt x="12674" y="20206"/>
                  <a:pt x="13218" y="20073"/>
                </a:cubicBezTo>
                <a:cubicBezTo>
                  <a:pt x="13408" y="20027"/>
                  <a:pt x="13548" y="19999"/>
                  <a:pt x="13687" y="19978"/>
                </a:cubicBezTo>
                <a:lnTo>
                  <a:pt x="14139" y="19845"/>
                </a:lnTo>
                <a:lnTo>
                  <a:pt x="14746" y="20144"/>
                </a:lnTo>
                <a:cubicBezTo>
                  <a:pt x="14968" y="20238"/>
                  <a:pt x="15237" y="20363"/>
                  <a:pt x="15597" y="20540"/>
                </a:cubicBezTo>
                <a:cubicBezTo>
                  <a:pt x="15868" y="20673"/>
                  <a:pt x="15928" y="20720"/>
                  <a:pt x="16165" y="20844"/>
                </a:cubicBezTo>
                <a:cubicBezTo>
                  <a:pt x="16787" y="21153"/>
                  <a:pt x="17462" y="21490"/>
                  <a:pt x="17564" y="21552"/>
                </a:cubicBezTo>
                <a:cubicBezTo>
                  <a:pt x="17565" y="21552"/>
                  <a:pt x="17566" y="21552"/>
                  <a:pt x="17567" y="21552"/>
                </a:cubicBezTo>
                <a:cubicBezTo>
                  <a:pt x="17686" y="21579"/>
                  <a:pt x="17814" y="21600"/>
                  <a:pt x="17937" y="21600"/>
                </a:cubicBezTo>
                <a:cubicBezTo>
                  <a:pt x="18234" y="21600"/>
                  <a:pt x="18565" y="21381"/>
                  <a:pt x="18887" y="21029"/>
                </a:cubicBezTo>
                <a:cubicBezTo>
                  <a:pt x="18907" y="21006"/>
                  <a:pt x="18934" y="20991"/>
                  <a:pt x="18954" y="20967"/>
                </a:cubicBezTo>
                <a:cubicBezTo>
                  <a:pt x="18956" y="20966"/>
                  <a:pt x="18956" y="20961"/>
                  <a:pt x="18957" y="20959"/>
                </a:cubicBezTo>
                <a:cubicBezTo>
                  <a:pt x="18969" y="20946"/>
                  <a:pt x="18981" y="20933"/>
                  <a:pt x="18993" y="20920"/>
                </a:cubicBezTo>
                <a:cubicBezTo>
                  <a:pt x="19195" y="20677"/>
                  <a:pt x="19391" y="20379"/>
                  <a:pt x="19567" y="20048"/>
                </a:cubicBezTo>
                <a:cubicBezTo>
                  <a:pt x="19577" y="20030"/>
                  <a:pt x="19586" y="20013"/>
                  <a:pt x="19596" y="19994"/>
                </a:cubicBezTo>
                <a:cubicBezTo>
                  <a:pt x="19598" y="19990"/>
                  <a:pt x="19597" y="19984"/>
                  <a:pt x="19599" y="19980"/>
                </a:cubicBezTo>
                <a:cubicBezTo>
                  <a:pt x="19889" y="19421"/>
                  <a:pt x="20126" y="18769"/>
                  <a:pt x="20248" y="18108"/>
                </a:cubicBezTo>
                <a:cubicBezTo>
                  <a:pt x="20307" y="17788"/>
                  <a:pt x="20323" y="17569"/>
                  <a:pt x="20338" y="17346"/>
                </a:cubicBezTo>
                <a:cubicBezTo>
                  <a:pt x="20336" y="17087"/>
                  <a:pt x="20328" y="16873"/>
                  <a:pt x="20302" y="16724"/>
                </a:cubicBezTo>
                <a:cubicBezTo>
                  <a:pt x="20302" y="16723"/>
                  <a:pt x="20303" y="16723"/>
                  <a:pt x="20302" y="16722"/>
                </a:cubicBezTo>
                <a:cubicBezTo>
                  <a:pt x="20248" y="16579"/>
                  <a:pt x="20152" y="16477"/>
                  <a:pt x="20013" y="16401"/>
                </a:cubicBezTo>
                <a:cubicBezTo>
                  <a:pt x="19767" y="16339"/>
                  <a:pt x="19048" y="16264"/>
                  <a:pt x="18126" y="16224"/>
                </a:cubicBezTo>
                <a:lnTo>
                  <a:pt x="16239" y="16140"/>
                </a:lnTo>
                <a:lnTo>
                  <a:pt x="18071" y="14900"/>
                </a:lnTo>
                <a:cubicBezTo>
                  <a:pt x="18275" y="14762"/>
                  <a:pt x="18384" y="14684"/>
                  <a:pt x="18559" y="14565"/>
                </a:cubicBezTo>
                <a:cubicBezTo>
                  <a:pt x="18605" y="14533"/>
                  <a:pt x="18628" y="14510"/>
                  <a:pt x="18675" y="14478"/>
                </a:cubicBezTo>
                <a:cubicBezTo>
                  <a:pt x="19710" y="13765"/>
                  <a:pt x="20666" y="13006"/>
                  <a:pt x="20941" y="12695"/>
                </a:cubicBezTo>
                <a:cubicBezTo>
                  <a:pt x="21021" y="12590"/>
                  <a:pt x="21099" y="12490"/>
                  <a:pt x="21169" y="12369"/>
                </a:cubicBezTo>
                <a:cubicBezTo>
                  <a:pt x="21208" y="12302"/>
                  <a:pt x="21236" y="12227"/>
                  <a:pt x="21268" y="12155"/>
                </a:cubicBezTo>
                <a:cubicBezTo>
                  <a:pt x="21564" y="11401"/>
                  <a:pt x="21600" y="10331"/>
                  <a:pt x="21268" y="9945"/>
                </a:cubicBezTo>
                <a:cubicBezTo>
                  <a:pt x="21245" y="9918"/>
                  <a:pt x="21234" y="9895"/>
                  <a:pt x="21214" y="9869"/>
                </a:cubicBezTo>
                <a:cubicBezTo>
                  <a:pt x="21172" y="9849"/>
                  <a:pt x="21135" y="9824"/>
                  <a:pt x="21085" y="9824"/>
                </a:cubicBezTo>
                <a:cubicBezTo>
                  <a:pt x="20772" y="9824"/>
                  <a:pt x="20770" y="9775"/>
                  <a:pt x="21098" y="9310"/>
                </a:cubicBezTo>
                <a:cubicBezTo>
                  <a:pt x="21100" y="9308"/>
                  <a:pt x="21103" y="9306"/>
                  <a:pt x="21105" y="9304"/>
                </a:cubicBezTo>
                <a:cubicBezTo>
                  <a:pt x="21139" y="9195"/>
                  <a:pt x="21187" y="9069"/>
                  <a:pt x="21268" y="8899"/>
                </a:cubicBezTo>
                <a:cubicBezTo>
                  <a:pt x="21331" y="8769"/>
                  <a:pt x="21360" y="8623"/>
                  <a:pt x="21394" y="8477"/>
                </a:cubicBezTo>
                <a:cubicBezTo>
                  <a:pt x="21449" y="8122"/>
                  <a:pt x="21445" y="7739"/>
                  <a:pt x="21394" y="7389"/>
                </a:cubicBezTo>
                <a:cubicBezTo>
                  <a:pt x="21318" y="7039"/>
                  <a:pt x="21187" y="6698"/>
                  <a:pt x="20976" y="6411"/>
                </a:cubicBezTo>
                <a:cubicBezTo>
                  <a:pt x="20976" y="6410"/>
                  <a:pt x="20977" y="6409"/>
                  <a:pt x="20976" y="6408"/>
                </a:cubicBezTo>
                <a:cubicBezTo>
                  <a:pt x="20928" y="6369"/>
                  <a:pt x="20880" y="6325"/>
                  <a:pt x="20825" y="6310"/>
                </a:cubicBezTo>
                <a:cubicBezTo>
                  <a:pt x="20538" y="6230"/>
                  <a:pt x="20533" y="6181"/>
                  <a:pt x="20771" y="5683"/>
                </a:cubicBezTo>
                <a:cubicBezTo>
                  <a:pt x="20777" y="5670"/>
                  <a:pt x="20778" y="5648"/>
                  <a:pt x="20784" y="5635"/>
                </a:cubicBezTo>
                <a:cubicBezTo>
                  <a:pt x="20803" y="5512"/>
                  <a:pt x="20835" y="5378"/>
                  <a:pt x="20886" y="5210"/>
                </a:cubicBezTo>
                <a:cubicBezTo>
                  <a:pt x="20915" y="5118"/>
                  <a:pt x="20922" y="5007"/>
                  <a:pt x="20941" y="4904"/>
                </a:cubicBezTo>
                <a:cubicBezTo>
                  <a:pt x="20977" y="4487"/>
                  <a:pt x="20957" y="4023"/>
                  <a:pt x="20867" y="3607"/>
                </a:cubicBezTo>
                <a:cubicBezTo>
                  <a:pt x="20867" y="3606"/>
                  <a:pt x="20867" y="3606"/>
                  <a:pt x="20867" y="3605"/>
                </a:cubicBezTo>
                <a:cubicBezTo>
                  <a:pt x="20665" y="3057"/>
                  <a:pt x="20356" y="2529"/>
                  <a:pt x="20145" y="2382"/>
                </a:cubicBezTo>
                <a:cubicBezTo>
                  <a:pt x="20065" y="2370"/>
                  <a:pt x="19971" y="2399"/>
                  <a:pt x="19866" y="2455"/>
                </a:cubicBezTo>
                <a:cubicBezTo>
                  <a:pt x="19684" y="2581"/>
                  <a:pt x="19264" y="2962"/>
                  <a:pt x="18688" y="3518"/>
                </a:cubicBezTo>
                <a:cubicBezTo>
                  <a:pt x="18644" y="3563"/>
                  <a:pt x="18574" y="3625"/>
                  <a:pt x="18527" y="3672"/>
                </a:cubicBezTo>
                <a:cubicBezTo>
                  <a:pt x="18322" y="3872"/>
                  <a:pt x="18158" y="4023"/>
                  <a:pt x="17937" y="4246"/>
                </a:cubicBezTo>
                <a:cubicBezTo>
                  <a:pt x="16650" y="5520"/>
                  <a:pt x="15020" y="7036"/>
                  <a:pt x="14951" y="6976"/>
                </a:cubicBezTo>
                <a:cubicBezTo>
                  <a:pt x="14921" y="6950"/>
                  <a:pt x="15008" y="6828"/>
                  <a:pt x="15144" y="6709"/>
                </a:cubicBezTo>
                <a:cubicBezTo>
                  <a:pt x="15483" y="6412"/>
                  <a:pt x="15589" y="5631"/>
                  <a:pt x="15452" y="4954"/>
                </a:cubicBezTo>
                <a:cubicBezTo>
                  <a:pt x="15190" y="4289"/>
                  <a:pt x="14601" y="3507"/>
                  <a:pt x="14091" y="3197"/>
                </a:cubicBezTo>
                <a:cubicBezTo>
                  <a:pt x="13813" y="3030"/>
                  <a:pt x="13547" y="2925"/>
                  <a:pt x="13382" y="2980"/>
                </a:cubicBezTo>
                <a:cubicBezTo>
                  <a:pt x="13238" y="3029"/>
                  <a:pt x="13189" y="2974"/>
                  <a:pt x="13189" y="2767"/>
                </a:cubicBezTo>
                <a:cubicBezTo>
                  <a:pt x="13189" y="2557"/>
                  <a:pt x="13117" y="2318"/>
                  <a:pt x="13013" y="2072"/>
                </a:cubicBezTo>
                <a:cubicBezTo>
                  <a:pt x="12983" y="2022"/>
                  <a:pt x="12939" y="1977"/>
                  <a:pt x="12913" y="1926"/>
                </a:cubicBezTo>
                <a:cubicBezTo>
                  <a:pt x="12646" y="1399"/>
                  <a:pt x="12291" y="925"/>
                  <a:pt x="11928" y="579"/>
                </a:cubicBezTo>
                <a:cubicBezTo>
                  <a:pt x="11873" y="530"/>
                  <a:pt x="11816" y="494"/>
                  <a:pt x="11761" y="450"/>
                </a:cubicBezTo>
                <a:cubicBezTo>
                  <a:pt x="11673" y="376"/>
                  <a:pt x="11587" y="312"/>
                  <a:pt x="11501" y="256"/>
                </a:cubicBezTo>
                <a:cubicBezTo>
                  <a:pt x="11261" y="103"/>
                  <a:pt x="11025" y="6"/>
                  <a:pt x="10820" y="0"/>
                </a:cubicBezTo>
                <a:close/>
                <a:moveTo>
                  <a:pt x="12871" y="5140"/>
                </a:moveTo>
                <a:cubicBezTo>
                  <a:pt x="12904" y="5123"/>
                  <a:pt x="12950" y="5121"/>
                  <a:pt x="13006" y="5140"/>
                </a:cubicBezTo>
                <a:cubicBezTo>
                  <a:pt x="13108" y="5174"/>
                  <a:pt x="13189" y="5244"/>
                  <a:pt x="13189" y="5297"/>
                </a:cubicBezTo>
                <a:cubicBezTo>
                  <a:pt x="13189" y="5350"/>
                  <a:pt x="13108" y="5396"/>
                  <a:pt x="13006" y="5396"/>
                </a:cubicBezTo>
                <a:cubicBezTo>
                  <a:pt x="12905" y="5396"/>
                  <a:pt x="12820" y="5326"/>
                  <a:pt x="12820" y="5238"/>
                </a:cubicBezTo>
                <a:cubicBezTo>
                  <a:pt x="12820" y="5190"/>
                  <a:pt x="12839" y="5157"/>
                  <a:pt x="12871" y="5140"/>
                </a:cubicBezTo>
                <a:close/>
              </a:path>
            </a:pathLst>
          </a:custGeom>
          <a:ln w="12700">
            <a:miter lim="400000"/>
          </a:ln>
        </p:spPr>
      </p:pic>
      <p:sp>
        <p:nvSpPr>
          <p:cNvPr id="327" name="Title 1"/>
          <p:cNvSpPr txBox="1">
            <a:spLocks noGrp="1"/>
          </p:cNvSpPr>
          <p:nvPr>
            <p:ph type="title"/>
          </p:nvPr>
        </p:nvSpPr>
        <p:spPr>
          <a:xfrm>
            <a:off x="562893" y="8428009"/>
            <a:ext cx="8578715" cy="3350184"/>
          </a:xfrm>
          <a:prstGeom prst="rect">
            <a:avLst/>
          </a:prstGeom>
        </p:spPr>
        <p:txBody>
          <a:bodyPr anchor="t">
            <a:noAutofit/>
          </a:bodyPr>
          <a:lstStyle>
            <a:lvl1pPr>
              <a:spcBef>
                <a:spcPts val="1600"/>
              </a:spcBef>
              <a:defRPr sz="5400" b="1">
                <a:solidFill>
                  <a:srgbClr val="008F00"/>
                </a:solidFill>
              </a:defRPr>
            </a:lvl1pPr>
          </a:lstStyle>
          <a:p>
            <a:r>
              <a:t>Add logos, symbols, emojis or other images to the page to produce an identikit spiritual you.</a:t>
            </a:r>
          </a:p>
        </p:txBody>
      </p:sp>
      <p:sp>
        <p:nvSpPr>
          <p:cNvPr id="328" name="TextBox 6"/>
          <p:cNvSpPr txBox="1"/>
          <p:nvPr/>
        </p:nvSpPr>
        <p:spPr>
          <a:xfrm rot="18900000">
            <a:off x="13822092" y="5493708"/>
            <a:ext cx="1927276"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b="1">
                <a:solidFill>
                  <a:srgbClr val="0563C1"/>
                </a:solidFill>
              </a:defRPr>
            </a:lvl1pPr>
          </a:lstStyle>
          <a:p>
            <a:r>
              <a:t>Aware</a:t>
            </a:r>
          </a:p>
        </p:txBody>
      </p:sp>
      <p:sp>
        <p:nvSpPr>
          <p:cNvPr id="329" name="TextBox 7"/>
          <p:cNvSpPr txBox="1"/>
          <p:nvPr/>
        </p:nvSpPr>
        <p:spPr>
          <a:xfrm rot="2700000">
            <a:off x="13714658" y="8329955"/>
            <a:ext cx="2425301" cy="160274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nSpc>
                <a:spcPct val="80000"/>
              </a:lnSpc>
              <a:defRPr b="1">
                <a:solidFill>
                  <a:srgbClr val="0563C1"/>
                </a:solidFill>
              </a:defRPr>
            </a:lvl1pPr>
          </a:lstStyle>
          <a:p>
            <a:r>
              <a:t>Open to the sacred</a:t>
            </a:r>
          </a:p>
        </p:txBody>
      </p:sp>
      <p:sp>
        <p:nvSpPr>
          <p:cNvPr id="330" name="TextBox 8"/>
          <p:cNvSpPr txBox="1"/>
          <p:nvPr/>
        </p:nvSpPr>
        <p:spPr>
          <a:xfrm>
            <a:off x="15338277" y="3891060"/>
            <a:ext cx="2536879"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b="1">
                <a:solidFill>
                  <a:srgbClr val="4E95D9"/>
                </a:solidFill>
              </a:defRPr>
            </a:lvl1pPr>
          </a:lstStyle>
          <a:p>
            <a:r>
              <a:t>Dreamer</a:t>
            </a:r>
          </a:p>
        </p:txBody>
      </p:sp>
      <p:sp>
        <p:nvSpPr>
          <p:cNvPr id="331" name="TextBox 9"/>
          <p:cNvSpPr txBox="1"/>
          <p:nvPr/>
        </p:nvSpPr>
        <p:spPr>
          <a:xfrm rot="2700000">
            <a:off x="16988286" y="5460743"/>
            <a:ext cx="1927275"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b="1">
                <a:solidFill>
                  <a:srgbClr val="0563C1"/>
                </a:solidFill>
              </a:defRPr>
            </a:lvl1pPr>
          </a:lstStyle>
          <a:p>
            <a:r>
              <a:t>Loving</a:t>
            </a:r>
          </a:p>
        </p:txBody>
      </p:sp>
      <p:sp>
        <p:nvSpPr>
          <p:cNvPr id="332" name="TextBox 10"/>
          <p:cNvSpPr txBox="1"/>
          <p:nvPr/>
        </p:nvSpPr>
        <p:spPr>
          <a:xfrm rot="18900000">
            <a:off x="16889530" y="8451935"/>
            <a:ext cx="1927275"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b="1">
                <a:solidFill>
                  <a:srgbClr val="0563C1"/>
                </a:solidFill>
              </a:defRPr>
            </a:lvl1pPr>
          </a:lstStyle>
          <a:p>
            <a:r>
              <a:t>Hopeful</a:t>
            </a:r>
          </a:p>
        </p:txBody>
      </p:sp>
      <p:sp>
        <p:nvSpPr>
          <p:cNvPr id="333" name="TextBox 11"/>
          <p:cNvSpPr txBox="1"/>
          <p:nvPr/>
        </p:nvSpPr>
        <p:spPr>
          <a:xfrm rot="18900000">
            <a:off x="16912312" y="9056574"/>
            <a:ext cx="2325859"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b="1">
                <a:solidFill>
                  <a:srgbClr val="0563C1"/>
                </a:solidFill>
              </a:defRPr>
            </a:lvl1pPr>
          </a:lstStyle>
          <a:p>
            <a:r>
              <a:t>Peaceful</a:t>
            </a:r>
          </a:p>
        </p:txBody>
      </p:sp>
      <p:pic>
        <p:nvPicPr>
          <p:cNvPr id="334" name="Picture 21" descr="Picture 21"/>
          <p:cNvPicPr>
            <a:picLocks noChangeAspect="1"/>
          </p:cNvPicPr>
          <p:nvPr/>
        </p:nvPicPr>
        <p:blipFill>
          <a:blip r:embed="rId8"/>
          <a:srcRect l="5498" t="2649" r="2714" b="6198"/>
          <a:stretch>
            <a:fillRect/>
          </a:stretch>
        </p:blipFill>
        <p:spPr>
          <a:xfrm>
            <a:off x="17637268" y="10164890"/>
            <a:ext cx="3227621" cy="3226604"/>
          </a:xfrm>
          <a:custGeom>
            <a:avLst/>
            <a:gdLst/>
            <a:ahLst/>
            <a:cxnLst>
              <a:cxn ang="0">
                <a:pos x="wd2" y="hd2"/>
              </a:cxn>
              <a:cxn ang="5400000">
                <a:pos x="wd2" y="hd2"/>
              </a:cxn>
              <a:cxn ang="10800000">
                <a:pos x="wd2" y="hd2"/>
              </a:cxn>
              <a:cxn ang="16200000">
                <a:pos x="wd2" y="hd2"/>
              </a:cxn>
            </a:cxnLst>
            <a:rect l="0" t="0" r="r" b="b"/>
            <a:pathLst>
              <a:path w="21583" h="21582" extrusionOk="0">
                <a:moveTo>
                  <a:pt x="10465" y="3"/>
                </a:moveTo>
                <a:cubicBezTo>
                  <a:pt x="10316" y="-18"/>
                  <a:pt x="10176" y="81"/>
                  <a:pt x="10080" y="303"/>
                </a:cubicBezTo>
                <a:cubicBezTo>
                  <a:pt x="10048" y="377"/>
                  <a:pt x="10022" y="467"/>
                  <a:pt x="10001" y="568"/>
                </a:cubicBezTo>
                <a:cubicBezTo>
                  <a:pt x="9967" y="733"/>
                  <a:pt x="9916" y="889"/>
                  <a:pt x="9849" y="1059"/>
                </a:cubicBezTo>
                <a:cubicBezTo>
                  <a:pt x="9849" y="1060"/>
                  <a:pt x="9850" y="1061"/>
                  <a:pt x="9849" y="1062"/>
                </a:cubicBezTo>
                <a:cubicBezTo>
                  <a:pt x="9742" y="1380"/>
                  <a:pt x="9604" y="1635"/>
                  <a:pt x="9366" y="1994"/>
                </a:cubicBezTo>
                <a:cubicBezTo>
                  <a:pt x="9207" y="2277"/>
                  <a:pt x="9093" y="2495"/>
                  <a:pt x="8817" y="2952"/>
                </a:cubicBezTo>
                <a:cubicBezTo>
                  <a:pt x="8529" y="3430"/>
                  <a:pt x="8375" y="3963"/>
                  <a:pt x="8371" y="4492"/>
                </a:cubicBezTo>
                <a:cubicBezTo>
                  <a:pt x="8371" y="4494"/>
                  <a:pt x="8371" y="4497"/>
                  <a:pt x="8371" y="4500"/>
                </a:cubicBezTo>
                <a:cubicBezTo>
                  <a:pt x="8375" y="4876"/>
                  <a:pt x="8411" y="5062"/>
                  <a:pt x="8565" y="5354"/>
                </a:cubicBezTo>
                <a:cubicBezTo>
                  <a:pt x="8619" y="5457"/>
                  <a:pt x="8709" y="5587"/>
                  <a:pt x="8820" y="5723"/>
                </a:cubicBezTo>
                <a:cubicBezTo>
                  <a:pt x="8826" y="5730"/>
                  <a:pt x="8837" y="5741"/>
                  <a:pt x="8844" y="5747"/>
                </a:cubicBezTo>
                <a:cubicBezTo>
                  <a:pt x="8942" y="5854"/>
                  <a:pt x="9041" y="5961"/>
                  <a:pt x="9186" y="6100"/>
                </a:cubicBezTo>
                <a:lnTo>
                  <a:pt x="9608" y="6507"/>
                </a:lnTo>
                <a:cubicBezTo>
                  <a:pt x="9716" y="6591"/>
                  <a:pt x="9812" y="6659"/>
                  <a:pt x="9876" y="6679"/>
                </a:cubicBezTo>
                <a:cubicBezTo>
                  <a:pt x="9931" y="6697"/>
                  <a:pt x="9962" y="6753"/>
                  <a:pt x="9985" y="6873"/>
                </a:cubicBezTo>
                <a:lnTo>
                  <a:pt x="10009" y="6891"/>
                </a:lnTo>
                <a:lnTo>
                  <a:pt x="10009" y="6998"/>
                </a:lnTo>
                <a:cubicBezTo>
                  <a:pt x="10032" y="7283"/>
                  <a:pt x="10034" y="7840"/>
                  <a:pt x="10033" y="9010"/>
                </a:cubicBezTo>
                <a:cubicBezTo>
                  <a:pt x="10030" y="11223"/>
                  <a:pt x="10024" y="11282"/>
                  <a:pt x="9887" y="11118"/>
                </a:cubicBezTo>
                <a:cubicBezTo>
                  <a:pt x="9794" y="11006"/>
                  <a:pt x="9731" y="10765"/>
                  <a:pt x="9701" y="10409"/>
                </a:cubicBezTo>
                <a:cubicBezTo>
                  <a:pt x="9660" y="9917"/>
                  <a:pt x="9470" y="9380"/>
                  <a:pt x="9199" y="8938"/>
                </a:cubicBezTo>
                <a:cubicBezTo>
                  <a:pt x="9184" y="8914"/>
                  <a:pt x="9170" y="8890"/>
                  <a:pt x="9154" y="8866"/>
                </a:cubicBezTo>
                <a:cubicBezTo>
                  <a:pt x="9097" y="8779"/>
                  <a:pt x="9034" y="8703"/>
                  <a:pt x="8971" y="8625"/>
                </a:cubicBezTo>
                <a:cubicBezTo>
                  <a:pt x="8230" y="7795"/>
                  <a:pt x="6881" y="7344"/>
                  <a:pt x="5518" y="7483"/>
                </a:cubicBezTo>
                <a:cubicBezTo>
                  <a:pt x="5485" y="7488"/>
                  <a:pt x="5451" y="7488"/>
                  <a:pt x="5417" y="7494"/>
                </a:cubicBezTo>
                <a:cubicBezTo>
                  <a:pt x="5370" y="7500"/>
                  <a:pt x="5324" y="7513"/>
                  <a:pt x="5277" y="7521"/>
                </a:cubicBezTo>
                <a:cubicBezTo>
                  <a:pt x="5055" y="7561"/>
                  <a:pt x="4850" y="7603"/>
                  <a:pt x="4680" y="7645"/>
                </a:cubicBezTo>
                <a:cubicBezTo>
                  <a:pt x="3812" y="7898"/>
                  <a:pt x="3673" y="8218"/>
                  <a:pt x="4181" y="8824"/>
                </a:cubicBezTo>
                <a:cubicBezTo>
                  <a:pt x="4205" y="8848"/>
                  <a:pt x="4220" y="8866"/>
                  <a:pt x="4244" y="8890"/>
                </a:cubicBezTo>
                <a:cubicBezTo>
                  <a:pt x="4539" y="9178"/>
                  <a:pt x="4880" y="9589"/>
                  <a:pt x="5001" y="9804"/>
                </a:cubicBezTo>
                <a:cubicBezTo>
                  <a:pt x="5099" y="9977"/>
                  <a:pt x="5185" y="10113"/>
                  <a:pt x="5277" y="10263"/>
                </a:cubicBezTo>
                <a:cubicBezTo>
                  <a:pt x="5349" y="10370"/>
                  <a:pt x="5434" y="10483"/>
                  <a:pt x="5497" y="10584"/>
                </a:cubicBezTo>
                <a:cubicBezTo>
                  <a:pt x="5686" y="10887"/>
                  <a:pt x="5872" y="11137"/>
                  <a:pt x="6062" y="11349"/>
                </a:cubicBezTo>
                <a:cubicBezTo>
                  <a:pt x="6114" y="11404"/>
                  <a:pt x="6168" y="11459"/>
                  <a:pt x="6219" y="11508"/>
                </a:cubicBezTo>
                <a:cubicBezTo>
                  <a:pt x="6281" y="11568"/>
                  <a:pt x="6342" y="11627"/>
                  <a:pt x="6405" y="11678"/>
                </a:cubicBezTo>
                <a:cubicBezTo>
                  <a:pt x="6479" y="11738"/>
                  <a:pt x="6554" y="11786"/>
                  <a:pt x="6630" y="11834"/>
                </a:cubicBezTo>
                <a:cubicBezTo>
                  <a:pt x="6686" y="11870"/>
                  <a:pt x="6743" y="11909"/>
                  <a:pt x="6800" y="11938"/>
                </a:cubicBezTo>
                <a:cubicBezTo>
                  <a:pt x="7187" y="12125"/>
                  <a:pt x="8218" y="12115"/>
                  <a:pt x="8775" y="11911"/>
                </a:cubicBezTo>
                <a:lnTo>
                  <a:pt x="9194" y="11760"/>
                </a:lnTo>
                <a:lnTo>
                  <a:pt x="9422" y="12031"/>
                </a:lnTo>
                <a:cubicBezTo>
                  <a:pt x="9818" y="12505"/>
                  <a:pt x="9969" y="12924"/>
                  <a:pt x="10014" y="13642"/>
                </a:cubicBezTo>
                <a:cubicBezTo>
                  <a:pt x="10079" y="13974"/>
                  <a:pt x="10165" y="14284"/>
                  <a:pt x="10242" y="14383"/>
                </a:cubicBezTo>
                <a:cubicBezTo>
                  <a:pt x="10664" y="14920"/>
                  <a:pt x="10831" y="14447"/>
                  <a:pt x="10858" y="12623"/>
                </a:cubicBezTo>
                <a:cubicBezTo>
                  <a:pt x="10872" y="11665"/>
                  <a:pt x="10910" y="11164"/>
                  <a:pt x="11009" y="10778"/>
                </a:cubicBezTo>
                <a:lnTo>
                  <a:pt x="11012" y="10587"/>
                </a:lnTo>
                <a:lnTo>
                  <a:pt x="11227" y="10194"/>
                </a:lnTo>
                <a:cubicBezTo>
                  <a:pt x="11347" y="9977"/>
                  <a:pt x="11527" y="9701"/>
                  <a:pt x="11622" y="9581"/>
                </a:cubicBezTo>
                <a:lnTo>
                  <a:pt x="11795" y="9363"/>
                </a:lnTo>
                <a:lnTo>
                  <a:pt x="12225" y="9527"/>
                </a:lnTo>
                <a:cubicBezTo>
                  <a:pt x="12483" y="9626"/>
                  <a:pt x="12743" y="9680"/>
                  <a:pt x="12994" y="9713"/>
                </a:cubicBezTo>
                <a:cubicBezTo>
                  <a:pt x="14092" y="9811"/>
                  <a:pt x="14779" y="9326"/>
                  <a:pt x="15709" y="7924"/>
                </a:cubicBezTo>
                <a:cubicBezTo>
                  <a:pt x="15790" y="7794"/>
                  <a:pt x="15863" y="7689"/>
                  <a:pt x="15951" y="7537"/>
                </a:cubicBezTo>
                <a:cubicBezTo>
                  <a:pt x="16138" y="7214"/>
                  <a:pt x="16482" y="6791"/>
                  <a:pt x="16784" y="6509"/>
                </a:cubicBezTo>
                <a:cubicBezTo>
                  <a:pt x="17011" y="6298"/>
                  <a:pt x="17166" y="6104"/>
                  <a:pt x="17235" y="5981"/>
                </a:cubicBezTo>
                <a:cubicBezTo>
                  <a:pt x="17315" y="5687"/>
                  <a:pt x="17017" y="5448"/>
                  <a:pt x="16322" y="5272"/>
                </a:cubicBezTo>
                <a:cubicBezTo>
                  <a:pt x="16148" y="5228"/>
                  <a:pt x="15985" y="5198"/>
                  <a:pt x="15821" y="5169"/>
                </a:cubicBezTo>
                <a:cubicBezTo>
                  <a:pt x="15620" y="5140"/>
                  <a:pt x="15419" y="5112"/>
                  <a:pt x="15189" y="5100"/>
                </a:cubicBezTo>
                <a:cubicBezTo>
                  <a:pt x="14845" y="5081"/>
                  <a:pt x="14529" y="5088"/>
                  <a:pt x="14234" y="5121"/>
                </a:cubicBezTo>
                <a:cubicBezTo>
                  <a:pt x="14040" y="5149"/>
                  <a:pt x="13849" y="5189"/>
                  <a:pt x="13655" y="5243"/>
                </a:cubicBezTo>
                <a:cubicBezTo>
                  <a:pt x="13521" y="5280"/>
                  <a:pt x="13465" y="5296"/>
                  <a:pt x="13342" y="5331"/>
                </a:cubicBezTo>
                <a:cubicBezTo>
                  <a:pt x="12918" y="5488"/>
                  <a:pt x="12554" y="5720"/>
                  <a:pt x="12246" y="6039"/>
                </a:cubicBezTo>
                <a:cubicBezTo>
                  <a:pt x="11638" y="6671"/>
                  <a:pt x="11376" y="7251"/>
                  <a:pt x="11245" y="8256"/>
                </a:cubicBezTo>
                <a:cubicBezTo>
                  <a:pt x="11216" y="8479"/>
                  <a:pt x="11142" y="8705"/>
                  <a:pt x="11081" y="8755"/>
                </a:cubicBezTo>
                <a:cubicBezTo>
                  <a:pt x="10987" y="8833"/>
                  <a:pt x="10972" y="8695"/>
                  <a:pt x="10972" y="7823"/>
                </a:cubicBezTo>
                <a:lnTo>
                  <a:pt x="10972" y="6804"/>
                </a:lnTo>
                <a:lnTo>
                  <a:pt x="11344" y="6549"/>
                </a:lnTo>
                <a:cubicBezTo>
                  <a:pt x="11857" y="6198"/>
                  <a:pt x="12251" y="5772"/>
                  <a:pt x="12456" y="5349"/>
                </a:cubicBezTo>
                <a:cubicBezTo>
                  <a:pt x="12608" y="5034"/>
                  <a:pt x="12626" y="4899"/>
                  <a:pt x="12594" y="4232"/>
                </a:cubicBezTo>
                <a:cubicBezTo>
                  <a:pt x="12588" y="4108"/>
                  <a:pt x="12575" y="4024"/>
                  <a:pt x="12567" y="3926"/>
                </a:cubicBezTo>
                <a:cubicBezTo>
                  <a:pt x="12486" y="3493"/>
                  <a:pt x="12312" y="3106"/>
                  <a:pt x="11941" y="2501"/>
                </a:cubicBezTo>
                <a:cubicBezTo>
                  <a:pt x="11880" y="2401"/>
                  <a:pt x="11822" y="2287"/>
                  <a:pt x="11760" y="2180"/>
                </a:cubicBezTo>
                <a:cubicBezTo>
                  <a:pt x="11379" y="1612"/>
                  <a:pt x="11157" y="1159"/>
                  <a:pt x="11057" y="765"/>
                </a:cubicBezTo>
                <a:cubicBezTo>
                  <a:pt x="11052" y="750"/>
                  <a:pt x="11035" y="722"/>
                  <a:pt x="11030" y="709"/>
                </a:cubicBezTo>
                <a:cubicBezTo>
                  <a:pt x="10879" y="269"/>
                  <a:pt x="10664" y="31"/>
                  <a:pt x="10465" y="3"/>
                </a:cubicBezTo>
                <a:close/>
                <a:moveTo>
                  <a:pt x="10484" y="1946"/>
                </a:moveTo>
                <a:lnTo>
                  <a:pt x="10948" y="2633"/>
                </a:lnTo>
                <a:cubicBezTo>
                  <a:pt x="11693" y="3732"/>
                  <a:pt x="11841" y="4153"/>
                  <a:pt x="11683" y="4736"/>
                </a:cubicBezTo>
                <a:cubicBezTo>
                  <a:pt x="11602" y="5039"/>
                  <a:pt x="11179" y="5625"/>
                  <a:pt x="11044" y="5625"/>
                </a:cubicBezTo>
                <a:cubicBezTo>
                  <a:pt x="11004" y="5625"/>
                  <a:pt x="10972" y="5392"/>
                  <a:pt x="10972" y="5110"/>
                </a:cubicBezTo>
                <a:cubicBezTo>
                  <a:pt x="10972" y="4433"/>
                  <a:pt x="10893" y="4295"/>
                  <a:pt x="10505" y="4295"/>
                </a:cubicBezTo>
                <a:cubicBezTo>
                  <a:pt x="10337" y="4295"/>
                  <a:pt x="10172" y="4340"/>
                  <a:pt x="10139" y="4393"/>
                </a:cubicBezTo>
                <a:cubicBezTo>
                  <a:pt x="10106" y="4447"/>
                  <a:pt x="10061" y="4754"/>
                  <a:pt x="10038" y="5073"/>
                </a:cubicBezTo>
                <a:lnTo>
                  <a:pt x="9995" y="5652"/>
                </a:lnTo>
                <a:lnTo>
                  <a:pt x="9786" y="5463"/>
                </a:lnTo>
                <a:cubicBezTo>
                  <a:pt x="9471" y="5180"/>
                  <a:pt x="9252" y="4724"/>
                  <a:pt x="9252" y="4351"/>
                </a:cubicBezTo>
                <a:cubicBezTo>
                  <a:pt x="9253" y="3980"/>
                  <a:pt x="9625" y="3173"/>
                  <a:pt x="10027" y="2665"/>
                </a:cubicBezTo>
                <a:cubicBezTo>
                  <a:pt x="10162" y="2495"/>
                  <a:pt x="10317" y="2265"/>
                  <a:pt x="10375" y="2153"/>
                </a:cubicBezTo>
                <a:lnTo>
                  <a:pt x="10484" y="1946"/>
                </a:lnTo>
                <a:close/>
                <a:moveTo>
                  <a:pt x="14847" y="6023"/>
                </a:moveTo>
                <a:cubicBezTo>
                  <a:pt x="15173" y="6013"/>
                  <a:pt x="15489" y="6024"/>
                  <a:pt x="15646" y="6066"/>
                </a:cubicBezTo>
                <a:cubicBezTo>
                  <a:pt x="15825" y="6114"/>
                  <a:pt x="15824" y="6113"/>
                  <a:pt x="15669" y="6278"/>
                </a:cubicBezTo>
                <a:cubicBezTo>
                  <a:pt x="15584" y="6369"/>
                  <a:pt x="15314" y="6778"/>
                  <a:pt x="15070" y="7186"/>
                </a:cubicBezTo>
                <a:cubicBezTo>
                  <a:pt x="14506" y="8131"/>
                  <a:pt x="14174" y="8541"/>
                  <a:pt x="13836" y="8702"/>
                </a:cubicBezTo>
                <a:cubicBezTo>
                  <a:pt x="13539" y="8843"/>
                  <a:pt x="13143" y="8857"/>
                  <a:pt x="12854" y="8742"/>
                </a:cubicBezTo>
                <a:cubicBezTo>
                  <a:pt x="12670" y="8668"/>
                  <a:pt x="12673" y="8661"/>
                  <a:pt x="13032" y="8434"/>
                </a:cubicBezTo>
                <a:cubicBezTo>
                  <a:pt x="13233" y="8306"/>
                  <a:pt x="13573" y="8114"/>
                  <a:pt x="13785" y="8006"/>
                </a:cubicBezTo>
                <a:cubicBezTo>
                  <a:pt x="13998" y="7899"/>
                  <a:pt x="14231" y="7720"/>
                  <a:pt x="14303" y="7611"/>
                </a:cubicBezTo>
                <a:cubicBezTo>
                  <a:pt x="14426" y="7422"/>
                  <a:pt x="14424" y="7401"/>
                  <a:pt x="14276" y="7202"/>
                </a:cubicBezTo>
                <a:cubicBezTo>
                  <a:pt x="14190" y="7086"/>
                  <a:pt x="14045" y="6982"/>
                  <a:pt x="13952" y="6968"/>
                </a:cubicBezTo>
                <a:cubicBezTo>
                  <a:pt x="13807" y="6947"/>
                  <a:pt x="12754" y="7449"/>
                  <a:pt x="12474" y="7675"/>
                </a:cubicBezTo>
                <a:cubicBezTo>
                  <a:pt x="12132" y="7950"/>
                  <a:pt x="12400" y="7254"/>
                  <a:pt x="12811" y="6799"/>
                </a:cubicBezTo>
                <a:cubicBezTo>
                  <a:pt x="13147" y="6427"/>
                  <a:pt x="13421" y="6268"/>
                  <a:pt x="13979" y="6119"/>
                </a:cubicBezTo>
                <a:cubicBezTo>
                  <a:pt x="14182" y="6065"/>
                  <a:pt x="14521" y="6034"/>
                  <a:pt x="14847" y="6023"/>
                </a:cubicBezTo>
                <a:close/>
                <a:moveTo>
                  <a:pt x="6214" y="8399"/>
                </a:moveTo>
                <a:cubicBezTo>
                  <a:pt x="6734" y="8414"/>
                  <a:pt x="7290" y="8507"/>
                  <a:pt x="7538" y="8636"/>
                </a:cubicBezTo>
                <a:cubicBezTo>
                  <a:pt x="8062" y="8907"/>
                  <a:pt x="8548" y="9472"/>
                  <a:pt x="8658" y="9939"/>
                </a:cubicBezTo>
                <a:lnTo>
                  <a:pt x="8708" y="10149"/>
                </a:lnTo>
                <a:lnTo>
                  <a:pt x="8106" y="9793"/>
                </a:lnTo>
                <a:cubicBezTo>
                  <a:pt x="7775" y="9597"/>
                  <a:pt x="7420" y="9407"/>
                  <a:pt x="7318" y="9368"/>
                </a:cubicBezTo>
                <a:cubicBezTo>
                  <a:pt x="7054" y="9268"/>
                  <a:pt x="6787" y="9355"/>
                  <a:pt x="6686" y="9575"/>
                </a:cubicBezTo>
                <a:cubicBezTo>
                  <a:pt x="6556" y="9862"/>
                  <a:pt x="6711" y="10107"/>
                  <a:pt x="7174" y="10353"/>
                </a:cubicBezTo>
                <a:cubicBezTo>
                  <a:pt x="7395" y="10470"/>
                  <a:pt x="7745" y="10675"/>
                  <a:pt x="7955" y="10807"/>
                </a:cubicBezTo>
                <a:cubicBezTo>
                  <a:pt x="8279" y="11010"/>
                  <a:pt x="8313" y="11055"/>
                  <a:pt x="8188" y="11104"/>
                </a:cubicBezTo>
                <a:cubicBezTo>
                  <a:pt x="7991" y="11182"/>
                  <a:pt x="7378" y="11178"/>
                  <a:pt x="7182" y="11099"/>
                </a:cubicBezTo>
                <a:cubicBezTo>
                  <a:pt x="6918" y="10992"/>
                  <a:pt x="6408" y="10378"/>
                  <a:pt x="5977" y="9650"/>
                </a:cubicBezTo>
                <a:cubicBezTo>
                  <a:pt x="5752" y="9268"/>
                  <a:pt x="5481" y="8843"/>
                  <a:pt x="5378" y="8707"/>
                </a:cubicBezTo>
                <a:lnTo>
                  <a:pt x="5189" y="8460"/>
                </a:lnTo>
                <a:lnTo>
                  <a:pt x="5717" y="8413"/>
                </a:lnTo>
                <a:cubicBezTo>
                  <a:pt x="5870" y="8399"/>
                  <a:pt x="6040" y="8394"/>
                  <a:pt x="6214" y="8399"/>
                </a:cubicBezTo>
                <a:close/>
                <a:moveTo>
                  <a:pt x="20104" y="12997"/>
                </a:moveTo>
                <a:cubicBezTo>
                  <a:pt x="20025" y="12995"/>
                  <a:pt x="19946" y="12993"/>
                  <a:pt x="19863" y="13000"/>
                </a:cubicBezTo>
                <a:cubicBezTo>
                  <a:pt x="19826" y="13001"/>
                  <a:pt x="19791" y="13000"/>
                  <a:pt x="19754" y="13002"/>
                </a:cubicBezTo>
                <a:cubicBezTo>
                  <a:pt x="19616" y="13019"/>
                  <a:pt x="19472" y="13051"/>
                  <a:pt x="19327" y="13090"/>
                </a:cubicBezTo>
                <a:cubicBezTo>
                  <a:pt x="18981" y="13208"/>
                  <a:pt x="18368" y="13506"/>
                  <a:pt x="17633" y="13916"/>
                </a:cubicBezTo>
                <a:cubicBezTo>
                  <a:pt x="17352" y="14089"/>
                  <a:pt x="17067" y="14269"/>
                  <a:pt x="16832" y="14412"/>
                </a:cubicBezTo>
                <a:cubicBezTo>
                  <a:pt x="16467" y="14635"/>
                  <a:pt x="15681" y="15125"/>
                  <a:pt x="15086" y="15500"/>
                </a:cubicBezTo>
                <a:cubicBezTo>
                  <a:pt x="14490" y="15876"/>
                  <a:pt x="13995" y="16172"/>
                  <a:pt x="13987" y="16159"/>
                </a:cubicBezTo>
                <a:cubicBezTo>
                  <a:pt x="13847" y="15924"/>
                  <a:pt x="13746" y="15750"/>
                  <a:pt x="13631" y="15612"/>
                </a:cubicBezTo>
                <a:cubicBezTo>
                  <a:pt x="13466" y="15474"/>
                  <a:pt x="13284" y="15361"/>
                  <a:pt x="13074" y="15272"/>
                </a:cubicBezTo>
                <a:cubicBezTo>
                  <a:pt x="12562" y="15142"/>
                  <a:pt x="11649" y="15157"/>
                  <a:pt x="9666" y="15176"/>
                </a:cubicBezTo>
                <a:cubicBezTo>
                  <a:pt x="7495" y="15197"/>
                  <a:pt x="6784" y="15213"/>
                  <a:pt x="6384" y="15277"/>
                </a:cubicBezTo>
                <a:cubicBezTo>
                  <a:pt x="6365" y="15281"/>
                  <a:pt x="6341" y="15284"/>
                  <a:pt x="6322" y="15288"/>
                </a:cubicBezTo>
                <a:cubicBezTo>
                  <a:pt x="6206" y="15310"/>
                  <a:pt x="6112" y="15333"/>
                  <a:pt x="6012" y="15368"/>
                </a:cubicBezTo>
                <a:cubicBezTo>
                  <a:pt x="5413" y="15572"/>
                  <a:pt x="5130" y="15698"/>
                  <a:pt x="4855" y="15885"/>
                </a:cubicBezTo>
                <a:cubicBezTo>
                  <a:pt x="4636" y="16034"/>
                  <a:pt x="4633" y="16034"/>
                  <a:pt x="4518" y="15869"/>
                </a:cubicBezTo>
                <a:cubicBezTo>
                  <a:pt x="4453" y="15777"/>
                  <a:pt x="4283" y="15741"/>
                  <a:pt x="3873" y="15723"/>
                </a:cubicBezTo>
                <a:cubicBezTo>
                  <a:pt x="3455" y="15746"/>
                  <a:pt x="3039" y="15772"/>
                  <a:pt x="2551" y="15776"/>
                </a:cubicBezTo>
                <a:cubicBezTo>
                  <a:pt x="203" y="15799"/>
                  <a:pt x="75" y="15819"/>
                  <a:pt x="75" y="16167"/>
                </a:cubicBezTo>
                <a:cubicBezTo>
                  <a:pt x="75" y="16379"/>
                  <a:pt x="180" y="16471"/>
                  <a:pt x="630" y="16533"/>
                </a:cubicBezTo>
                <a:lnTo>
                  <a:pt x="1893" y="16546"/>
                </a:lnTo>
                <a:lnTo>
                  <a:pt x="3706" y="16567"/>
                </a:lnTo>
                <a:lnTo>
                  <a:pt x="3706" y="18638"/>
                </a:lnTo>
                <a:lnTo>
                  <a:pt x="3706" y="20706"/>
                </a:lnTo>
                <a:lnTo>
                  <a:pt x="1989" y="20706"/>
                </a:lnTo>
                <a:cubicBezTo>
                  <a:pt x="1260" y="20706"/>
                  <a:pt x="904" y="20709"/>
                  <a:pt x="646" y="20725"/>
                </a:cubicBezTo>
                <a:cubicBezTo>
                  <a:pt x="399" y="20763"/>
                  <a:pt x="194" y="20808"/>
                  <a:pt x="102" y="20881"/>
                </a:cubicBezTo>
                <a:cubicBezTo>
                  <a:pt x="96" y="20887"/>
                  <a:pt x="89" y="20893"/>
                  <a:pt x="83" y="20900"/>
                </a:cubicBezTo>
                <a:cubicBezTo>
                  <a:pt x="57" y="20931"/>
                  <a:pt x="34" y="20967"/>
                  <a:pt x="14" y="21003"/>
                </a:cubicBezTo>
                <a:cubicBezTo>
                  <a:pt x="-13" y="21082"/>
                  <a:pt x="-1" y="21176"/>
                  <a:pt x="43" y="21293"/>
                </a:cubicBezTo>
                <a:cubicBezTo>
                  <a:pt x="134" y="21531"/>
                  <a:pt x="520" y="21582"/>
                  <a:pt x="2310" y="21582"/>
                </a:cubicBezTo>
                <a:cubicBezTo>
                  <a:pt x="3343" y="21582"/>
                  <a:pt x="4233" y="21522"/>
                  <a:pt x="4518" y="21447"/>
                </a:cubicBezTo>
                <a:cubicBezTo>
                  <a:pt x="4536" y="21419"/>
                  <a:pt x="4557" y="21395"/>
                  <a:pt x="4568" y="21367"/>
                </a:cubicBezTo>
                <a:lnTo>
                  <a:pt x="4635" y="21189"/>
                </a:lnTo>
                <a:lnTo>
                  <a:pt x="7822" y="21155"/>
                </a:lnTo>
                <a:cubicBezTo>
                  <a:pt x="8617" y="21146"/>
                  <a:pt x="9141" y="21130"/>
                  <a:pt x="9685" y="21112"/>
                </a:cubicBezTo>
                <a:cubicBezTo>
                  <a:pt x="10981" y="21048"/>
                  <a:pt x="11608" y="20946"/>
                  <a:pt x="12196" y="20738"/>
                </a:cubicBezTo>
                <a:cubicBezTo>
                  <a:pt x="13774" y="20179"/>
                  <a:pt x="21098" y="15566"/>
                  <a:pt x="21428" y="14922"/>
                </a:cubicBezTo>
                <a:cubicBezTo>
                  <a:pt x="21530" y="14724"/>
                  <a:pt x="21578" y="14526"/>
                  <a:pt x="21582" y="14340"/>
                </a:cubicBezTo>
                <a:cubicBezTo>
                  <a:pt x="21587" y="14154"/>
                  <a:pt x="21547" y="13978"/>
                  <a:pt x="21471" y="13817"/>
                </a:cubicBezTo>
                <a:cubicBezTo>
                  <a:pt x="21458" y="13791"/>
                  <a:pt x="21448" y="13763"/>
                  <a:pt x="21434" y="13738"/>
                </a:cubicBezTo>
                <a:cubicBezTo>
                  <a:pt x="21201" y="13328"/>
                  <a:pt x="20716" y="13043"/>
                  <a:pt x="20104" y="12997"/>
                </a:cubicBezTo>
                <a:close/>
                <a:moveTo>
                  <a:pt x="20112" y="13937"/>
                </a:moveTo>
                <a:cubicBezTo>
                  <a:pt x="20595" y="13959"/>
                  <a:pt x="20826" y="14259"/>
                  <a:pt x="20542" y="14664"/>
                </a:cubicBezTo>
                <a:cubicBezTo>
                  <a:pt x="20412" y="14849"/>
                  <a:pt x="19283" y="15550"/>
                  <a:pt x="18743" y="15782"/>
                </a:cubicBezTo>
                <a:cubicBezTo>
                  <a:pt x="18552" y="15864"/>
                  <a:pt x="18299" y="15998"/>
                  <a:pt x="18180" y="16082"/>
                </a:cubicBezTo>
                <a:cubicBezTo>
                  <a:pt x="18061" y="16165"/>
                  <a:pt x="17771" y="16256"/>
                  <a:pt x="17535" y="16281"/>
                </a:cubicBezTo>
                <a:cubicBezTo>
                  <a:pt x="17280" y="16307"/>
                  <a:pt x="17147" y="16300"/>
                  <a:pt x="17211" y="16260"/>
                </a:cubicBezTo>
                <a:cubicBezTo>
                  <a:pt x="17280" y="16216"/>
                  <a:pt x="17303" y="16120"/>
                  <a:pt x="17272" y="15999"/>
                </a:cubicBezTo>
                <a:cubicBezTo>
                  <a:pt x="17244" y="15887"/>
                  <a:pt x="17273" y="15744"/>
                  <a:pt x="17341" y="15646"/>
                </a:cubicBezTo>
                <a:cubicBezTo>
                  <a:pt x="17405" y="15556"/>
                  <a:pt x="17437" y="15433"/>
                  <a:pt x="17413" y="15370"/>
                </a:cubicBezTo>
                <a:cubicBezTo>
                  <a:pt x="17384" y="15294"/>
                  <a:pt x="17438" y="15236"/>
                  <a:pt x="17580" y="15200"/>
                </a:cubicBezTo>
                <a:cubicBezTo>
                  <a:pt x="17696" y="15171"/>
                  <a:pt x="17901" y="15047"/>
                  <a:pt x="18034" y="14922"/>
                </a:cubicBezTo>
                <a:cubicBezTo>
                  <a:pt x="18428" y="14551"/>
                  <a:pt x="19106" y="14145"/>
                  <a:pt x="19555" y="14014"/>
                </a:cubicBezTo>
                <a:cubicBezTo>
                  <a:pt x="19762" y="13953"/>
                  <a:pt x="19951" y="13929"/>
                  <a:pt x="20112" y="13937"/>
                </a:cubicBezTo>
                <a:close/>
                <a:moveTo>
                  <a:pt x="10139" y="16021"/>
                </a:moveTo>
                <a:cubicBezTo>
                  <a:pt x="12677" y="16015"/>
                  <a:pt x="12886" y="16046"/>
                  <a:pt x="13071" y="16453"/>
                </a:cubicBezTo>
                <a:cubicBezTo>
                  <a:pt x="13189" y="16711"/>
                  <a:pt x="13183" y="16839"/>
                  <a:pt x="13045" y="17106"/>
                </a:cubicBezTo>
                <a:cubicBezTo>
                  <a:pt x="12864" y="17457"/>
                  <a:pt x="12596" y="17502"/>
                  <a:pt x="10667" y="17505"/>
                </a:cubicBezTo>
                <a:cubicBezTo>
                  <a:pt x="9323" y="17506"/>
                  <a:pt x="8868" y="17532"/>
                  <a:pt x="8764" y="17611"/>
                </a:cubicBezTo>
                <a:cubicBezTo>
                  <a:pt x="8608" y="17730"/>
                  <a:pt x="8582" y="18129"/>
                  <a:pt x="8722" y="18269"/>
                </a:cubicBezTo>
                <a:cubicBezTo>
                  <a:pt x="8790" y="18337"/>
                  <a:pt x="9380" y="18362"/>
                  <a:pt x="10892" y="18362"/>
                </a:cubicBezTo>
                <a:lnTo>
                  <a:pt x="12970" y="18362"/>
                </a:lnTo>
                <a:lnTo>
                  <a:pt x="13334" y="18131"/>
                </a:lnTo>
                <a:cubicBezTo>
                  <a:pt x="13534" y="18004"/>
                  <a:pt x="13788" y="17761"/>
                  <a:pt x="13897" y="17589"/>
                </a:cubicBezTo>
                <a:cubicBezTo>
                  <a:pt x="14277" y="16987"/>
                  <a:pt x="15698" y="16329"/>
                  <a:pt x="15699" y="16756"/>
                </a:cubicBezTo>
                <a:cubicBezTo>
                  <a:pt x="15699" y="16841"/>
                  <a:pt x="15770" y="16950"/>
                  <a:pt x="15861" y="16995"/>
                </a:cubicBezTo>
                <a:cubicBezTo>
                  <a:pt x="16018" y="17073"/>
                  <a:pt x="16009" y="17094"/>
                  <a:pt x="15627" y="17513"/>
                </a:cubicBezTo>
                <a:cubicBezTo>
                  <a:pt x="15408" y="17753"/>
                  <a:pt x="15088" y="18020"/>
                  <a:pt x="14916" y="18107"/>
                </a:cubicBezTo>
                <a:cubicBezTo>
                  <a:pt x="14744" y="18194"/>
                  <a:pt x="14508" y="18357"/>
                  <a:pt x="14388" y="18468"/>
                </a:cubicBezTo>
                <a:cubicBezTo>
                  <a:pt x="13747" y="19063"/>
                  <a:pt x="12465" y="19762"/>
                  <a:pt x="11545" y="20018"/>
                </a:cubicBezTo>
                <a:cubicBezTo>
                  <a:pt x="10970" y="20179"/>
                  <a:pt x="10734" y="20191"/>
                  <a:pt x="7787" y="20218"/>
                </a:cubicBezTo>
                <a:lnTo>
                  <a:pt x="4645" y="20247"/>
                </a:lnTo>
                <a:lnTo>
                  <a:pt x="4645" y="18765"/>
                </a:lnTo>
                <a:lnTo>
                  <a:pt x="4645" y="17284"/>
                </a:lnTo>
                <a:lnTo>
                  <a:pt x="4927" y="17011"/>
                </a:lnTo>
                <a:cubicBezTo>
                  <a:pt x="5082" y="16860"/>
                  <a:pt x="5390" y="16649"/>
                  <a:pt x="5611" y="16538"/>
                </a:cubicBezTo>
                <a:cubicBezTo>
                  <a:pt x="6471" y="16108"/>
                  <a:pt x="7156" y="16027"/>
                  <a:pt x="10139" y="16021"/>
                </a:cubicBezTo>
                <a:close/>
              </a:path>
            </a:pathLst>
          </a:custGeom>
          <a:ln w="12700">
            <a:miter lim="400000"/>
          </a:ln>
        </p:spPr>
      </p:pic>
      <p:pic>
        <p:nvPicPr>
          <p:cNvPr id="335" name="Picture 25" descr="Picture 25"/>
          <p:cNvPicPr>
            <a:picLocks noChangeAspect="1"/>
          </p:cNvPicPr>
          <p:nvPr/>
        </p:nvPicPr>
        <p:blipFill>
          <a:blip r:embed="rId9"/>
          <a:srcRect l="2494" t="14118" r="2438" b="15928"/>
          <a:stretch>
            <a:fillRect/>
          </a:stretch>
        </p:blipFill>
        <p:spPr>
          <a:xfrm>
            <a:off x="20172981" y="3662588"/>
            <a:ext cx="3612633" cy="2525372"/>
          </a:xfrm>
          <a:custGeom>
            <a:avLst/>
            <a:gdLst/>
            <a:ahLst/>
            <a:cxnLst>
              <a:cxn ang="0">
                <a:pos x="wd2" y="hd2"/>
              </a:cxn>
              <a:cxn ang="5400000">
                <a:pos x="wd2" y="hd2"/>
              </a:cxn>
              <a:cxn ang="10800000">
                <a:pos x="wd2" y="hd2"/>
              </a:cxn>
              <a:cxn ang="16200000">
                <a:pos x="wd2" y="hd2"/>
              </a:cxn>
            </a:cxnLst>
            <a:rect l="0" t="0" r="r" b="b"/>
            <a:pathLst>
              <a:path w="21506" h="21587" extrusionOk="0">
                <a:moveTo>
                  <a:pt x="11954" y="1"/>
                </a:moveTo>
                <a:cubicBezTo>
                  <a:pt x="11514" y="-5"/>
                  <a:pt x="11130" y="50"/>
                  <a:pt x="10780" y="170"/>
                </a:cubicBezTo>
                <a:cubicBezTo>
                  <a:pt x="10402" y="319"/>
                  <a:pt x="10049" y="554"/>
                  <a:pt x="9726" y="859"/>
                </a:cubicBezTo>
                <a:cubicBezTo>
                  <a:pt x="9158" y="1451"/>
                  <a:pt x="8659" y="2408"/>
                  <a:pt x="8108" y="3831"/>
                </a:cubicBezTo>
                <a:cubicBezTo>
                  <a:pt x="8034" y="4062"/>
                  <a:pt x="7966" y="4288"/>
                  <a:pt x="7921" y="4489"/>
                </a:cubicBezTo>
                <a:cubicBezTo>
                  <a:pt x="7868" y="4728"/>
                  <a:pt x="7814" y="4923"/>
                  <a:pt x="7798" y="4923"/>
                </a:cubicBezTo>
                <a:cubicBezTo>
                  <a:pt x="7782" y="4923"/>
                  <a:pt x="7543" y="4710"/>
                  <a:pt x="7269" y="4448"/>
                </a:cubicBezTo>
                <a:cubicBezTo>
                  <a:pt x="7131" y="4317"/>
                  <a:pt x="6996" y="4213"/>
                  <a:pt x="6860" y="4099"/>
                </a:cubicBezTo>
                <a:lnTo>
                  <a:pt x="6643" y="3936"/>
                </a:lnTo>
                <a:cubicBezTo>
                  <a:pt x="6273" y="3660"/>
                  <a:pt x="5939" y="3442"/>
                  <a:pt x="5622" y="3281"/>
                </a:cubicBezTo>
                <a:cubicBezTo>
                  <a:pt x="5581" y="3262"/>
                  <a:pt x="5538" y="3244"/>
                  <a:pt x="5497" y="3227"/>
                </a:cubicBezTo>
                <a:cubicBezTo>
                  <a:pt x="5399" y="3182"/>
                  <a:pt x="5302" y="3143"/>
                  <a:pt x="5209" y="3108"/>
                </a:cubicBezTo>
                <a:cubicBezTo>
                  <a:pt x="4805" y="2977"/>
                  <a:pt x="4411" y="2937"/>
                  <a:pt x="4030" y="2983"/>
                </a:cubicBezTo>
                <a:cubicBezTo>
                  <a:pt x="4007" y="2987"/>
                  <a:pt x="3986" y="2988"/>
                  <a:pt x="3963" y="2993"/>
                </a:cubicBezTo>
                <a:cubicBezTo>
                  <a:pt x="3882" y="3005"/>
                  <a:pt x="3803" y="3034"/>
                  <a:pt x="3722" y="3054"/>
                </a:cubicBezTo>
                <a:cubicBezTo>
                  <a:pt x="3482" y="3132"/>
                  <a:pt x="3240" y="3244"/>
                  <a:pt x="2992" y="3407"/>
                </a:cubicBezTo>
                <a:cubicBezTo>
                  <a:pt x="1466" y="4411"/>
                  <a:pt x="500" y="6269"/>
                  <a:pt x="103" y="8957"/>
                </a:cubicBezTo>
                <a:cubicBezTo>
                  <a:pt x="-92" y="10276"/>
                  <a:pt x="-3" y="12016"/>
                  <a:pt x="304" y="12828"/>
                </a:cubicBezTo>
                <a:cubicBezTo>
                  <a:pt x="401" y="13085"/>
                  <a:pt x="465" y="13376"/>
                  <a:pt x="445" y="13476"/>
                </a:cubicBezTo>
                <a:cubicBezTo>
                  <a:pt x="369" y="13861"/>
                  <a:pt x="1125" y="15631"/>
                  <a:pt x="1825" y="16706"/>
                </a:cubicBezTo>
                <a:cubicBezTo>
                  <a:pt x="3056" y="18596"/>
                  <a:pt x="4818" y="19938"/>
                  <a:pt x="7042" y="20692"/>
                </a:cubicBezTo>
                <a:cubicBezTo>
                  <a:pt x="7086" y="20705"/>
                  <a:pt x="7127" y="20720"/>
                  <a:pt x="7172" y="20733"/>
                </a:cubicBezTo>
                <a:cubicBezTo>
                  <a:pt x="7233" y="20753"/>
                  <a:pt x="7297" y="20768"/>
                  <a:pt x="7359" y="20787"/>
                </a:cubicBezTo>
                <a:cubicBezTo>
                  <a:pt x="7895" y="20934"/>
                  <a:pt x="8494" y="21062"/>
                  <a:pt x="9197" y="21177"/>
                </a:cubicBezTo>
                <a:lnTo>
                  <a:pt x="10061" y="21320"/>
                </a:lnTo>
                <a:cubicBezTo>
                  <a:pt x="10602" y="21356"/>
                  <a:pt x="10842" y="21245"/>
                  <a:pt x="11288" y="20875"/>
                </a:cubicBezTo>
                <a:cubicBezTo>
                  <a:pt x="11335" y="20838"/>
                  <a:pt x="11401" y="20775"/>
                  <a:pt x="11455" y="20729"/>
                </a:cubicBezTo>
                <a:cubicBezTo>
                  <a:pt x="11839" y="20393"/>
                  <a:pt x="12366" y="19873"/>
                  <a:pt x="12693" y="19498"/>
                </a:cubicBezTo>
                <a:lnTo>
                  <a:pt x="13338" y="18758"/>
                </a:lnTo>
                <a:lnTo>
                  <a:pt x="13565" y="19206"/>
                </a:lnTo>
                <a:lnTo>
                  <a:pt x="13603" y="19271"/>
                </a:lnTo>
                <a:cubicBezTo>
                  <a:pt x="13811" y="19642"/>
                  <a:pt x="14110" y="20053"/>
                  <a:pt x="14418" y="20434"/>
                </a:cubicBezTo>
                <a:cubicBezTo>
                  <a:pt x="14521" y="20557"/>
                  <a:pt x="14620" y="20688"/>
                  <a:pt x="14721" y="20794"/>
                </a:cubicBezTo>
                <a:cubicBezTo>
                  <a:pt x="15337" y="21443"/>
                  <a:pt x="15613" y="21583"/>
                  <a:pt x="16304" y="21588"/>
                </a:cubicBezTo>
                <a:cubicBezTo>
                  <a:pt x="17367" y="21595"/>
                  <a:pt x="18957" y="20885"/>
                  <a:pt x="19833" y="20030"/>
                </a:cubicBezTo>
                <a:cubicBezTo>
                  <a:pt x="19866" y="19999"/>
                  <a:pt x="19901" y="19971"/>
                  <a:pt x="19933" y="19939"/>
                </a:cubicBezTo>
                <a:cubicBezTo>
                  <a:pt x="20953" y="18869"/>
                  <a:pt x="21503" y="17253"/>
                  <a:pt x="21506" y="15654"/>
                </a:cubicBezTo>
                <a:cubicBezTo>
                  <a:pt x="21508" y="14695"/>
                  <a:pt x="21313" y="13742"/>
                  <a:pt x="20904" y="12916"/>
                </a:cubicBezTo>
                <a:cubicBezTo>
                  <a:pt x="20826" y="12760"/>
                  <a:pt x="20738" y="12614"/>
                  <a:pt x="20644" y="12482"/>
                </a:cubicBezTo>
                <a:cubicBezTo>
                  <a:pt x="20629" y="12461"/>
                  <a:pt x="20614" y="12442"/>
                  <a:pt x="20599" y="12421"/>
                </a:cubicBezTo>
                <a:cubicBezTo>
                  <a:pt x="20098" y="11758"/>
                  <a:pt x="19402" y="11438"/>
                  <a:pt x="18723" y="11522"/>
                </a:cubicBezTo>
                <a:cubicBezTo>
                  <a:pt x="18485" y="11579"/>
                  <a:pt x="18238" y="11688"/>
                  <a:pt x="17988" y="11858"/>
                </a:cubicBezTo>
                <a:cubicBezTo>
                  <a:pt x="17683" y="12065"/>
                  <a:pt x="17422" y="12234"/>
                  <a:pt x="17409" y="12234"/>
                </a:cubicBezTo>
                <a:cubicBezTo>
                  <a:pt x="17402" y="12234"/>
                  <a:pt x="17329" y="12050"/>
                  <a:pt x="17279" y="11936"/>
                </a:cubicBezTo>
                <a:cubicBezTo>
                  <a:pt x="17209" y="11823"/>
                  <a:pt x="17131" y="11664"/>
                  <a:pt x="17015" y="11379"/>
                </a:cubicBezTo>
                <a:cubicBezTo>
                  <a:pt x="17012" y="11373"/>
                  <a:pt x="17010" y="11365"/>
                  <a:pt x="17008" y="11359"/>
                </a:cubicBezTo>
                <a:cubicBezTo>
                  <a:pt x="16915" y="11161"/>
                  <a:pt x="16818" y="10935"/>
                  <a:pt x="16752" y="10833"/>
                </a:cubicBezTo>
                <a:cubicBezTo>
                  <a:pt x="16568" y="10548"/>
                  <a:pt x="16564" y="10497"/>
                  <a:pt x="16641" y="9731"/>
                </a:cubicBezTo>
                <a:cubicBezTo>
                  <a:pt x="16653" y="9611"/>
                  <a:pt x="16656" y="9494"/>
                  <a:pt x="16665" y="9374"/>
                </a:cubicBezTo>
                <a:cubicBezTo>
                  <a:pt x="16648" y="8987"/>
                  <a:pt x="16637" y="8527"/>
                  <a:pt x="16630" y="7933"/>
                </a:cubicBezTo>
                <a:cubicBezTo>
                  <a:pt x="16616" y="6836"/>
                  <a:pt x="16593" y="6166"/>
                  <a:pt x="16530" y="5615"/>
                </a:cubicBezTo>
                <a:cubicBezTo>
                  <a:pt x="16523" y="5569"/>
                  <a:pt x="16521" y="5523"/>
                  <a:pt x="16514" y="5476"/>
                </a:cubicBezTo>
                <a:cubicBezTo>
                  <a:pt x="16465" y="5177"/>
                  <a:pt x="16405" y="4883"/>
                  <a:pt x="16339" y="4598"/>
                </a:cubicBezTo>
                <a:cubicBezTo>
                  <a:pt x="16283" y="4382"/>
                  <a:pt x="16223" y="4168"/>
                  <a:pt x="16140" y="3909"/>
                </a:cubicBezTo>
                <a:cubicBezTo>
                  <a:pt x="15632" y="2314"/>
                  <a:pt x="14911" y="1216"/>
                  <a:pt x="13972" y="598"/>
                </a:cubicBezTo>
                <a:cubicBezTo>
                  <a:pt x="13929" y="573"/>
                  <a:pt x="13886" y="547"/>
                  <a:pt x="13844" y="523"/>
                </a:cubicBezTo>
                <a:cubicBezTo>
                  <a:pt x="13721" y="450"/>
                  <a:pt x="13593" y="384"/>
                  <a:pt x="13464" y="326"/>
                </a:cubicBezTo>
                <a:cubicBezTo>
                  <a:pt x="13369" y="284"/>
                  <a:pt x="13274" y="253"/>
                  <a:pt x="13180" y="218"/>
                </a:cubicBezTo>
                <a:cubicBezTo>
                  <a:pt x="12798" y="86"/>
                  <a:pt x="12394" y="7"/>
                  <a:pt x="11954" y="1"/>
                </a:cubicBezTo>
                <a:close/>
              </a:path>
            </a:pathLst>
          </a:custGeom>
          <a:ln w="12700">
            <a:miter lim="400000"/>
          </a:ln>
        </p:spPr>
      </p:pic>
      <p:sp>
        <p:nvSpPr>
          <p:cNvPr id="336" name="TextBox 26"/>
          <p:cNvSpPr txBox="1"/>
          <p:nvPr/>
        </p:nvSpPr>
        <p:spPr>
          <a:xfrm>
            <a:off x="17404739" y="1862221"/>
            <a:ext cx="6164145" cy="10337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5600" b="1" i="1">
                <a:solidFill>
                  <a:srgbClr val="008F00"/>
                </a:solidFill>
              </a:defRPr>
            </a:lvl1pPr>
          </a:lstStyle>
          <a:p>
            <a:r>
              <a:t>Design your own.</a:t>
            </a:r>
          </a:p>
        </p:txBody>
      </p:sp>
      <p:sp>
        <p:nvSpPr>
          <p:cNvPr id="337" name="Expressing your own viewpoints"/>
          <p:cNvSpPr txBox="1"/>
          <p:nvPr/>
        </p:nvSpPr>
        <p:spPr>
          <a:xfrm>
            <a:off x="562893" y="247964"/>
            <a:ext cx="15820232" cy="12192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8000" b="1" spc="0">
                <a:solidFill>
                  <a:srgbClr val="343770"/>
                </a:solidFill>
              </a:defRPr>
            </a:lvl1pPr>
          </a:lstStyle>
          <a:p>
            <a:r>
              <a:t>Expressing your own viewpoints</a:t>
            </a:r>
          </a:p>
        </p:txBody>
      </p:sp>
      <p:sp>
        <p:nvSpPr>
          <p:cNvPr id="338" name="Take a page with the spirituality diagram in its centre."/>
          <p:cNvSpPr txBox="1"/>
          <p:nvPr/>
        </p:nvSpPr>
        <p:spPr>
          <a:xfrm>
            <a:off x="562893" y="1862221"/>
            <a:ext cx="7194742" cy="2494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nSpc>
                <a:spcPct val="90000"/>
              </a:lnSpc>
              <a:spcBef>
                <a:spcPts val="1600"/>
              </a:spcBef>
              <a:defRPr sz="5400" b="1">
                <a:solidFill>
                  <a:srgbClr val="008F00"/>
                </a:solidFill>
              </a:defRPr>
            </a:lvl1pPr>
          </a:lstStyle>
          <a:p>
            <a:r>
              <a:t>Take a page with the spirituality diagram in its centre.</a:t>
            </a:r>
          </a:p>
        </p:txBody>
      </p:sp>
      <p:sp>
        <p:nvSpPr>
          <p:cNvPr id="339" name="Fit the 6 words you chose for your ‘spiritual identikit’ inside the circle."/>
          <p:cNvSpPr txBox="1"/>
          <p:nvPr/>
        </p:nvSpPr>
        <p:spPr>
          <a:xfrm>
            <a:off x="562893" y="4696208"/>
            <a:ext cx="8333485" cy="32372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nSpc>
                <a:spcPct val="90000"/>
              </a:lnSpc>
              <a:spcBef>
                <a:spcPts val="1600"/>
              </a:spcBef>
              <a:defRPr sz="5400" b="1">
                <a:solidFill>
                  <a:srgbClr val="008F00"/>
                </a:solidFill>
              </a:defRPr>
            </a:lvl1pPr>
          </a:lstStyle>
          <a:p>
            <a:r>
              <a:t>Fit the 6 words you chose for your ‘spiritual identikit’ inside the circle.</a:t>
            </a:r>
          </a:p>
        </p:txBody>
      </p:sp>
      <p:sp>
        <p:nvSpPr>
          <p:cNvPr id="340" name="Here’s an example."/>
          <p:cNvSpPr txBox="1"/>
          <p:nvPr/>
        </p:nvSpPr>
        <p:spPr>
          <a:xfrm>
            <a:off x="2846356" y="12145106"/>
            <a:ext cx="6384189" cy="1008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nSpc>
                <a:spcPct val="90000"/>
              </a:lnSpc>
              <a:spcBef>
                <a:spcPts val="1600"/>
              </a:spcBef>
              <a:defRPr sz="5400" b="1">
                <a:solidFill>
                  <a:srgbClr val="942193"/>
                </a:solidFill>
              </a:defRPr>
            </a:lvl1pPr>
          </a:lstStyle>
          <a:p>
            <a:r>
              <a:t>Here’s an example.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29"/>
                                        </p:tgtEl>
                                        <p:attrNameLst>
                                          <p:attrName>style.visibility</p:attrName>
                                        </p:attrNameLst>
                                      </p:cBhvr>
                                      <p:to>
                                        <p:strVal val="visible"/>
                                      </p:to>
                                    </p:set>
                                    <p:animEffect transition="in" filter="fade">
                                      <p:cBhvr>
                                        <p:cTn id="12" dur="5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31"/>
                                        </p:tgtEl>
                                        <p:attrNameLst>
                                          <p:attrName>style.visibility</p:attrName>
                                        </p:attrNameLst>
                                      </p:cBhvr>
                                      <p:to>
                                        <p:strVal val="visible"/>
                                      </p:to>
                                    </p:set>
                                    <p:animEffect transition="in" filter="fade">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332"/>
                                        </p:tgtEl>
                                        <p:attrNameLst>
                                          <p:attrName>style.visibility</p:attrName>
                                        </p:attrNameLst>
                                      </p:cBhvr>
                                      <p:to>
                                        <p:strVal val="visible"/>
                                      </p:to>
                                    </p:set>
                                    <p:animEffect transition="in" filter="fade">
                                      <p:cBhvr>
                                        <p:cTn id="27" dur="500"/>
                                        <p:tgtEl>
                                          <p:spTgt spid="3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333"/>
                                        </p:tgtEl>
                                        <p:attrNameLst>
                                          <p:attrName>style.visibility</p:attrName>
                                        </p:attrNameLst>
                                      </p:cBhvr>
                                      <p:to>
                                        <p:strVal val="visible"/>
                                      </p:to>
                                    </p:set>
                                    <p:animEffect transition="in" filter="fade">
                                      <p:cBhvr>
                                        <p:cTn id="32" dur="500"/>
                                        <p:tgtEl>
                                          <p:spTgt spid="3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323"/>
                                        </p:tgtEl>
                                        <p:attrNameLst>
                                          <p:attrName>style.visibility</p:attrName>
                                        </p:attrNameLst>
                                      </p:cBhvr>
                                      <p:to>
                                        <p:strVal val="visible"/>
                                      </p:to>
                                    </p:set>
                                    <p:animEffect transition="in" filter="fade">
                                      <p:cBhvr>
                                        <p:cTn id="37" dur="500"/>
                                        <p:tgtEl>
                                          <p:spTgt spid="3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8" nodeType="clickEffect">
                                  <p:stCondLst>
                                    <p:cond delay="0"/>
                                  </p:stCondLst>
                                  <p:iterate>
                                    <p:tmAbs val="0"/>
                                  </p:iterate>
                                  <p:childTnLst>
                                    <p:set>
                                      <p:cBhvr>
                                        <p:cTn id="41" fill="hold"/>
                                        <p:tgtEl>
                                          <p:spTgt spid="3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fill="hold" grpId="9" nodeType="clickEffect">
                                  <p:stCondLst>
                                    <p:cond delay="0"/>
                                  </p:stCondLst>
                                  <p:iterate>
                                    <p:tmAbs val="0"/>
                                  </p:iterate>
                                  <p:childTnLst>
                                    <p:set>
                                      <p:cBhvr>
                                        <p:cTn id="45" fill="hold"/>
                                        <p:tgtEl>
                                          <p:spTgt spid="325"/>
                                        </p:tgtEl>
                                        <p:attrNameLst>
                                          <p:attrName>style.visibility</p:attrName>
                                        </p:attrNameLst>
                                      </p:cBhvr>
                                      <p:to>
                                        <p:strVal val="visible"/>
                                      </p:to>
                                    </p:set>
                                    <p:animEffect transition="in" filter="fade">
                                      <p:cBhvr>
                                        <p:cTn id="46" dur="500"/>
                                        <p:tgtEl>
                                          <p:spTgt spid="3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fill="hold" grpId="10" nodeType="clickEffect">
                                  <p:stCondLst>
                                    <p:cond delay="0"/>
                                  </p:stCondLst>
                                  <p:iterate>
                                    <p:tmAbs val="0"/>
                                  </p:iterate>
                                  <p:childTnLst>
                                    <p:set>
                                      <p:cBhvr>
                                        <p:cTn id="50" fill="hold"/>
                                        <p:tgtEl>
                                          <p:spTgt spid="334"/>
                                        </p:tgtEl>
                                        <p:attrNameLst>
                                          <p:attrName>style.visibility</p:attrName>
                                        </p:attrNameLst>
                                      </p:cBhvr>
                                      <p:to>
                                        <p:strVal val="visible"/>
                                      </p:to>
                                    </p:set>
                                    <p:animEffect transition="in" filter="fade">
                                      <p:cBhvr>
                                        <p:cTn id="51" dur="500"/>
                                        <p:tgtEl>
                                          <p:spTgt spid="3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fill="hold" grpId="11" nodeType="clickEffect">
                                  <p:stCondLst>
                                    <p:cond delay="0"/>
                                  </p:stCondLst>
                                  <p:iterate>
                                    <p:tmAbs val="0"/>
                                  </p:iterate>
                                  <p:childTnLst>
                                    <p:set>
                                      <p:cBhvr>
                                        <p:cTn id="55" fill="hold"/>
                                        <p:tgtEl>
                                          <p:spTgt spid="326"/>
                                        </p:tgtEl>
                                        <p:attrNameLst>
                                          <p:attrName>style.visibility</p:attrName>
                                        </p:attrNameLst>
                                      </p:cBhvr>
                                      <p:to>
                                        <p:strVal val="visible"/>
                                      </p:to>
                                    </p:set>
                                    <p:animEffect transition="in" filter="fade">
                                      <p:cBhvr>
                                        <p:cTn id="56" dur="500"/>
                                        <p:tgtEl>
                                          <p:spTgt spid="3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fill="hold" grpId="12" nodeType="clickEffect">
                                  <p:stCondLst>
                                    <p:cond delay="0"/>
                                  </p:stCondLst>
                                  <p:iterate>
                                    <p:tmAbs val="0"/>
                                  </p:iterate>
                                  <p:childTnLst>
                                    <p:set>
                                      <p:cBhvr>
                                        <p:cTn id="60" fill="hold"/>
                                        <p:tgtEl>
                                          <p:spTgt spid="335"/>
                                        </p:tgtEl>
                                        <p:attrNameLst>
                                          <p:attrName>style.visibility</p:attrName>
                                        </p:attrNameLst>
                                      </p:cBhvr>
                                      <p:to>
                                        <p:strVal val="visible"/>
                                      </p:to>
                                    </p:set>
                                    <p:animEffect transition="in" filter="fade">
                                      <p:cBhvr>
                                        <p:cTn id="61" dur="500"/>
                                        <p:tgtEl>
                                          <p:spTgt spid="33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3" nodeType="clickEffect">
                                  <p:stCondLst>
                                    <p:cond delay="0"/>
                                  </p:stCondLst>
                                  <p:iterate>
                                    <p:tmAbs val="0"/>
                                  </p:iterate>
                                  <p:childTnLst>
                                    <p:set>
                                      <p:cBhvr>
                                        <p:cTn id="65" fill="hold"/>
                                        <p:tgtEl>
                                          <p:spTgt spid="336"/>
                                        </p:tgtEl>
                                        <p:attrNameLst>
                                          <p:attrName>style.visibility</p:attrName>
                                        </p:attrNameLst>
                                      </p:cBhvr>
                                      <p:to>
                                        <p:strVal val="visible"/>
                                      </p:to>
                                    </p:set>
                                    <p:anim calcmode="lin" valueType="num">
                                      <p:cBhvr>
                                        <p:cTn id="66" dur="500" fill="hold"/>
                                        <p:tgtEl>
                                          <p:spTgt spid="336"/>
                                        </p:tgtEl>
                                        <p:attrNameLst>
                                          <p:attrName>ppt_x</p:attrName>
                                        </p:attrNameLst>
                                      </p:cBhvr>
                                      <p:tavLst>
                                        <p:tav tm="0">
                                          <p:val>
                                            <p:strVal val="#ppt_x"/>
                                          </p:val>
                                        </p:tav>
                                        <p:tav tm="100000">
                                          <p:val>
                                            <p:strVal val="#ppt_x"/>
                                          </p:val>
                                        </p:tav>
                                      </p:tavLst>
                                    </p:anim>
                                    <p:anim calcmode="lin" valueType="num">
                                      <p:cBhvr>
                                        <p:cTn id="67" dur="500" fill="hold"/>
                                        <p:tgtEl>
                                          <p:spTgt spid="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7" animBg="1" advAuto="0"/>
      <p:bldP spid="324" grpId="8" animBg="1" advAuto="0"/>
      <p:bldP spid="325" grpId="9" animBg="1" advAuto="0"/>
      <p:bldP spid="326" grpId="11" animBg="1" advAuto="0"/>
      <p:bldP spid="328" grpId="1" animBg="1" advAuto="0"/>
      <p:bldP spid="329" grpId="2" animBg="1" advAuto="0"/>
      <p:bldP spid="330" grpId="3" animBg="1" advAuto="0"/>
      <p:bldP spid="331" grpId="4" animBg="1" advAuto="0"/>
      <p:bldP spid="332" grpId="5" animBg="1" advAuto="0"/>
      <p:bldP spid="333" grpId="6" animBg="1" advAuto="0"/>
      <p:bldP spid="334" grpId="10" animBg="1" advAuto="0"/>
      <p:bldP spid="335" grpId="12" animBg="1" advAuto="0"/>
      <p:bldP spid="336" grpId="1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Box 2"/>
          <p:cNvSpPr txBox="1"/>
          <p:nvPr/>
        </p:nvSpPr>
        <p:spPr>
          <a:xfrm>
            <a:off x="538837" y="2390042"/>
            <a:ext cx="23306328" cy="10114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3600"/>
              </a:spcBef>
              <a:defRPr sz="7200" b="1">
                <a:solidFill>
                  <a:srgbClr val="942193"/>
                </a:solidFill>
              </a:defRPr>
            </a:pPr>
            <a:r>
              <a:t>Spiritual: it’s a big word – but the meaning is clear.</a:t>
            </a:r>
          </a:p>
          <a:p>
            <a:pPr>
              <a:spcBef>
                <a:spcPts val="3600"/>
              </a:spcBef>
              <a:defRPr sz="7200" b="1">
                <a:solidFill>
                  <a:srgbClr val="942193"/>
                </a:solidFill>
              </a:defRPr>
            </a:pPr>
            <a:r>
              <a:t>Four ways to relate to everything that’s dear.</a:t>
            </a:r>
          </a:p>
          <a:p>
            <a:pPr>
              <a:spcBef>
                <a:spcPts val="3600"/>
              </a:spcBef>
              <a:defRPr sz="7200" b="1">
                <a:solidFill>
                  <a:srgbClr val="942193"/>
                </a:solidFill>
              </a:defRPr>
            </a:pPr>
            <a:r>
              <a:t>Inner life matters, put your hands to your chest. </a:t>
            </a:r>
          </a:p>
          <a:p>
            <a:pPr>
              <a:spcBef>
                <a:spcPts val="3600"/>
              </a:spcBef>
              <a:defRPr sz="7200" b="1">
                <a:solidFill>
                  <a:srgbClr val="942193"/>
                </a:solidFill>
              </a:defRPr>
            </a:pPr>
            <a:r>
              <a:t>Outward from yourself, loving others is the best. </a:t>
            </a:r>
          </a:p>
          <a:p>
            <a:pPr>
              <a:spcBef>
                <a:spcPts val="3600"/>
              </a:spcBef>
              <a:defRPr sz="7200" b="1">
                <a:solidFill>
                  <a:srgbClr val="942193"/>
                </a:solidFill>
              </a:defRPr>
            </a:pPr>
            <a:r>
              <a:t>Down for the ground we live upon, care for the earth. </a:t>
            </a:r>
          </a:p>
          <a:p>
            <a:pPr>
              <a:spcBef>
                <a:spcPts val="3600"/>
              </a:spcBef>
              <a:defRPr sz="7200" b="1">
                <a:solidFill>
                  <a:srgbClr val="942193"/>
                </a:solidFill>
              </a:defRPr>
            </a:pPr>
            <a:r>
              <a:t>Up is a sign for what’s above us, things of greatest worth.</a:t>
            </a:r>
          </a:p>
        </p:txBody>
      </p:sp>
      <p:sp>
        <p:nvSpPr>
          <p:cNvPr id="345"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44">
                                            <p:txEl>
                                              <p:pRg st="2" end="2"/>
                                            </p:txEl>
                                          </p:spTgt>
                                        </p:tgtEl>
                                        <p:attrNameLst>
                                          <p:attrName>style.visibility</p:attrName>
                                        </p:attrNameLst>
                                      </p:cBhvr>
                                      <p:to>
                                        <p:strVal val="visible"/>
                                      </p:to>
                                    </p:set>
                                    <p:animEffect transition="in" filter="fade">
                                      <p:cBhvr>
                                        <p:cTn id="7" dur="500"/>
                                        <p:tgtEl>
                                          <p:spTgt spid="344">
                                            <p:txEl>
                                              <p:pRg st="2" end="2"/>
                                            </p:txEl>
                                          </p:spTgt>
                                        </p:tgtEl>
                                      </p:cBhvr>
                                    </p:animEffect>
                                  </p:childTnLst>
                                </p:cTn>
                              </p:par>
                            </p:childTnLst>
                          </p:cTn>
                        </p:par>
                        <p:par>
                          <p:cTn id="8" fill="hold">
                            <p:stCondLst>
                              <p:cond delay="500"/>
                            </p:stCondLst>
                            <p:childTnLst>
                              <p:par>
                                <p:cTn id="9" presetID="10" presetClass="entr" fill="hold" grpId="1" nodeType="afterEffect">
                                  <p:stCondLst>
                                    <p:cond delay="0"/>
                                  </p:stCondLst>
                                  <p:iterate>
                                    <p:tmAbs val="0"/>
                                  </p:iterate>
                                  <p:childTnLst>
                                    <p:set>
                                      <p:cBhvr>
                                        <p:cTn id="10" fill="hold"/>
                                        <p:tgtEl>
                                          <p:spTgt spid="344">
                                            <p:txEl>
                                              <p:pRg st="3" end="3"/>
                                            </p:txEl>
                                          </p:spTgt>
                                        </p:tgtEl>
                                        <p:attrNameLst>
                                          <p:attrName>style.visibility</p:attrName>
                                        </p:attrNameLst>
                                      </p:cBhvr>
                                      <p:to>
                                        <p:strVal val="visible"/>
                                      </p:to>
                                    </p:set>
                                    <p:animEffect transition="in" filter="fade">
                                      <p:cBhvr>
                                        <p:cTn id="11" dur="500"/>
                                        <p:tgtEl>
                                          <p:spTgt spid="344">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1" nodeType="clickEffect">
                                  <p:stCondLst>
                                    <p:cond delay="0"/>
                                  </p:stCondLst>
                                  <p:iterate>
                                    <p:tmAbs val="0"/>
                                  </p:iterate>
                                  <p:childTnLst>
                                    <p:set>
                                      <p:cBhvr>
                                        <p:cTn id="15" fill="hold"/>
                                        <p:tgtEl>
                                          <p:spTgt spid="344">
                                            <p:txEl>
                                              <p:pRg st="4" end="4"/>
                                            </p:txEl>
                                          </p:spTgt>
                                        </p:tgtEl>
                                        <p:attrNameLst>
                                          <p:attrName>style.visibility</p:attrName>
                                        </p:attrNameLst>
                                      </p:cBhvr>
                                      <p:to>
                                        <p:strVal val="visible"/>
                                      </p:to>
                                    </p:set>
                                    <p:animEffect transition="in" filter="fade">
                                      <p:cBhvr>
                                        <p:cTn id="16" dur="500"/>
                                        <p:tgtEl>
                                          <p:spTgt spid="344">
                                            <p:txEl>
                                              <p:pRg st="4" end="4"/>
                                            </p:txEl>
                                          </p:spTgt>
                                        </p:tgtEl>
                                      </p:cBhvr>
                                    </p:animEffect>
                                  </p:childTnLst>
                                </p:cTn>
                              </p:par>
                            </p:childTnLst>
                          </p:cTn>
                        </p:par>
                        <p:par>
                          <p:cTn id="17" fill="hold">
                            <p:stCondLst>
                              <p:cond delay="500"/>
                            </p:stCondLst>
                            <p:childTnLst>
                              <p:par>
                                <p:cTn id="18" presetID="10" presetClass="entr" fill="hold" grpId="1" nodeType="afterEffect">
                                  <p:stCondLst>
                                    <p:cond delay="0"/>
                                  </p:stCondLst>
                                  <p:iterate>
                                    <p:tmAbs val="0"/>
                                  </p:iterate>
                                  <p:childTnLst>
                                    <p:set>
                                      <p:cBhvr>
                                        <p:cTn id="19" fill="hold"/>
                                        <p:tgtEl>
                                          <p:spTgt spid="344">
                                            <p:txEl>
                                              <p:pRg st="5" end="5"/>
                                            </p:txEl>
                                          </p:spTgt>
                                        </p:tgtEl>
                                        <p:attrNameLst>
                                          <p:attrName>style.visibility</p:attrName>
                                        </p:attrNameLst>
                                      </p:cBhvr>
                                      <p:to>
                                        <p:strVal val="visible"/>
                                      </p:to>
                                    </p:set>
                                    <p:animEffect transition="in" filter="fade">
                                      <p:cBhvr>
                                        <p:cTn id="20" dur="500"/>
                                        <p:tgtEl>
                                          <p:spTgt spid="3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itle 1"/>
          <p:cNvSpPr txBox="1">
            <a:spLocks noGrp="1"/>
          </p:cNvSpPr>
          <p:nvPr>
            <p:ph type="title"/>
          </p:nvPr>
        </p:nvSpPr>
        <p:spPr>
          <a:xfrm>
            <a:off x="638230" y="392844"/>
            <a:ext cx="21031201" cy="1462505"/>
          </a:xfrm>
          <a:prstGeom prst="rect">
            <a:avLst/>
          </a:prstGeom>
        </p:spPr>
        <p:txBody>
          <a:bodyPr>
            <a:noAutofit/>
          </a:bodyPr>
          <a:lstStyle>
            <a:lvl1pPr>
              <a:defRPr sz="8000" b="1" spc="0">
                <a:solidFill>
                  <a:srgbClr val="343770"/>
                </a:solidFill>
                <a:latin typeface="+mn-lt"/>
                <a:ea typeface="+mn-ea"/>
                <a:cs typeface="+mn-cs"/>
                <a:sym typeface="Helvetica"/>
              </a:defRPr>
            </a:lvl1pPr>
          </a:lstStyle>
          <a:p>
            <a:r>
              <a:t>So what did we learn?</a:t>
            </a:r>
          </a:p>
        </p:txBody>
      </p:sp>
      <p:sp>
        <p:nvSpPr>
          <p:cNvPr id="350" name="Content Placeholder 2"/>
          <p:cNvSpPr txBox="1">
            <a:spLocks noGrp="1"/>
          </p:cNvSpPr>
          <p:nvPr>
            <p:ph type="body" idx="1"/>
          </p:nvPr>
        </p:nvSpPr>
        <p:spPr>
          <a:xfrm>
            <a:off x="1196044" y="2455195"/>
            <a:ext cx="21991912" cy="9587281"/>
          </a:xfrm>
          <a:prstGeom prst="rect">
            <a:avLst/>
          </a:prstGeom>
        </p:spPr>
        <p:txBody>
          <a:bodyPr>
            <a:noAutofit/>
          </a:bodyPr>
          <a:lstStyle/>
          <a:p>
            <a:pPr marL="1028700" indent="-1028700">
              <a:lnSpc>
                <a:spcPct val="81000"/>
              </a:lnSpc>
              <a:buFontTx/>
              <a:buAutoNum type="alphaLcPeriod"/>
              <a:defRPr b="1">
                <a:solidFill>
                  <a:srgbClr val="0563C1"/>
                </a:solidFill>
                <a:latin typeface="+mn-lt"/>
                <a:ea typeface="+mn-ea"/>
                <a:cs typeface="+mn-cs"/>
                <a:sym typeface="Helvetica"/>
              </a:defRPr>
            </a:pPr>
            <a:r>
              <a:t>“From the Prayer Space I learned…”</a:t>
            </a:r>
          </a:p>
          <a:p>
            <a:pPr marL="1028700" indent="-1028700">
              <a:lnSpc>
                <a:spcPct val="81000"/>
              </a:lnSpc>
              <a:buFontTx/>
              <a:buAutoNum type="alphaLcPeriod"/>
              <a:defRPr b="1">
                <a:solidFill>
                  <a:srgbClr val="0563C1"/>
                </a:solidFill>
                <a:latin typeface="+mn-lt"/>
                <a:ea typeface="+mn-ea"/>
                <a:cs typeface="+mn-cs"/>
                <a:sym typeface="Helvetica"/>
              </a:defRPr>
            </a:pPr>
            <a:r>
              <a:t>“My experience of getting in touch with my spiritual side was good / not so good because…”</a:t>
            </a:r>
          </a:p>
          <a:p>
            <a:pPr marL="1028700" indent="-1028700">
              <a:lnSpc>
                <a:spcPct val="81000"/>
              </a:lnSpc>
              <a:buFontTx/>
              <a:buAutoNum type="alphaLcPeriod"/>
              <a:defRPr b="1">
                <a:solidFill>
                  <a:srgbClr val="0563C1"/>
                </a:solidFill>
                <a:latin typeface="+mn-lt"/>
                <a:ea typeface="+mn-ea"/>
                <a:cs typeface="+mn-cs"/>
                <a:sym typeface="Helvetica"/>
              </a:defRPr>
            </a:pPr>
            <a:r>
              <a:t>“From the ‘Questions for God’ activity, I learned…”</a:t>
            </a:r>
          </a:p>
          <a:p>
            <a:pPr marL="1028700" indent="-1028700">
              <a:lnSpc>
                <a:spcPct val="81000"/>
              </a:lnSpc>
              <a:buFontTx/>
              <a:buAutoNum type="alphaLcPeriod"/>
              <a:defRPr b="1">
                <a:solidFill>
                  <a:srgbClr val="0563C1"/>
                </a:solidFill>
                <a:latin typeface="+mn-lt"/>
                <a:ea typeface="+mn-ea"/>
                <a:cs typeface="+mn-cs"/>
                <a:sym typeface="Helvetica"/>
              </a:defRPr>
            </a:pPr>
            <a:r>
              <a:t>“From the Bible story about the Pharisee and the Tax Collector I learned…”</a:t>
            </a:r>
          </a:p>
          <a:p>
            <a:pPr marL="1028700" indent="-1028700">
              <a:lnSpc>
                <a:spcPct val="81000"/>
              </a:lnSpc>
              <a:buFontTx/>
              <a:buAutoNum type="alphaLcPeriod"/>
              <a:defRPr b="1">
                <a:solidFill>
                  <a:srgbClr val="0563C1"/>
                </a:solidFill>
                <a:latin typeface="+mn-lt"/>
                <a:ea typeface="+mn-ea"/>
                <a:cs typeface="+mn-cs"/>
                <a:sym typeface="Helvetica"/>
              </a:defRPr>
            </a:pPr>
            <a:r>
              <a:t>“From the Washing Line discussion I learned…”</a:t>
            </a:r>
          </a:p>
          <a:p>
            <a:pPr marL="1028700" indent="-1028700">
              <a:lnSpc>
                <a:spcPct val="81000"/>
              </a:lnSpc>
              <a:buFontTx/>
              <a:buAutoNum type="alphaLcPeriod"/>
              <a:defRPr b="1">
                <a:solidFill>
                  <a:srgbClr val="0563C1"/>
                </a:solidFill>
                <a:latin typeface="+mn-lt"/>
                <a:ea typeface="+mn-ea"/>
                <a:cs typeface="+mn-cs"/>
                <a:sym typeface="Helvetica"/>
              </a:defRPr>
            </a:pPr>
            <a:r>
              <a:t>“What I found out about spirituality is…”</a:t>
            </a:r>
          </a:p>
          <a:p>
            <a:pPr marL="1028700" indent="-1028700">
              <a:lnSpc>
                <a:spcPct val="81000"/>
              </a:lnSpc>
              <a:buFontTx/>
              <a:buAutoNum type="alphaLcPeriod"/>
              <a:defRPr b="1">
                <a:solidFill>
                  <a:srgbClr val="0563C1"/>
                </a:solidFill>
                <a:latin typeface="+mn-lt"/>
                <a:ea typeface="+mn-ea"/>
                <a:cs typeface="+mn-cs"/>
                <a:sym typeface="Helvetica"/>
              </a:defRPr>
            </a:pPr>
            <a:r>
              <a:t>“The word ‘spiritual’ means…”</a:t>
            </a:r>
          </a:p>
          <a:p>
            <a:pPr marL="1028700" indent="-1028700">
              <a:lnSpc>
                <a:spcPct val="81000"/>
              </a:lnSpc>
              <a:buFontTx/>
              <a:buAutoNum type="alphaLcPeriod"/>
              <a:defRPr b="1">
                <a:solidFill>
                  <a:srgbClr val="0563C1"/>
                </a:solidFill>
                <a:latin typeface="+mn-lt"/>
                <a:ea typeface="+mn-ea"/>
                <a:cs typeface="+mn-cs"/>
                <a:sym typeface="Helvetica"/>
              </a:defRPr>
            </a:pPr>
            <a:r>
              <a:t>“I also want to say…”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50">
                                            <p:bg/>
                                          </p:spTgt>
                                        </p:tgtEl>
                                        <p:attrNameLst>
                                          <p:attrName>style.visibility</p:attrName>
                                        </p:attrNameLst>
                                      </p:cBhvr>
                                      <p:to>
                                        <p:strVal val="visible"/>
                                      </p:to>
                                    </p:set>
                                    <p:animEffect transition="in" filter="fade">
                                      <p:cBhvr>
                                        <p:cTn id="7" dur="500"/>
                                        <p:tgtEl>
                                          <p:spTgt spid="350">
                                            <p:bg/>
                                          </p:spTgt>
                                        </p:tgtEl>
                                      </p:cBhvr>
                                    </p:animEffect>
                                  </p:childTnLst>
                                </p:cTn>
                              </p:par>
                              <p:par>
                                <p:cTn id="8" presetID="10" presetClass="entr" presetSubtype="0" fill="hold" grpId="1" nodeType="withEffect">
                                  <p:stCondLst>
                                    <p:cond delay="0"/>
                                  </p:stCondLst>
                                  <p:iterate>
                                    <p:tmAbs val="0"/>
                                  </p:iterate>
                                  <p:childTnLst>
                                    <p:set>
                                      <p:cBhvr>
                                        <p:cTn id="9" fill="hold"/>
                                        <p:tgtEl>
                                          <p:spTgt spid="350">
                                            <p:txEl>
                                              <p:pRg st="0" end="0"/>
                                            </p:txEl>
                                          </p:spTgt>
                                        </p:tgtEl>
                                        <p:attrNameLst>
                                          <p:attrName>style.visibility</p:attrName>
                                        </p:attrNameLst>
                                      </p:cBhvr>
                                      <p:to>
                                        <p:strVal val="visible"/>
                                      </p:to>
                                    </p:set>
                                    <p:animEffect transition="in" filter="fade">
                                      <p:cBhvr>
                                        <p:cTn id="10" dur="500"/>
                                        <p:tgtEl>
                                          <p:spTgt spid="3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350">
                                            <p:txEl>
                                              <p:pRg st="1" end="1"/>
                                            </p:txEl>
                                          </p:spTgt>
                                        </p:tgtEl>
                                        <p:attrNameLst>
                                          <p:attrName>style.visibility</p:attrName>
                                        </p:attrNameLst>
                                      </p:cBhvr>
                                      <p:to>
                                        <p:strVal val="visible"/>
                                      </p:to>
                                    </p:set>
                                    <p:animEffect transition="in" filter="fade">
                                      <p:cBhvr>
                                        <p:cTn id="15" dur="500"/>
                                        <p:tgtEl>
                                          <p:spTgt spid="3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350">
                                            <p:txEl>
                                              <p:pRg st="2" end="2"/>
                                            </p:txEl>
                                          </p:spTgt>
                                        </p:tgtEl>
                                        <p:attrNameLst>
                                          <p:attrName>style.visibility</p:attrName>
                                        </p:attrNameLst>
                                      </p:cBhvr>
                                      <p:to>
                                        <p:strVal val="visible"/>
                                      </p:to>
                                    </p:set>
                                    <p:animEffect transition="in" filter="fade">
                                      <p:cBhvr>
                                        <p:cTn id="20" dur="500"/>
                                        <p:tgtEl>
                                          <p:spTgt spid="35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350">
                                            <p:txEl>
                                              <p:pRg st="3" end="3"/>
                                            </p:txEl>
                                          </p:spTgt>
                                        </p:tgtEl>
                                        <p:attrNameLst>
                                          <p:attrName>style.visibility</p:attrName>
                                        </p:attrNameLst>
                                      </p:cBhvr>
                                      <p:to>
                                        <p:strVal val="visible"/>
                                      </p:to>
                                    </p:set>
                                    <p:animEffect transition="in" filter="fade">
                                      <p:cBhvr>
                                        <p:cTn id="25" dur="500"/>
                                        <p:tgtEl>
                                          <p:spTgt spid="35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350">
                                            <p:txEl>
                                              <p:pRg st="4" end="4"/>
                                            </p:txEl>
                                          </p:spTgt>
                                        </p:tgtEl>
                                        <p:attrNameLst>
                                          <p:attrName>style.visibility</p:attrName>
                                        </p:attrNameLst>
                                      </p:cBhvr>
                                      <p:to>
                                        <p:strVal val="visible"/>
                                      </p:to>
                                    </p:set>
                                    <p:animEffect transition="in" filter="fade">
                                      <p:cBhvr>
                                        <p:cTn id="30" dur="500"/>
                                        <p:tgtEl>
                                          <p:spTgt spid="35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 nodeType="clickEffect">
                                  <p:stCondLst>
                                    <p:cond delay="0"/>
                                  </p:stCondLst>
                                  <p:iterate>
                                    <p:tmAbs val="0"/>
                                  </p:iterate>
                                  <p:childTnLst>
                                    <p:set>
                                      <p:cBhvr>
                                        <p:cTn id="34" fill="hold"/>
                                        <p:tgtEl>
                                          <p:spTgt spid="350">
                                            <p:txEl>
                                              <p:pRg st="5" end="5"/>
                                            </p:txEl>
                                          </p:spTgt>
                                        </p:tgtEl>
                                        <p:attrNameLst>
                                          <p:attrName>style.visibility</p:attrName>
                                        </p:attrNameLst>
                                      </p:cBhvr>
                                      <p:to>
                                        <p:strVal val="visible"/>
                                      </p:to>
                                    </p:set>
                                    <p:animEffect transition="in" filter="fade">
                                      <p:cBhvr>
                                        <p:cTn id="35" dur="500"/>
                                        <p:tgtEl>
                                          <p:spTgt spid="35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1" nodeType="clickEffect">
                                  <p:stCondLst>
                                    <p:cond delay="0"/>
                                  </p:stCondLst>
                                  <p:iterate>
                                    <p:tmAbs val="0"/>
                                  </p:iterate>
                                  <p:childTnLst>
                                    <p:set>
                                      <p:cBhvr>
                                        <p:cTn id="39" fill="hold"/>
                                        <p:tgtEl>
                                          <p:spTgt spid="350">
                                            <p:txEl>
                                              <p:pRg st="6" end="6"/>
                                            </p:txEl>
                                          </p:spTgt>
                                        </p:tgtEl>
                                        <p:attrNameLst>
                                          <p:attrName>style.visibility</p:attrName>
                                        </p:attrNameLst>
                                      </p:cBhvr>
                                      <p:to>
                                        <p:strVal val="visible"/>
                                      </p:to>
                                    </p:set>
                                    <p:animEffect transition="in" filter="fade">
                                      <p:cBhvr>
                                        <p:cTn id="40" dur="500"/>
                                        <p:tgtEl>
                                          <p:spTgt spid="350">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1" nodeType="clickEffect">
                                  <p:stCondLst>
                                    <p:cond delay="0"/>
                                  </p:stCondLst>
                                  <p:iterate>
                                    <p:tmAbs val="0"/>
                                  </p:iterate>
                                  <p:childTnLst>
                                    <p:set>
                                      <p:cBhvr>
                                        <p:cTn id="44" fill="hold"/>
                                        <p:tgtEl>
                                          <p:spTgt spid="350">
                                            <p:txEl>
                                              <p:pRg st="7" end="7"/>
                                            </p:txEl>
                                          </p:spTgt>
                                        </p:tgtEl>
                                        <p:attrNameLst>
                                          <p:attrName>style.visibility</p:attrName>
                                        </p:attrNameLst>
                                      </p:cBhvr>
                                      <p:to>
                                        <p:strVal val="visible"/>
                                      </p:to>
                                    </p:set>
                                    <p:animEffect transition="in" filter="fade">
                                      <p:cBhvr>
                                        <p:cTn id="45" dur="500"/>
                                        <p:tgtEl>
                                          <p:spTgt spid="3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ubtitle 2"/>
          <p:cNvSpPr txBox="1">
            <a:spLocks noGrp="1"/>
          </p:cNvSpPr>
          <p:nvPr>
            <p:ph type="subTitle" idx="1"/>
          </p:nvPr>
        </p:nvSpPr>
        <p:spPr>
          <a:xfrm>
            <a:off x="731263" y="4807163"/>
            <a:ext cx="22921474" cy="8208286"/>
          </a:xfrm>
          <a:prstGeom prst="rect">
            <a:avLst/>
          </a:prstGeom>
        </p:spPr>
        <p:txBody>
          <a:bodyPr>
            <a:noAutofit/>
          </a:bodyPr>
          <a:lstStyle/>
          <a:p>
            <a:pPr>
              <a:defRPr sz="4500" b="1">
                <a:solidFill>
                  <a:srgbClr val="0563C1"/>
                </a:solidFill>
              </a:defRPr>
            </a:pPr>
            <a:r>
              <a:t>This is one lesson in a set which enables learners to respond to questions such as:</a:t>
            </a:r>
          </a:p>
          <a:p>
            <a:pPr>
              <a:defRPr sz="4500" b="1">
                <a:solidFill>
                  <a:srgbClr val="008F00"/>
                </a:solidFill>
              </a:defRPr>
            </a:pPr>
            <a:r>
              <a:t>What is prayer? Meditation? Reflection?</a:t>
            </a:r>
          </a:p>
          <a:p>
            <a:pPr>
              <a:defRPr sz="4500" b="1">
                <a:solidFill>
                  <a:srgbClr val="008F00"/>
                </a:solidFill>
              </a:defRPr>
            </a:pPr>
            <a:r>
              <a:t>Why are some prayers answered, and some unanswered?</a:t>
            </a:r>
          </a:p>
          <a:p>
            <a:pPr>
              <a:defRPr sz="4500" b="1">
                <a:solidFill>
                  <a:srgbClr val="008F00"/>
                </a:solidFill>
              </a:defRPr>
            </a:pPr>
            <a:r>
              <a:t>Can prayer make a person feel happy? Calm? Thankful? Forgiven? How? </a:t>
            </a:r>
          </a:p>
          <a:p>
            <a:pPr>
              <a:defRPr sz="4500" b="1">
                <a:solidFill>
                  <a:srgbClr val="008F00"/>
                </a:solidFill>
              </a:defRPr>
            </a:pPr>
            <a:r>
              <a:t>What can we find out about praying from social studies? Philosophy? Theology?</a:t>
            </a:r>
          </a:p>
          <a:p>
            <a:pPr>
              <a:defRPr sz="4500" b="1">
                <a:solidFill>
                  <a:srgbClr val="008F00"/>
                </a:solidFill>
              </a:defRPr>
            </a:pPr>
            <a:r>
              <a:t>What do Christians say about prayer and Jesus, their own prayer practices</a:t>
            </a:r>
            <a:br/>
            <a:r>
              <a:t>and the ways prayer ‘works’?</a:t>
            </a:r>
          </a:p>
          <a:p>
            <a:pPr>
              <a:defRPr sz="4500" b="1">
                <a:solidFill>
                  <a:srgbClr val="008F00"/>
                </a:solidFill>
              </a:defRPr>
            </a:pPr>
            <a:r>
              <a:t>What do learners say about these big questions?</a:t>
            </a:r>
          </a:p>
          <a:p>
            <a:pPr>
              <a:defRPr sz="4500"/>
            </a:pPr>
            <a:r>
              <a:t>This lesson is very full, so do be selective in which parts you use,</a:t>
            </a:r>
            <a:br/>
            <a:r>
              <a:t>or spread it over two sessions.</a:t>
            </a:r>
          </a:p>
        </p:txBody>
      </p:sp>
      <p:sp>
        <p:nvSpPr>
          <p:cNvPr id="165" name="Experiencing the spiritual"/>
          <p:cNvSpPr txBox="1"/>
          <p:nvPr/>
        </p:nvSpPr>
        <p:spPr>
          <a:xfrm>
            <a:off x="5883860" y="3289351"/>
            <a:ext cx="12616280" cy="14020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ctr">
              <a:lnSpc>
                <a:spcPct val="90000"/>
              </a:lnSpc>
              <a:spcBef>
                <a:spcPts val="2000"/>
              </a:spcBef>
              <a:defRPr sz="8000" b="1" i="1">
                <a:solidFill>
                  <a:srgbClr val="343770"/>
                </a:solidFill>
              </a:defRPr>
            </a:lvl1pPr>
          </a:lstStyle>
          <a:p>
            <a:r>
              <a:t>Experiencing the spiritual</a:t>
            </a:r>
          </a:p>
        </p:txBody>
      </p:sp>
      <p:sp>
        <p:nvSpPr>
          <p:cNvPr id="166" name="Title 1"/>
          <p:cNvSpPr txBox="1">
            <a:spLocks noGrp="1"/>
          </p:cNvSpPr>
          <p:nvPr>
            <p:ph type="ctrTitle"/>
          </p:nvPr>
        </p:nvSpPr>
        <p:spPr>
          <a:xfrm>
            <a:off x="467425" y="0"/>
            <a:ext cx="23449150" cy="3173620"/>
          </a:xfrm>
          <a:prstGeom prst="rect">
            <a:avLst/>
          </a:prstGeom>
        </p:spPr>
        <p:txBody>
          <a:bodyPr anchor="t">
            <a:noAutofit/>
          </a:bodyPr>
          <a:lstStyle/>
          <a:p>
            <a:pPr>
              <a:lnSpc>
                <a:spcPct val="90000"/>
              </a:lnSpc>
              <a:defRPr spc="0">
                <a:solidFill>
                  <a:srgbClr val="343770"/>
                </a:solidFill>
              </a:defRPr>
            </a:pPr>
            <a:r>
              <a:t>Prayer Spaces in Schools</a:t>
            </a:r>
          </a:p>
          <a:p>
            <a:pPr>
              <a:lnSpc>
                <a:spcPct val="90000"/>
              </a:lnSpc>
              <a:defRPr sz="8000">
                <a:solidFill>
                  <a:srgbClr val="0563C1"/>
                </a:solidFill>
              </a:defRPr>
            </a:pPr>
            <a:r>
              <a:rPr spc="-148"/>
              <a:t>Learning from a prayer space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
        <p:nvSpPr>
          <p:cNvPr id="171" name="Spiritual growth is about…"/>
          <p:cNvSpPr/>
          <p:nvPr/>
        </p:nvSpPr>
        <p:spPr>
          <a:xfrm>
            <a:off x="9525000" y="5494486"/>
            <a:ext cx="5334000" cy="3810001"/>
          </a:xfrm>
          <a:prstGeom prst="ellipse">
            <a:avLst/>
          </a:prstGeom>
          <a:solidFill>
            <a:schemeClr val="accent3"/>
          </a:solidFill>
          <a:ln w="508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6000" b="1">
                <a:solidFill>
                  <a:srgbClr val="FFFFFF"/>
                </a:solidFill>
              </a:defRPr>
            </a:lvl1pPr>
          </a:lstStyle>
          <a:p>
            <a:r>
              <a:t>Spiritual growth is about…</a:t>
            </a:r>
          </a:p>
        </p:txBody>
      </p:sp>
      <p:sp>
        <p:nvSpPr>
          <p:cNvPr id="172" name="Oval"/>
          <p:cNvSpPr/>
          <p:nvPr/>
        </p:nvSpPr>
        <p:spPr>
          <a:xfrm>
            <a:off x="4018855" y="2755999"/>
            <a:ext cx="16346290" cy="9286975"/>
          </a:xfrm>
          <a:prstGeom prst="ellipse">
            <a:avLst/>
          </a:prstGeom>
          <a:ln w="203200">
            <a:solidFill>
              <a:srgbClr val="008F00"/>
            </a:solidFill>
            <a:miter/>
          </a:ln>
        </p:spPr>
        <p:txBody>
          <a:bodyPr tIns="91439" bIns="91439" anchor="ct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
        <p:nvSpPr>
          <p:cNvPr id="177" name="Spiritual growth is about…"/>
          <p:cNvSpPr/>
          <p:nvPr/>
        </p:nvSpPr>
        <p:spPr>
          <a:xfrm>
            <a:off x="9525000" y="5494486"/>
            <a:ext cx="5334000" cy="3810001"/>
          </a:xfrm>
          <a:prstGeom prst="ellipse">
            <a:avLst/>
          </a:prstGeom>
          <a:solidFill>
            <a:schemeClr val="accent3"/>
          </a:solidFill>
          <a:ln w="508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6000" b="1">
                <a:solidFill>
                  <a:srgbClr val="FFFFFF"/>
                </a:solidFill>
              </a:defRPr>
            </a:lvl1pPr>
          </a:lstStyle>
          <a:p>
            <a:r>
              <a:t>Spiritual growth is about…</a:t>
            </a:r>
          </a:p>
        </p:txBody>
      </p:sp>
      <p:sp>
        <p:nvSpPr>
          <p:cNvPr id="178" name="Oval"/>
          <p:cNvSpPr/>
          <p:nvPr/>
        </p:nvSpPr>
        <p:spPr>
          <a:xfrm>
            <a:off x="4018855" y="2755999"/>
            <a:ext cx="16346290" cy="9286975"/>
          </a:xfrm>
          <a:prstGeom prst="ellipse">
            <a:avLst/>
          </a:prstGeom>
          <a:ln w="203200">
            <a:solidFill>
              <a:srgbClr val="008F00"/>
            </a:solidFill>
            <a:miter/>
          </a:ln>
        </p:spPr>
        <p:txBody>
          <a:bodyPr tIns="91439" bIns="91439" anchor="ctr"/>
          <a:lstStyle/>
          <a:p>
            <a:endParaRPr/>
          </a:p>
        </p:txBody>
      </p:sp>
      <p:sp>
        <p:nvSpPr>
          <p:cNvPr id="179" name="Relating to myself – my inner life"/>
          <p:cNvSpPr/>
          <p:nvPr/>
        </p:nvSpPr>
        <p:spPr>
          <a:xfrm>
            <a:off x="7874000" y="1641943"/>
            <a:ext cx="8636000" cy="3429001"/>
          </a:xfrm>
          <a:prstGeom prst="ellipse">
            <a:avLst/>
          </a:prstGeom>
          <a:solidFill>
            <a:srgbClr val="0096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myself – my inner life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
        <p:nvSpPr>
          <p:cNvPr id="184" name="Spiritual growth is about…"/>
          <p:cNvSpPr/>
          <p:nvPr/>
        </p:nvSpPr>
        <p:spPr>
          <a:xfrm>
            <a:off x="9525000" y="5494486"/>
            <a:ext cx="5334000" cy="3810001"/>
          </a:xfrm>
          <a:prstGeom prst="ellipse">
            <a:avLst/>
          </a:prstGeom>
          <a:solidFill>
            <a:schemeClr val="accent3"/>
          </a:solidFill>
          <a:ln w="508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6000" b="1">
                <a:solidFill>
                  <a:srgbClr val="FFFFFF"/>
                </a:solidFill>
              </a:defRPr>
            </a:lvl1pPr>
          </a:lstStyle>
          <a:p>
            <a:r>
              <a:t>Spiritual growth is about…</a:t>
            </a:r>
          </a:p>
        </p:txBody>
      </p:sp>
      <p:sp>
        <p:nvSpPr>
          <p:cNvPr id="185" name="Oval"/>
          <p:cNvSpPr/>
          <p:nvPr/>
        </p:nvSpPr>
        <p:spPr>
          <a:xfrm>
            <a:off x="4018855" y="2755999"/>
            <a:ext cx="16346290" cy="9286975"/>
          </a:xfrm>
          <a:prstGeom prst="ellipse">
            <a:avLst/>
          </a:prstGeom>
          <a:ln w="203200">
            <a:solidFill>
              <a:srgbClr val="008F00"/>
            </a:solidFill>
            <a:miter/>
          </a:ln>
        </p:spPr>
        <p:txBody>
          <a:bodyPr tIns="91439" bIns="91439" anchor="ctr"/>
          <a:lstStyle/>
          <a:p>
            <a:endParaRPr/>
          </a:p>
        </p:txBody>
      </p:sp>
      <p:sp>
        <p:nvSpPr>
          <p:cNvPr id="186" name="Relating to others – living in love and community"/>
          <p:cNvSpPr/>
          <p:nvPr/>
        </p:nvSpPr>
        <p:spPr>
          <a:xfrm>
            <a:off x="15316200" y="5687863"/>
            <a:ext cx="8636000" cy="3429001"/>
          </a:xfrm>
          <a:prstGeom prst="ellipse">
            <a:avLst/>
          </a:prstGeom>
          <a:solidFill>
            <a:srgbClr val="0433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a:defRPr sz="4600" b="1">
                <a:solidFill>
                  <a:srgbClr val="FFFFFF"/>
                </a:solidFill>
              </a:defRPr>
            </a:lvl1pPr>
          </a:lstStyle>
          <a:p>
            <a:r>
              <a:t>Relating to others – living in love and community</a:t>
            </a:r>
          </a:p>
        </p:txBody>
      </p:sp>
      <p:sp>
        <p:nvSpPr>
          <p:cNvPr id="187" name="Relating to myself – my inner life"/>
          <p:cNvSpPr/>
          <p:nvPr/>
        </p:nvSpPr>
        <p:spPr>
          <a:xfrm>
            <a:off x="7874000" y="1641943"/>
            <a:ext cx="8636000" cy="3429001"/>
          </a:xfrm>
          <a:prstGeom prst="ellipse">
            <a:avLst/>
          </a:prstGeom>
          <a:solidFill>
            <a:srgbClr val="0096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myself – my inner life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
        <p:nvSpPr>
          <p:cNvPr id="192" name="Spiritual growth is about…"/>
          <p:cNvSpPr/>
          <p:nvPr/>
        </p:nvSpPr>
        <p:spPr>
          <a:xfrm>
            <a:off x="9525000" y="5494486"/>
            <a:ext cx="5334000" cy="3810001"/>
          </a:xfrm>
          <a:prstGeom prst="ellipse">
            <a:avLst/>
          </a:prstGeom>
          <a:solidFill>
            <a:schemeClr val="accent3"/>
          </a:solidFill>
          <a:ln w="508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6000" b="1">
                <a:solidFill>
                  <a:srgbClr val="FFFFFF"/>
                </a:solidFill>
              </a:defRPr>
            </a:lvl1pPr>
          </a:lstStyle>
          <a:p>
            <a:r>
              <a:t>Spiritual growth is about…</a:t>
            </a:r>
          </a:p>
        </p:txBody>
      </p:sp>
      <p:sp>
        <p:nvSpPr>
          <p:cNvPr id="193" name="Oval"/>
          <p:cNvSpPr/>
          <p:nvPr/>
        </p:nvSpPr>
        <p:spPr>
          <a:xfrm>
            <a:off x="4018855" y="2755999"/>
            <a:ext cx="16346290" cy="9286975"/>
          </a:xfrm>
          <a:prstGeom prst="ellipse">
            <a:avLst/>
          </a:prstGeom>
          <a:ln w="203200">
            <a:solidFill>
              <a:srgbClr val="008F00"/>
            </a:solidFill>
            <a:miter/>
          </a:ln>
        </p:spPr>
        <p:txBody>
          <a:bodyPr tIns="91439" bIns="91439" anchor="ctr"/>
          <a:lstStyle/>
          <a:p>
            <a:endParaRPr/>
          </a:p>
        </p:txBody>
      </p:sp>
      <p:sp>
        <p:nvSpPr>
          <p:cNvPr id="194" name="Relating to others – living in love and community"/>
          <p:cNvSpPr/>
          <p:nvPr/>
        </p:nvSpPr>
        <p:spPr>
          <a:xfrm>
            <a:off x="15316200" y="5687863"/>
            <a:ext cx="8636000" cy="3429001"/>
          </a:xfrm>
          <a:prstGeom prst="ellipse">
            <a:avLst/>
          </a:prstGeom>
          <a:solidFill>
            <a:srgbClr val="0433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a:defRPr sz="4600" b="1">
                <a:solidFill>
                  <a:srgbClr val="FFFFFF"/>
                </a:solidFill>
              </a:defRPr>
            </a:lvl1pPr>
          </a:lstStyle>
          <a:p>
            <a:r>
              <a:t>Relating to others – living in love and community</a:t>
            </a:r>
          </a:p>
        </p:txBody>
      </p:sp>
      <p:sp>
        <p:nvSpPr>
          <p:cNvPr id="195" name="Relating to the earth – connecting with nature and the planet"/>
          <p:cNvSpPr/>
          <p:nvPr/>
        </p:nvSpPr>
        <p:spPr>
          <a:xfrm>
            <a:off x="7874000" y="9973143"/>
            <a:ext cx="8636000" cy="3429001"/>
          </a:xfrm>
          <a:prstGeom prst="ellipse">
            <a:avLst/>
          </a:prstGeom>
          <a:solidFill>
            <a:srgbClr val="531B93"/>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the earth – connecting with nature and the planet</a:t>
            </a:r>
          </a:p>
        </p:txBody>
      </p:sp>
      <p:sp>
        <p:nvSpPr>
          <p:cNvPr id="196" name="Relating to myself – my inner life"/>
          <p:cNvSpPr/>
          <p:nvPr/>
        </p:nvSpPr>
        <p:spPr>
          <a:xfrm>
            <a:off x="7874000" y="1641943"/>
            <a:ext cx="8636000" cy="3429001"/>
          </a:xfrm>
          <a:prstGeom prst="ellipse">
            <a:avLst/>
          </a:prstGeom>
          <a:solidFill>
            <a:srgbClr val="0096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myself – my inner life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p:nvPr/>
        </p:nvSpPr>
        <p:spPr>
          <a:xfrm>
            <a:off x="538836" y="-1"/>
            <a:ext cx="23306329" cy="17592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lnSpc>
                <a:spcPct val="90000"/>
              </a:lnSpc>
              <a:defRPr sz="8000" b="1" spc="0">
                <a:solidFill>
                  <a:srgbClr val="343770"/>
                </a:solidFill>
              </a:defRPr>
            </a:lvl1pPr>
          </a:lstStyle>
          <a:p>
            <a:r>
              <a:t>A human and humane model of spirituality</a:t>
            </a:r>
          </a:p>
        </p:txBody>
      </p:sp>
      <p:sp>
        <p:nvSpPr>
          <p:cNvPr id="201" name="Spiritual growth is about…"/>
          <p:cNvSpPr/>
          <p:nvPr/>
        </p:nvSpPr>
        <p:spPr>
          <a:xfrm>
            <a:off x="9525000" y="5494486"/>
            <a:ext cx="5334000" cy="3810001"/>
          </a:xfrm>
          <a:prstGeom prst="ellipse">
            <a:avLst/>
          </a:prstGeom>
          <a:solidFill>
            <a:schemeClr val="accent3"/>
          </a:solidFill>
          <a:ln w="508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6000" b="1">
                <a:solidFill>
                  <a:srgbClr val="FFFFFF"/>
                </a:solidFill>
              </a:defRPr>
            </a:lvl1pPr>
          </a:lstStyle>
          <a:p>
            <a:r>
              <a:t>Spiritual growth is about…</a:t>
            </a:r>
          </a:p>
        </p:txBody>
      </p:sp>
      <p:sp>
        <p:nvSpPr>
          <p:cNvPr id="202" name="Oval"/>
          <p:cNvSpPr/>
          <p:nvPr/>
        </p:nvSpPr>
        <p:spPr>
          <a:xfrm>
            <a:off x="4018855" y="2755999"/>
            <a:ext cx="16346290" cy="9286975"/>
          </a:xfrm>
          <a:prstGeom prst="ellipse">
            <a:avLst/>
          </a:prstGeom>
          <a:ln w="203200">
            <a:solidFill>
              <a:srgbClr val="008F00"/>
            </a:solidFill>
            <a:miter/>
          </a:ln>
        </p:spPr>
        <p:txBody>
          <a:bodyPr tIns="91439" bIns="91439" anchor="ctr"/>
          <a:lstStyle/>
          <a:p>
            <a:endParaRPr/>
          </a:p>
        </p:txBody>
      </p:sp>
      <p:sp>
        <p:nvSpPr>
          <p:cNvPr id="203" name="Relating to the ultimate – the ‘Big Beyond’ - as some say, ‘God’"/>
          <p:cNvSpPr/>
          <p:nvPr/>
        </p:nvSpPr>
        <p:spPr>
          <a:xfrm>
            <a:off x="456753" y="5687863"/>
            <a:ext cx="8634711" cy="3423246"/>
          </a:xfrm>
          <a:prstGeom prst="ellipse">
            <a:avLst/>
          </a:prstGeom>
          <a:solidFill>
            <a:srgbClr val="942193"/>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a:defRPr sz="4600" b="1">
                <a:solidFill>
                  <a:srgbClr val="FFFFFF"/>
                </a:solidFill>
              </a:defRPr>
            </a:lvl1pPr>
          </a:lstStyle>
          <a:p>
            <a:r>
              <a:t>Relating to the ultimate – the ‘Big Beyond’ - as some say, ‘God’</a:t>
            </a:r>
          </a:p>
        </p:txBody>
      </p:sp>
      <p:sp>
        <p:nvSpPr>
          <p:cNvPr id="204" name="Relating to others – living in love and community"/>
          <p:cNvSpPr/>
          <p:nvPr/>
        </p:nvSpPr>
        <p:spPr>
          <a:xfrm>
            <a:off x="15316200" y="5687863"/>
            <a:ext cx="8636000" cy="3429001"/>
          </a:xfrm>
          <a:prstGeom prst="ellipse">
            <a:avLst/>
          </a:prstGeom>
          <a:solidFill>
            <a:srgbClr val="0433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a:defRPr sz="4600" b="1">
                <a:solidFill>
                  <a:srgbClr val="FFFFFF"/>
                </a:solidFill>
              </a:defRPr>
            </a:lvl1pPr>
          </a:lstStyle>
          <a:p>
            <a:r>
              <a:t>Relating to others – living in love and community</a:t>
            </a:r>
          </a:p>
        </p:txBody>
      </p:sp>
      <p:sp>
        <p:nvSpPr>
          <p:cNvPr id="205" name="Relating to the earth – connecting with nature and the planet"/>
          <p:cNvSpPr/>
          <p:nvPr/>
        </p:nvSpPr>
        <p:spPr>
          <a:xfrm>
            <a:off x="7874000" y="9973143"/>
            <a:ext cx="8636000" cy="3429001"/>
          </a:xfrm>
          <a:prstGeom prst="ellipse">
            <a:avLst/>
          </a:prstGeom>
          <a:solidFill>
            <a:srgbClr val="531B93"/>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the earth – connecting with nature and the planet</a:t>
            </a:r>
          </a:p>
        </p:txBody>
      </p:sp>
      <p:sp>
        <p:nvSpPr>
          <p:cNvPr id="206" name="Relating to myself – my inner life"/>
          <p:cNvSpPr/>
          <p:nvPr/>
        </p:nvSpPr>
        <p:spPr>
          <a:xfrm>
            <a:off x="7874000" y="1641943"/>
            <a:ext cx="8636000" cy="3429001"/>
          </a:xfrm>
          <a:prstGeom prst="ellipse">
            <a:avLst/>
          </a:prstGeom>
          <a:solidFill>
            <a:srgbClr val="0096FF"/>
          </a:solidFill>
          <a:ln w="1016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sz="4600" b="1">
                <a:solidFill>
                  <a:srgbClr val="FFFFFF"/>
                </a:solidFill>
              </a:defRPr>
            </a:lvl1pPr>
          </a:lstStyle>
          <a:p>
            <a:r>
              <a:t>Relating to myself – my inner life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ooter Placeholder 3"/>
          <p:cNvSpPr txBox="1"/>
          <p:nvPr/>
        </p:nvSpPr>
        <p:spPr>
          <a:xfrm>
            <a:off x="15810865" y="12051883"/>
            <a:ext cx="6811645" cy="730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algn="r">
              <a:spcBef>
                <a:spcPts val="1200"/>
              </a:spcBef>
              <a:defRPr sz="2000">
                <a:solidFill>
                  <a:srgbClr val="FFFFFF"/>
                </a:solidFill>
              </a:defRPr>
            </a:lvl1pPr>
          </a:lstStyle>
          <a:p>
            <a:r>
              <a:t>Prayer Spaces in Schools: Good learning for all</a:t>
            </a:r>
          </a:p>
        </p:txBody>
      </p:sp>
      <p:sp>
        <p:nvSpPr>
          <p:cNvPr id="211" name="Rectangle 29"/>
          <p:cNvSpPr/>
          <p:nvPr/>
        </p:nvSpPr>
        <p:spPr>
          <a:xfrm>
            <a:off x="0" y="0"/>
            <a:ext cx="24384000" cy="13716000"/>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212" name="Title 1"/>
          <p:cNvSpPr txBox="1">
            <a:spLocks noGrp="1"/>
          </p:cNvSpPr>
          <p:nvPr>
            <p:ph type="title"/>
          </p:nvPr>
        </p:nvSpPr>
        <p:spPr>
          <a:xfrm>
            <a:off x="1409700" y="686877"/>
            <a:ext cx="8788400" cy="2646879"/>
          </a:xfrm>
          <a:prstGeom prst="rect">
            <a:avLst/>
          </a:prstGeom>
        </p:spPr>
        <p:txBody>
          <a:bodyPr anchor="t"/>
          <a:lstStyle>
            <a:lvl1pPr defTabSz="1682495">
              <a:defRPr sz="6624" b="1">
                <a:solidFill>
                  <a:srgbClr val="FFFFFF"/>
                </a:solidFill>
              </a:defRPr>
            </a:lvl1pPr>
          </a:lstStyle>
          <a:p>
            <a:r>
              <a:t>What did you think of the ‘Prayer Space’?</a:t>
            </a:r>
          </a:p>
        </p:txBody>
      </p:sp>
      <p:sp>
        <p:nvSpPr>
          <p:cNvPr id="213" name="Content Placeholder 15"/>
          <p:cNvSpPr txBox="1">
            <a:spLocks noGrp="1"/>
          </p:cNvSpPr>
          <p:nvPr>
            <p:ph type="body" sz="half" idx="1"/>
          </p:nvPr>
        </p:nvSpPr>
        <p:spPr>
          <a:xfrm>
            <a:off x="939800" y="1097877"/>
            <a:ext cx="11446088" cy="11520246"/>
          </a:xfrm>
          <a:prstGeom prst="rect">
            <a:avLst/>
          </a:prstGeom>
        </p:spPr>
        <p:txBody>
          <a:bodyPr>
            <a:noAutofit/>
          </a:bodyPr>
          <a:lstStyle/>
          <a:p>
            <a:pPr marL="0" indent="0">
              <a:buSzTx/>
              <a:buNone/>
              <a:defRPr sz="7200" b="1">
                <a:solidFill>
                  <a:srgbClr val="008F00"/>
                </a:solidFill>
              </a:defRPr>
            </a:pPr>
            <a:r>
              <a:t>This lesson gives you the chance to learn about prayer, after your visit to the Prayer Space in your school.</a:t>
            </a:r>
          </a:p>
          <a:p>
            <a:pPr marL="0" indent="0">
              <a:buSzTx/>
              <a:buNone/>
              <a:defRPr sz="7200" b="1">
                <a:solidFill>
                  <a:srgbClr val="008F00"/>
                </a:solidFill>
              </a:defRPr>
            </a:pPr>
            <a:endParaRPr/>
          </a:p>
          <a:p>
            <a:pPr marL="0" indent="0">
              <a:buSzTx/>
              <a:buNone/>
              <a:defRPr sz="7200" b="1">
                <a:solidFill>
                  <a:srgbClr val="008F00"/>
                </a:solidFill>
              </a:defRPr>
            </a:pPr>
            <a:r>
              <a:t>Begin with a paired conversation.</a:t>
            </a:r>
          </a:p>
          <a:p>
            <a:pPr marL="0" indent="0">
              <a:buSzTx/>
              <a:buNone/>
              <a:defRPr sz="7200" b="1">
                <a:solidFill>
                  <a:srgbClr val="008F00"/>
                </a:solidFill>
              </a:defRPr>
            </a:pPr>
            <a:endParaRPr/>
          </a:p>
          <a:p>
            <a:pPr marL="0" indent="0">
              <a:buSzTx/>
              <a:buNone/>
              <a:defRPr sz="7200" b="1">
                <a:solidFill>
                  <a:srgbClr val="008F00"/>
                </a:solidFill>
              </a:defRPr>
            </a:pPr>
            <a:r>
              <a:t>Discuss these questions.</a:t>
            </a:r>
          </a:p>
        </p:txBody>
      </p:sp>
      <p:pic>
        <p:nvPicPr>
          <p:cNvPr id="214" name="Picture 11" descr="Picture 11"/>
          <p:cNvPicPr>
            <a:picLocks noChangeAspect="1"/>
          </p:cNvPicPr>
          <p:nvPr/>
        </p:nvPicPr>
        <p:blipFill>
          <a:blip r:embed="rId3"/>
          <a:stretch>
            <a:fillRect/>
          </a:stretch>
        </p:blipFill>
        <p:spPr>
          <a:xfrm>
            <a:off x="13308012" y="-1"/>
            <a:ext cx="11076035" cy="137164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13">
                                            <p:bg/>
                                          </p:spTgt>
                                        </p:tgtEl>
                                        <p:attrNameLst>
                                          <p:attrName>style.visibility</p:attrName>
                                        </p:attrNameLst>
                                      </p:cBhvr>
                                      <p:to>
                                        <p:strVal val="visible"/>
                                      </p:to>
                                    </p:set>
                                    <p:animEffect transition="in" filter="fade">
                                      <p:cBhvr>
                                        <p:cTn id="7" dur="500"/>
                                        <p:tgtEl>
                                          <p:spTgt spid="213">
                                            <p:bg/>
                                          </p:spTgt>
                                        </p:tgtEl>
                                      </p:cBhvr>
                                    </p:animEffect>
                                  </p:childTnLst>
                                </p:cTn>
                              </p:par>
                              <p:par>
                                <p:cTn id="8" presetID="10" presetClass="entr" presetSubtype="0" fill="hold" grpId="1" nodeType="withEffect">
                                  <p:stCondLst>
                                    <p:cond delay="0"/>
                                  </p:stCondLst>
                                  <p:iterate>
                                    <p:tmAbs val="0"/>
                                  </p:iterate>
                                  <p:childTnLst>
                                    <p:set>
                                      <p:cBhvr>
                                        <p:cTn id="9" fill="hold"/>
                                        <p:tgtEl>
                                          <p:spTgt spid="213">
                                            <p:txEl>
                                              <p:pRg st="0" end="0"/>
                                            </p:txEl>
                                          </p:spTgt>
                                        </p:tgtEl>
                                        <p:attrNameLst>
                                          <p:attrName>style.visibility</p:attrName>
                                        </p:attrNameLst>
                                      </p:cBhvr>
                                      <p:to>
                                        <p:strVal val="visible"/>
                                      </p:to>
                                    </p:set>
                                    <p:animEffect transition="in" filter="fade">
                                      <p:cBhvr>
                                        <p:cTn id="10" dur="500"/>
                                        <p:tgtEl>
                                          <p:spTgt spid="213">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213">
                                            <p:txEl>
                                              <p:pRg st="1" end="1"/>
                                            </p:txEl>
                                          </p:spTgt>
                                        </p:tgtEl>
                                        <p:attrNameLst>
                                          <p:attrName>style.visibility</p:attrName>
                                        </p:attrNameLst>
                                      </p:cBhvr>
                                      <p:to>
                                        <p:strVal val="visible"/>
                                      </p:to>
                                    </p:set>
                                    <p:animEffect transition="in" filter="fade">
                                      <p:cBhvr>
                                        <p:cTn id="14" dur="500"/>
                                        <p:tgtEl>
                                          <p:spTgt spid="213">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213">
                                            <p:txEl>
                                              <p:pRg st="2" end="2"/>
                                            </p:txEl>
                                          </p:spTgt>
                                        </p:tgtEl>
                                        <p:attrNameLst>
                                          <p:attrName>style.visibility</p:attrName>
                                        </p:attrNameLst>
                                      </p:cBhvr>
                                      <p:to>
                                        <p:strVal val="visible"/>
                                      </p:to>
                                    </p:set>
                                    <p:animEffect transition="in" filter="fade">
                                      <p:cBhvr>
                                        <p:cTn id="18" dur="500"/>
                                        <p:tgtEl>
                                          <p:spTgt spid="213">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213">
                                            <p:txEl>
                                              <p:pRg st="3" end="3"/>
                                            </p:txEl>
                                          </p:spTgt>
                                        </p:tgtEl>
                                        <p:attrNameLst>
                                          <p:attrName>style.visibility</p:attrName>
                                        </p:attrNameLst>
                                      </p:cBhvr>
                                      <p:to>
                                        <p:strVal val="visible"/>
                                      </p:to>
                                    </p:set>
                                    <p:animEffect transition="in" filter="fade">
                                      <p:cBhvr>
                                        <p:cTn id="22" dur="500"/>
                                        <p:tgtEl>
                                          <p:spTgt spid="213">
                                            <p:txEl>
                                              <p:pRg st="3" end="3"/>
                                            </p:txEl>
                                          </p:spTgt>
                                        </p:tgtEl>
                                      </p:cBhvr>
                                    </p:animEffect>
                                  </p:childTnLst>
                                </p:cTn>
                              </p:par>
                            </p:childTnLst>
                          </p:cTn>
                        </p:par>
                        <p:par>
                          <p:cTn id="23" fill="hold">
                            <p:stCondLst>
                              <p:cond delay="2000"/>
                            </p:stCondLst>
                            <p:childTnLst>
                              <p:par>
                                <p:cTn id="24" presetID="10" presetClass="entr" fill="hold" grpId="1" nodeType="afterEffect">
                                  <p:stCondLst>
                                    <p:cond delay="0"/>
                                  </p:stCondLst>
                                  <p:iterate>
                                    <p:tmAbs val="0"/>
                                  </p:iterate>
                                  <p:childTnLst>
                                    <p:set>
                                      <p:cBhvr>
                                        <p:cTn id="25" fill="hold"/>
                                        <p:tgtEl>
                                          <p:spTgt spid="213">
                                            <p:txEl>
                                              <p:pRg st="4" end="4"/>
                                            </p:txEl>
                                          </p:spTgt>
                                        </p:tgtEl>
                                        <p:attrNameLst>
                                          <p:attrName>style.visibility</p:attrName>
                                        </p:attrNameLst>
                                      </p:cBhvr>
                                      <p:to>
                                        <p:strVal val="visible"/>
                                      </p:to>
                                    </p:set>
                                    <p:animEffect transition="in" filter="fade">
                                      <p:cBhvr>
                                        <p:cTn id="26" dur="500"/>
                                        <p:tgtEl>
                                          <p:spTgt spid="2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9" ma:contentTypeDescription="Create a new document." ma:contentTypeScope="" ma:versionID="95b5fd2a50bd8e54562dabb41e950103">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82faba65035260e33ffe58f280ff40c0"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70fae4-9a1a-4807-b8c3-1af538996d21}"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02D3CA-0FBE-43DE-BE43-F4EEEEF2867C}"/>
</file>

<file path=customXml/itemProps2.xml><?xml version="1.0" encoding="utf-8"?>
<ds:datastoreItem xmlns:ds="http://schemas.openxmlformats.org/officeDocument/2006/customXml" ds:itemID="{EB3248CA-4D8D-4E22-BD78-D64C9A347A7D}"/>
</file>

<file path=customXml/itemProps3.xml><?xml version="1.0" encoding="utf-8"?>
<ds:datastoreItem xmlns:ds="http://schemas.openxmlformats.org/officeDocument/2006/customXml" ds:itemID="{7FC5E607-B6C4-4F94-BB57-8C8E244E75CA}"/>
</file>

<file path=docProps/app.xml><?xml version="1.0" encoding="utf-8"?>
<Properties xmlns="http://schemas.openxmlformats.org/officeDocument/2006/extended-properties" xmlns:vt="http://schemas.openxmlformats.org/officeDocument/2006/docPropsVTypes">
  <TotalTime>0</TotalTime>
  <Words>6660</Words>
  <Application>Microsoft Macintosh PowerPoint</Application>
  <PresentationFormat>Custom</PresentationFormat>
  <Paragraphs>334</Paragraphs>
  <Slides>28</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Helvetica</vt:lpstr>
      <vt:lpstr>Helvetica Neue</vt:lpstr>
      <vt:lpstr>Office Theme</vt:lpstr>
      <vt:lpstr>1_Office Theme</vt:lpstr>
      <vt:lpstr>Prayer Spaces in Schools Learning from a prayer space</vt:lpstr>
      <vt:lpstr>PowerPoint Presentation</vt:lpstr>
      <vt:lpstr>Prayer Spaces in Schools Learning from a prayer space</vt:lpstr>
      <vt:lpstr>PowerPoint Presentation</vt:lpstr>
      <vt:lpstr>PowerPoint Presentation</vt:lpstr>
      <vt:lpstr>PowerPoint Presentation</vt:lpstr>
      <vt:lpstr>PowerPoint Presentation</vt:lpstr>
      <vt:lpstr>PowerPoint Presentation</vt:lpstr>
      <vt:lpstr>What did you think of the ‘Prayer Space’?</vt:lpstr>
      <vt:lpstr>PowerPoint Presentation</vt:lpstr>
      <vt:lpstr>PowerPoint Presentation</vt:lpstr>
      <vt:lpstr>PowerPoint Presentation</vt:lpstr>
      <vt:lpstr>Prayer Spaces engage with many spiritual values. What were the main values you thought about in the Prayer Space at your school? Did you think, for example, about the values of… Self: hope / inner peace / self respect? Others: kindness / forgiveness / generosity? Earth: care for nature / love of animals / green visions? God: faith / prayer / doubt / the meaning of life?</vt:lpstr>
      <vt:lpstr>PowerPoint Presentation</vt:lpstr>
      <vt:lpstr>PowerPoint Presentation</vt:lpstr>
      <vt:lpstr>PowerPoint Presentation</vt:lpstr>
      <vt:lpstr>PowerPoint Presentation</vt:lpstr>
      <vt:lpstr>Learning creatively: two art works</vt:lpstr>
      <vt:lpstr>What does the Bible offer to help us understand prayer? Read this story by Jesus.</vt:lpstr>
      <vt:lpstr>PowerPoint Presentation</vt:lpstr>
      <vt:lpstr>PowerPoint Presentation</vt:lpstr>
      <vt:lpstr>Broad views of prayer and spirituality to discuss</vt:lpstr>
      <vt:lpstr>Think about each of these statements. Don’t just ‘follow the crowd’ – think for yourself! </vt:lpstr>
      <vt:lpstr>Broad views of prayer and spirituality to discuss</vt:lpstr>
      <vt:lpstr>PowerPoint Presentation</vt:lpstr>
      <vt:lpstr>Add logos, symbols, emojis or other images to the page to produce an identikit spiritual you.</vt:lpstr>
      <vt:lpstr>PowerPoint Presentation</vt:lpstr>
      <vt:lpstr>So what did we 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Abbott</cp:lastModifiedBy>
  <cp:revision>2</cp:revision>
  <dcterms:modified xsi:type="dcterms:W3CDTF">2026-02-03T10:13:11Z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ies>
</file>