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sldIdLst>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60" d="100"/>
          <a:sy n="60"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1400">
        <a:latin typeface="+mn-lt"/>
        <a:ea typeface="+mn-ea"/>
        <a:cs typeface="+mn-cs"/>
        <a:sym typeface="Helvetica"/>
      </a:defRPr>
    </a:lvl1pPr>
    <a:lvl2pPr indent="228600" defTabSz="1828800" latinLnBrk="0">
      <a:defRPr sz="1400">
        <a:latin typeface="+mn-lt"/>
        <a:ea typeface="+mn-ea"/>
        <a:cs typeface="+mn-cs"/>
        <a:sym typeface="Helvetica"/>
      </a:defRPr>
    </a:lvl2pPr>
    <a:lvl3pPr indent="457200" defTabSz="1828800" latinLnBrk="0">
      <a:defRPr sz="1400">
        <a:latin typeface="+mn-lt"/>
        <a:ea typeface="+mn-ea"/>
        <a:cs typeface="+mn-cs"/>
        <a:sym typeface="Helvetica"/>
      </a:defRPr>
    </a:lvl3pPr>
    <a:lvl4pPr indent="685800" defTabSz="1828800" latinLnBrk="0">
      <a:defRPr sz="1400">
        <a:latin typeface="+mn-lt"/>
        <a:ea typeface="+mn-ea"/>
        <a:cs typeface="+mn-cs"/>
        <a:sym typeface="Helvetica"/>
      </a:defRPr>
    </a:lvl4pPr>
    <a:lvl5pPr indent="914400" defTabSz="1828800" latinLnBrk="0">
      <a:defRPr sz="1400">
        <a:latin typeface="+mn-lt"/>
        <a:ea typeface="+mn-ea"/>
        <a:cs typeface="+mn-cs"/>
        <a:sym typeface="Helvetica"/>
      </a:defRPr>
    </a:lvl5pPr>
    <a:lvl6pPr indent="1143000" defTabSz="1828800" latinLnBrk="0">
      <a:defRPr sz="1400">
        <a:latin typeface="+mn-lt"/>
        <a:ea typeface="+mn-ea"/>
        <a:cs typeface="+mn-cs"/>
        <a:sym typeface="Helvetica"/>
      </a:defRPr>
    </a:lvl6pPr>
    <a:lvl7pPr indent="1371600" defTabSz="1828800" latinLnBrk="0">
      <a:defRPr sz="1400">
        <a:latin typeface="+mn-lt"/>
        <a:ea typeface="+mn-ea"/>
        <a:cs typeface="+mn-cs"/>
        <a:sym typeface="Helvetica"/>
      </a:defRPr>
    </a:lvl7pPr>
    <a:lvl8pPr indent="1600200" defTabSz="1828800" latinLnBrk="0">
      <a:defRPr sz="1400">
        <a:latin typeface="+mn-lt"/>
        <a:ea typeface="+mn-ea"/>
        <a:cs typeface="+mn-cs"/>
        <a:sym typeface="Helvetica"/>
      </a:defRPr>
    </a:lvl8pPr>
    <a:lvl9pPr indent="1828800" defTabSz="1828800" latinLnBrk="0">
      <a:defRPr sz="14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indent="67943" defTabSz="914400">
              <a:spcBef>
                <a:spcPts val="900"/>
              </a:spcBef>
              <a:defRPr b="1" spc="-7"/>
            </a:pPr>
            <a:r>
              <a:t>These lessons are written by Lat Blaylock, RE Consultant with RE Today www.retoday.org.uk </a:t>
            </a:r>
          </a:p>
          <a:p>
            <a:pPr indent="67943" defTabSz="914400">
              <a:spcBef>
                <a:spcPts val="900"/>
              </a:spcBef>
              <a:defRPr b="1" spc="-7"/>
            </a:pPr>
            <a:r>
              <a:t>Aims of these lessons:</a:t>
            </a:r>
          </a:p>
          <a:p>
            <a:pPr marL="342899" marR="337820" indent="-342899" defTabSz="914400">
              <a:lnSpc>
                <a:spcPct val="107000"/>
              </a:lnSpc>
              <a:spcBef>
                <a:spcPts val="900"/>
              </a:spcBef>
              <a:buSzPts val="1400"/>
              <a:buAutoNum type="alphaLcPeriod"/>
              <a:tabLst>
                <a:tab pos="520700" algn="l"/>
              </a:tabLst>
              <a:defRPr spc="-3"/>
            </a:pPr>
            <a:r>
              <a:t>To provide</a:t>
            </a:r>
            <a:r>
              <a:rPr spc="-7"/>
              <a:t> </a:t>
            </a:r>
            <a:r>
              <a:t>excellent</a:t>
            </a:r>
            <a:r>
              <a:rPr spc="-7"/>
              <a:t> </a:t>
            </a:r>
            <a:r>
              <a:t>and</a:t>
            </a:r>
            <a:r>
              <a:rPr spc="-7"/>
              <a:t> </a:t>
            </a:r>
            <a:r>
              <a:t>respected classroom</a:t>
            </a:r>
            <a:r>
              <a:rPr spc="-7"/>
              <a:t> </a:t>
            </a:r>
            <a:r>
              <a:t>resources</a:t>
            </a:r>
            <a:r>
              <a:rPr spc="-7"/>
              <a:t> </a:t>
            </a:r>
            <a:r>
              <a:t>for</a:t>
            </a:r>
            <a:r>
              <a:rPr spc="-7"/>
              <a:t> </a:t>
            </a:r>
            <a:r>
              <a:t>teachers</a:t>
            </a:r>
            <a:r>
              <a:rPr spc="-7"/>
              <a:t> </a:t>
            </a:r>
            <a:r>
              <a:t>of</a:t>
            </a:r>
            <a:r>
              <a:rPr spc="-11"/>
              <a:t> RVE / RME / </a:t>
            </a:r>
            <a:r>
              <a:t>RE</a:t>
            </a:r>
            <a:r>
              <a:rPr spc="-7"/>
              <a:t> </a:t>
            </a:r>
            <a:r>
              <a:t>to use</a:t>
            </a:r>
            <a:r>
              <a:rPr spc="-7"/>
              <a:t> </a:t>
            </a:r>
            <a:r>
              <a:t>in lessons when a PRAYER SPACES visit is coming, taking place or has happened,</a:t>
            </a:r>
          </a:p>
          <a:p>
            <a:pPr marL="342899" marR="616584" indent="-342899" defTabSz="914400">
              <a:lnSpc>
                <a:spcPct val="108000"/>
              </a:lnSpc>
              <a:buSzPts val="1400"/>
              <a:buAutoNum type="alphaLcPeriod"/>
              <a:tabLst>
                <a:tab pos="520700" algn="l"/>
                <a:tab pos="520700" algn="l"/>
              </a:tabLst>
              <a:defRPr spc="-3"/>
            </a:pPr>
            <a:r>
              <a:t>To</a:t>
            </a:r>
            <a:r>
              <a:rPr spc="-31"/>
              <a:t> </a:t>
            </a:r>
            <a:r>
              <a:t>enable</a:t>
            </a:r>
            <a:r>
              <a:rPr spc="-15"/>
              <a:t> </a:t>
            </a:r>
            <a:r>
              <a:t>teachers</a:t>
            </a:r>
            <a:r>
              <a:rPr spc="-15"/>
              <a:t> </a:t>
            </a:r>
            <a:r>
              <a:t>and</a:t>
            </a:r>
            <a:r>
              <a:rPr spc="-31"/>
              <a:t> </a:t>
            </a:r>
            <a:r>
              <a:t>PRAYER SPACES volunteers</a:t>
            </a:r>
            <a:r>
              <a:rPr spc="-15"/>
              <a:t> </a:t>
            </a:r>
            <a:r>
              <a:t>to</a:t>
            </a:r>
            <a:r>
              <a:rPr spc="-19"/>
              <a:t> </a:t>
            </a:r>
            <a:r>
              <a:t>deliver</a:t>
            </a:r>
            <a:r>
              <a:rPr spc="-22"/>
              <a:t> </a:t>
            </a:r>
            <a:r>
              <a:t>quality RVE / RME /</a:t>
            </a:r>
            <a:r>
              <a:rPr spc="-22"/>
              <a:t> </a:t>
            </a:r>
            <a:r>
              <a:t>RE</a:t>
            </a:r>
            <a:r>
              <a:rPr spc="-22"/>
              <a:t> </a:t>
            </a:r>
            <a:r>
              <a:t>about</a:t>
            </a:r>
            <a:r>
              <a:rPr spc="-15"/>
              <a:t> </a:t>
            </a:r>
            <a:r>
              <a:t>prayer</a:t>
            </a:r>
            <a:r>
              <a:rPr spc="-11"/>
              <a:t> </a:t>
            </a:r>
            <a:r>
              <a:t>which connects to the experiences of the PRAYER SPACES provision.</a:t>
            </a:r>
          </a:p>
          <a:p>
            <a:pPr marL="342899" marR="379095" indent="-342899" defTabSz="914400">
              <a:lnSpc>
                <a:spcPct val="107000"/>
              </a:lnSpc>
              <a:buSzPts val="1400"/>
              <a:buAutoNum type="alphaLcPeriod"/>
              <a:tabLst>
                <a:tab pos="520700" algn="l"/>
              </a:tabLst>
              <a:defRPr spc="-3"/>
            </a:pPr>
            <a:r>
              <a:t>To</a:t>
            </a:r>
            <a:r>
              <a:rPr spc="-11"/>
              <a:t> </a:t>
            </a:r>
            <a:r>
              <a:t>enable</a:t>
            </a:r>
            <a:r>
              <a:rPr spc="-7"/>
              <a:t> </a:t>
            </a:r>
            <a:r>
              <a:t>pupils to</a:t>
            </a:r>
            <a:r>
              <a:rPr spc="-11"/>
              <a:t> </a:t>
            </a:r>
            <a:r>
              <a:t>think</a:t>
            </a:r>
            <a:r>
              <a:rPr spc="-7"/>
              <a:t> </a:t>
            </a:r>
            <a:r>
              <a:t>for</a:t>
            </a:r>
            <a:r>
              <a:rPr spc="-7"/>
              <a:t> </a:t>
            </a:r>
            <a:r>
              <a:t>themselves</a:t>
            </a:r>
            <a:r>
              <a:rPr spc="-7"/>
              <a:t> </a:t>
            </a:r>
            <a:r>
              <a:t>about</a:t>
            </a:r>
            <a:r>
              <a:rPr spc="-7"/>
              <a:t> </a:t>
            </a:r>
            <a:r>
              <a:t>prayer</a:t>
            </a:r>
            <a:r>
              <a:rPr spc="-7"/>
              <a:t> </a:t>
            </a:r>
            <a:r>
              <a:t>and</a:t>
            </a:r>
            <a:r>
              <a:rPr spc="-15"/>
              <a:t> </a:t>
            </a:r>
            <a:r>
              <a:t>its</a:t>
            </a:r>
            <a:r>
              <a:rPr spc="-7"/>
              <a:t> </a:t>
            </a:r>
            <a:r>
              <a:t>meanings,</a:t>
            </a:r>
            <a:r>
              <a:rPr spc="-7"/>
              <a:t> </a:t>
            </a:r>
            <a:r>
              <a:t>and access opportunities for spiritual, moral, social and cultural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lvl1pPr defTabSz="914400"/>
          </a:lstStyle>
          <a:p>
            <a:r>
              <a:t>One aspect of these lessons (which can also be used as assembly outlines with simple adaptation) is that they use some data to make a real picture of prayer for learners. Use guesswork to generate curiosity – this is motivating. This can give pupils frequent opportunities to clarify and express their own views and ideas about prayer. We welcome the contested nature of this conversation: from different religions and worldviews there are many Varied perspectives from which to learn.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lvl1pPr defTabSz="914400"/>
          </a:lstStyle>
          <a:p>
            <a:r>
              <a:t>These lessons enable pupils to learn a lot specifically about Christian prayer, and use Biblical quotations, examples and texts to enrich pupils’ understanding.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lvl1pPr defTabSz="914400"/>
          </a:lstStyle>
          <a:p>
            <a:r>
              <a:t>There is a fill in sheet for this activity – emphasise that pupils are to choose 6 sentences, and do them slow and deep, rather than rushing through all ten. Linger longer, digging deeper!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pPr defTabSz="914400"/>
            <a:r>
              <a:t>This activity can give pupils frequent opportunities to clarify and express their own views and ideas about prayer – in ways that are well informed and based on some interesting data. We welcome the contested nature of this conversation: from different religions and worldviews there are many varied perspectives from which to learn.</a:t>
            </a:r>
          </a:p>
          <a:p>
            <a:pPr defTabSz="914400"/>
            <a:r>
              <a:t>The choice of tackling 6 from our ten prompts means pupils can decide for themselves to be more personal or more ‘objective’ in their replies. The discussion will maybe surprise you: we find pupils are often thinking profoundly on this topic.</a:t>
            </a:r>
          </a:p>
          <a:p>
            <a:pPr defTabSz="914400"/>
            <a:r>
              <a:t>Please send examples of interesting writing to lat@retoday.org.uk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pPr indent="67944" defTabSz="914400">
              <a:spcBef>
                <a:spcPts val="300"/>
              </a:spcBef>
              <a:defRPr b="1"/>
            </a:pPr>
            <a:r>
              <a:t>Teachers and Youth Workers can use this lesson, which is part of a larger ‘Prayer Spaces in School’ learning package.</a:t>
            </a:r>
          </a:p>
          <a:p>
            <a:pPr indent="67944" defTabSz="914400">
              <a:spcBef>
                <a:spcPts val="300"/>
              </a:spcBef>
              <a:defRPr b="1"/>
            </a:pPr>
            <a:r>
              <a:t>The lessons:</a:t>
            </a:r>
          </a:p>
          <a:p>
            <a:pPr marL="342899" marR="608965" indent="-342899" defTabSz="914400">
              <a:lnSpc>
                <a:spcPct val="107000"/>
              </a:lnSpc>
              <a:spcBef>
                <a:spcPts val="100"/>
              </a:spcBef>
              <a:buSzPts val="1400"/>
              <a:buAutoNum type="alphaLcPeriod"/>
              <a:tabLst>
                <a:tab pos="520700" algn="l"/>
                <a:tab pos="520700" algn="l"/>
              </a:tabLst>
              <a:defRPr spc="-3"/>
            </a:pPr>
            <a:r>
              <a:t>Can be taught - with preparation - ‘off the shelf’ using the 6 PPT sequences provided</a:t>
            </a:r>
          </a:p>
          <a:p>
            <a:pPr marL="342899" marR="608965" indent="-342899" defTabSz="914400">
              <a:lnSpc>
                <a:spcPct val="107000"/>
              </a:lnSpc>
              <a:spcBef>
                <a:spcPts val="100"/>
              </a:spcBef>
              <a:buSzPts val="1400"/>
              <a:buAutoNum type="alphaLcPeriod"/>
              <a:tabLst>
                <a:tab pos="520700" algn="l"/>
                <a:tab pos="520700" algn="l"/>
              </a:tabLst>
              <a:defRPr spc="-3"/>
            </a:pPr>
            <a:r>
              <a:t>Will be understood better by teachers and youth workers if you watch our training</a:t>
            </a:r>
            <a:r>
              <a:rPr spc="-19"/>
              <a:t> </a:t>
            </a:r>
            <a:r>
              <a:t>recorded</a:t>
            </a:r>
            <a:r>
              <a:rPr spc="-15"/>
              <a:t> </a:t>
            </a:r>
            <a:r>
              <a:t>webinar</a:t>
            </a:r>
            <a:r>
              <a:rPr spc="-15"/>
              <a:t>s from Lat Blaylock of RE today</a:t>
            </a:r>
          </a:p>
          <a:p>
            <a:pPr marL="342899" marR="608965" indent="-342899" defTabSz="914400">
              <a:lnSpc>
                <a:spcPct val="107000"/>
              </a:lnSpc>
              <a:spcBef>
                <a:spcPts val="100"/>
              </a:spcBef>
              <a:buSzPts val="1400"/>
              <a:buAutoNum type="alphaLcPeriod"/>
              <a:tabLst>
                <a:tab pos="520700" algn="l"/>
                <a:tab pos="520700" algn="l"/>
              </a:tabLst>
              <a:defRPr spc="-15"/>
            </a:pPr>
            <a:r>
              <a:t>Include </a:t>
            </a:r>
            <a:r>
              <a:rPr spc="-3"/>
              <a:t>examples of pupils’ work, art, writing and responses</a:t>
            </a:r>
          </a:p>
          <a:p>
            <a:pPr marL="342899" indent="-342899" defTabSz="914400">
              <a:buSzPts val="1400"/>
              <a:buAutoNum type="alphaLcPeriod"/>
              <a:tabLst>
                <a:tab pos="520700" algn="l"/>
              </a:tabLst>
              <a:defRPr spc="-3"/>
            </a:pPr>
            <a:r>
              <a:t>Are suitable for use across the UK, recognizing what is distinctive about RME / RVE / RE in each of the four nations</a:t>
            </a:r>
          </a:p>
          <a:p>
            <a:pPr marL="342899" indent="-342899" defTabSz="914400">
              <a:spcBef>
                <a:spcPts val="100"/>
              </a:spcBef>
              <a:buSzPts val="1400"/>
              <a:buAutoNum type="alphaLcPeriod"/>
              <a:tabLst>
                <a:tab pos="520700" algn="l"/>
              </a:tabLst>
              <a:defRPr spc="-3"/>
            </a:pPr>
            <a:r>
              <a:t>Reference law,</a:t>
            </a:r>
            <a:r>
              <a:rPr spc="3"/>
              <a:t> </a:t>
            </a:r>
            <a:r>
              <a:t>guidance</a:t>
            </a:r>
            <a:r>
              <a:rPr spc="3"/>
              <a:t> </a:t>
            </a:r>
            <a:r>
              <a:t>and inspection requirements for</a:t>
            </a:r>
            <a:r>
              <a:rPr spc="-7"/>
              <a:t> </a:t>
            </a:r>
            <a:r>
              <a:t>RE</a:t>
            </a:r>
            <a:r>
              <a:rPr spc="7"/>
              <a:t> </a:t>
            </a:r>
            <a:r>
              <a:t>/ SMSCD</a:t>
            </a:r>
            <a:r>
              <a:rPr spc="-7"/>
              <a:t> </a:t>
            </a:r>
            <a:r>
              <a:t>/ School </a:t>
            </a:r>
            <a:r>
              <a:rPr spc="-7"/>
              <a:t>Worship</a:t>
            </a:r>
          </a:p>
          <a:p>
            <a:pPr marL="342899" indent="-342899" defTabSz="914400">
              <a:spcBef>
                <a:spcPts val="100"/>
              </a:spcBef>
              <a:buSzPts val="1400"/>
              <a:buAutoNum type="alphaLcPeriod"/>
              <a:tabLst>
                <a:tab pos="520700" algn="l"/>
              </a:tabLst>
              <a:defRPr spc="-3"/>
            </a:pPr>
            <a:r>
              <a:t>Use</a:t>
            </a:r>
            <a:r>
              <a:rPr spc="-15"/>
              <a:t> </a:t>
            </a:r>
            <a:r>
              <a:t>some</a:t>
            </a:r>
            <a:r>
              <a:rPr spc="-15"/>
              <a:t> </a:t>
            </a:r>
            <a:r>
              <a:t>PRAYER SPACES case</a:t>
            </a:r>
            <a:r>
              <a:rPr spc="-15"/>
              <a:t> </a:t>
            </a:r>
            <a:r>
              <a:rPr spc="-7"/>
              <a:t>studies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defTabSz="914400">
              <a:defRPr spc="-3"/>
            </a:pPr>
            <a:r>
              <a:t>The topics addressed in these lessons include Biblical narrative and teaching, the Christian ‘Lord’s Prayer’, sociology of prayer, Christian experiences of prayer, creative prayer ideas, Christian theologies of prayer, Jesus and prayer, the phenomenon of </a:t>
            </a:r>
            <a:r>
              <a:rPr spc="-38"/>
              <a:t> </a:t>
            </a:r>
            <a:r>
              <a:t>‘SBNR’</a:t>
            </a:r>
            <a:r>
              <a:rPr spc="-38"/>
              <a:t> (spiritual but not religious) </a:t>
            </a:r>
            <a:r>
              <a:t>prayer, the experiences of answered prayer</a:t>
            </a:r>
            <a:r>
              <a:rPr spc="-58"/>
              <a:t> </a:t>
            </a:r>
            <a:r>
              <a:t>and</a:t>
            </a:r>
            <a:r>
              <a:rPr spc="-54"/>
              <a:t> </a:t>
            </a:r>
            <a:r>
              <a:t>unanswered</a:t>
            </a:r>
            <a:r>
              <a:rPr spc="-50"/>
              <a:t> </a:t>
            </a:r>
            <a:r>
              <a:t>prayer. Questions and diverse ideas are the focus: these lessons aim to open minds not to deliver one set of answers to these questions. The lessons are designed to compliment the opportunities for spiritual development that come from the experience of visiting and using a ‘Prayer Space’ in a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914400"/>
            <a:r>
              <a:t>This contribution to classroom RE / RVE / RME recognises the value of rich knowledge about prayer for pupils, and also encourages the deployment of that knowledge as pupils handle big questions and issues thoughtfully. This contributes to providing opportunities through the learning for spiritual development. The work uses a social studies lens, simply, and the survey results provide pupils with ‘here and now’ data about lived religion and spirituality in the UK today.</a:t>
            </a:r>
          </a:p>
          <a:p>
            <a:pPr defTabSz="914400"/>
            <a:endParaRPr/>
          </a:p>
          <a:p>
            <a:pPr defTabSz="914400"/>
            <a:r>
              <a:t>Pupils will learn percentages in Yr.5 and Yr.6 in Maths. Those in Yr.4 might access this work too, seeing a percentage as a 1/100</a:t>
            </a:r>
            <a:r>
              <a:rPr baseline="30285"/>
              <a:t>th</a:t>
            </a:r>
            <a:r>
              <a:t> fraction – an idea they will cover in Maths.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defTabSz="914400"/>
            <a:r>
              <a:t>This contribution to classroom RE / RVE / RME recognises the value of rich knowledge about prayer for pupils, and also encourages the deployment of that knowledge as pupils handle big questions and issues thoughtfully. This contributes to providing opportunities through the learning for spiritual development. The work uses a social studies lens, simply, and the survey results provide pupils with ‘here and now’ data about lived religion and spirituality in the UK today.</a:t>
            </a:r>
          </a:p>
          <a:p>
            <a:pPr defTabSz="914400"/>
            <a:endParaRPr/>
          </a:p>
          <a:p>
            <a:pPr defTabSz="914400"/>
            <a:r>
              <a:t>Pupils will learn percentages in Yr.5 and Yr.6 in Maths. Those in Yr.4 might access this work too, seeing a percentage as a 1/100</a:t>
            </a:r>
            <a:r>
              <a:rPr baseline="30285"/>
              <a:t>th</a:t>
            </a:r>
            <a:r>
              <a:t> fraction – an idea they will cover in Maths.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defTabSz="914400"/>
          </a:lstStyle>
          <a:p>
            <a:r>
              <a:t>One aspect of these lessons (which can also be used as assembly outlines with simple adaptation) is that they use some data to make a real picture of prayer for learners. Use guesswork to generate curiosity – this is motivating. This can give pupils frequent opportunities to clarify and express their own views and ideas about prayer. We welcome the contested nature of this conversation: from different religions and worldviews there are many Varied perspectives from which to learn.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lvl1pPr defTabSz="914400"/>
          </a:lstStyle>
          <a:p>
            <a:r>
              <a:t>One aspect of these lessons (which can also be used as assembly outlines with simple adaptation) is that they use some data to make a real picture of prayer for learners. Use guesswork to generate curiosity – this is motivating. This can give pupils frequent opportunities to clarify and express their own views and ideas about prayer. We welcome the contested nature of this conversation: from different religions and worldviews there are many Varied perspectives from which to learn.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lvl1pPr defTabSz="914400"/>
          </a:lstStyle>
          <a:p>
            <a:r>
              <a:t>One aspect of these lessons (which can also be used as assembly outlines with simple adaptation) is that they use some data to make a real picture of prayer for learners. Use guesswork to generate curiosity – this is motivating. This can give pupils frequent opportunities to clarify and express their own views and ideas about prayer. We welcome the contested nature of this conversation: from different religions and worldviews there are many Varied perspectives from which to learn.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lvl1pPr defTabSz="914400"/>
          </a:lstStyle>
          <a:p>
            <a:r>
              <a:t>One aspect of these lessons (which can also be used as assembly outlines with simple adaptation) is that they use some data to make a real picture of prayer for learners. Use guesswork to generate curiosity – this is motivating. This can give pupils frequent opportunities to clarify and express their own views and ideas about prayer. We welcome the contested nature of this conversation: from different religions and worldviews there are many Varied perspectives from which to learn.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048000" y="2244725"/>
            <a:ext cx="18288000" cy="4775201"/>
          </a:xfrm>
          <a:prstGeom prst="rect">
            <a:avLst/>
          </a:prstGeom>
        </p:spPr>
        <p:txBody>
          <a:bodyPr anchor="b"/>
          <a:lstStyle>
            <a:lvl1pPr algn="ctr">
              <a:lnSpc>
                <a:spcPct val="100000"/>
              </a:lnSpc>
              <a:spcBef>
                <a:spcPts val="600"/>
              </a:spcBef>
              <a:defRPr sz="12000" b="1"/>
            </a:lvl1pPr>
          </a:lstStyle>
          <a:p>
            <a:r>
              <a:t>Title Text</a:t>
            </a:r>
          </a:p>
        </p:txBody>
      </p:sp>
      <p:sp>
        <p:nvSpPr>
          <p:cNvPr id="93"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a:solidFill>
                  <a:srgbClr val="343770"/>
                </a:solidFill>
              </a:defRPr>
            </a:lvl1pPr>
            <a:lvl2pPr marL="0" indent="457200" algn="ctr">
              <a:buSzTx/>
              <a:buFontTx/>
              <a:buNone/>
              <a:defRPr sz="4400">
                <a:solidFill>
                  <a:srgbClr val="343770"/>
                </a:solidFill>
              </a:defRPr>
            </a:lvl2pPr>
            <a:lvl3pPr marL="0" indent="914400" algn="ctr">
              <a:buSzTx/>
              <a:buFontTx/>
              <a:buNone/>
              <a:defRPr sz="4400">
                <a:solidFill>
                  <a:srgbClr val="343770"/>
                </a:solidFill>
              </a:defRPr>
            </a:lvl3pPr>
            <a:lvl4pPr marL="0" indent="1371600" algn="ctr">
              <a:buSzTx/>
              <a:buFontTx/>
              <a:buNone/>
              <a:defRPr sz="4400">
                <a:solidFill>
                  <a:srgbClr val="343770"/>
                </a:solidFill>
              </a:defRPr>
            </a:lvl4pPr>
            <a:lvl5pPr marL="0" indent="1828800" algn="ctr">
              <a:buSzTx/>
              <a:buFontTx/>
              <a:buNone/>
              <a:defRPr sz="440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lvl1pPr algn="ctr">
              <a:lnSpc>
                <a:spcPct val="100000"/>
              </a:lnSpc>
              <a:spcBef>
                <a:spcPts val="600"/>
              </a:spcBef>
              <a:defRPr sz="12000" b="1"/>
            </a:lvl1pPr>
          </a:lstStyle>
          <a:p>
            <a:r>
              <a:t>Title Text</a:t>
            </a:r>
          </a:p>
        </p:txBody>
      </p:sp>
      <p:sp>
        <p:nvSpPr>
          <p:cNvPr id="102" name="Body Level One…"/>
          <p:cNvSpPr txBox="1">
            <a:spLocks noGrp="1"/>
          </p:cNvSpPr>
          <p:nvPr>
            <p:ph type="body" idx="1"/>
          </p:nvPr>
        </p:nvSpPr>
        <p:spPr>
          <a:prstGeom prst="rect">
            <a:avLst/>
          </a:prstGeom>
        </p:spPr>
        <p:txBody>
          <a:bodyPr/>
          <a:lstStyle>
            <a:lvl1pPr marL="326571" indent="-326571">
              <a:defRPr sz="4000" b="1" i="1">
                <a:solidFill>
                  <a:schemeClr val="accent5"/>
                </a:solidFill>
              </a:defRPr>
            </a:lvl1pPr>
            <a:lvl2pPr marL="838200" indent="-381000">
              <a:defRPr sz="4000" b="1" i="1">
                <a:solidFill>
                  <a:schemeClr val="accent5"/>
                </a:solidFill>
              </a:defRPr>
            </a:lvl2pPr>
            <a:lvl3pPr marL="1371600" indent="-457200">
              <a:defRPr sz="4000" b="1" i="1">
                <a:solidFill>
                  <a:schemeClr val="accent5"/>
                </a:solidFill>
              </a:defRPr>
            </a:lvl3pPr>
            <a:lvl4pPr marL="1879600" indent="-508000">
              <a:defRPr sz="4000" b="1" i="1">
                <a:solidFill>
                  <a:schemeClr val="accent5"/>
                </a:solidFill>
              </a:defRPr>
            </a:lvl4pPr>
            <a:lvl5pPr marL="2336800" indent="-508000">
              <a:defRPr sz="4000" b="1" i="1">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33620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18265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18418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483809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6"/>
          </a:xfrm>
          <a:prstGeom prst="rect">
            <a:avLst/>
          </a:prstGeom>
        </p:spPr>
        <p:txBody>
          <a:bodyPr anchor="b"/>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363179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910770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316915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marL="457200" indent="-457200">
              <a:defRPr sz="6400" b="0" i="0">
                <a:solidFill>
                  <a:srgbClr val="000000"/>
                </a:solidFill>
              </a:defRPr>
            </a:lvl1pPr>
            <a:lvl2pPr marL="979714" indent="-522513">
              <a:defRPr sz="6400" b="0" i="0">
                <a:solidFill>
                  <a:srgbClr val="000000"/>
                </a:solidFill>
              </a:defRPr>
            </a:lvl2pPr>
            <a:lvl3pPr marL="1524000" indent="-609600">
              <a:defRPr sz="6400" b="0" i="0">
                <a:solidFill>
                  <a:srgbClr val="000000"/>
                </a:solidFill>
              </a:defRPr>
            </a:lvl3pPr>
            <a:lvl4pPr marL="2103120" indent="-731519">
              <a:defRPr sz="6400" b="0" i="0">
                <a:solidFill>
                  <a:srgbClr val="000000"/>
                </a:solidFill>
              </a:defRPr>
            </a:lvl4pPr>
            <a:lvl5pPr marL="2560320" indent="-731520">
              <a:defRPr sz="6400" b="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23450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66689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757575"/>
                </a:solidFill>
              </a:defRPr>
            </a:lvl1pPr>
            <a:lvl2pPr marL="0" indent="457200">
              <a:buSzTx/>
              <a:buFontTx/>
              <a:buNone/>
              <a:defRPr sz="4800">
                <a:solidFill>
                  <a:srgbClr val="757575"/>
                </a:solidFill>
              </a:defRPr>
            </a:lvl2pPr>
            <a:lvl3pPr marL="0" indent="914400">
              <a:buSzTx/>
              <a:buFontTx/>
              <a:buNone/>
              <a:defRPr sz="4800">
                <a:solidFill>
                  <a:srgbClr val="757575"/>
                </a:solidFill>
              </a:defRPr>
            </a:lvl3pPr>
            <a:lvl4pPr marL="0" indent="1371600">
              <a:buSzTx/>
              <a:buFontTx/>
              <a:buNone/>
              <a:defRPr sz="4800">
                <a:solidFill>
                  <a:srgbClr val="757575"/>
                </a:solidFill>
              </a:defRPr>
            </a:lvl4pPr>
            <a:lvl5pPr marL="0" indent="1828800">
              <a:buSzTx/>
              <a:buFontTx/>
              <a:buNone/>
              <a:defRPr sz="4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91" y="12802236"/>
            <a:ext cx="534610" cy="551179"/>
          </a:xfrm>
          <a:prstGeom prst="rect">
            <a:avLst/>
          </a:prstGeom>
          <a:ln w="12700">
            <a:miter lim="400000"/>
          </a:ln>
        </p:spPr>
        <p:txBody>
          <a:bodyPr wrap="none" lIns="91438" tIns="91438" rIns="91438" bIns="91438" anchor="ctr">
            <a:spAutoFit/>
          </a:bodyPr>
          <a:lstStyle>
            <a:lvl1pPr algn="r">
              <a:defRPr sz="2400">
                <a:solidFill>
                  <a:srgbClr val="757575"/>
                </a:solidFill>
              </a:defRPr>
            </a:lvl1pPr>
          </a:lstStyle>
          <a:p>
            <a:fld id="{86CB4B4D-7CA3-9044-876B-883B54F8677D}" type="slidenum">
              <a:t>‹#›</a:t>
            </a:fld>
            <a:endParaRPr/>
          </a:p>
        </p:txBody>
      </p:sp>
    </p:spTree>
    <p:extLst>
      <p:ext uri="{BB962C8B-B14F-4D97-AF65-F5344CB8AC3E}">
        <p14:creationId xmlns:p14="http://schemas.microsoft.com/office/powerpoint/2010/main" val="1248396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txStyles>
    <p:titleStyle>
      <a:lvl1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1pPr>
      <a:lvl2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2pPr>
      <a:lvl3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3pPr>
      <a:lvl4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4pPr>
      <a:lvl5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5pPr>
      <a:lvl6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6pPr>
      <a:lvl7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7pPr>
      <a:lvl8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8pPr>
      <a:lvl9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9pPr>
    </p:titleStyle>
    <p:bodyStyle>
      <a:lvl1pPr marL="326571" marR="0" indent="-326571"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1pPr>
      <a:lvl2pPr marL="838200" marR="0" indent="-381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2pPr>
      <a:lvl3pPr marL="1371600" marR="0" indent="-4572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3pPr>
      <a:lvl4pPr marL="1879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4pPr>
      <a:lvl5pPr marL="23368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5pPr>
      <a:lvl6pPr marL="27940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6pPr>
      <a:lvl7pPr marL="32512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7pPr>
      <a:lvl8pPr marL="37084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8pPr>
      <a:lvl9pPr marL="4165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 name="Subtitle 2"/>
          <p:cNvSpPr txBox="1">
            <a:spLocks noGrp="1"/>
          </p:cNvSpPr>
          <p:nvPr>
            <p:ph type="subTitle" sz="half" idx="1"/>
          </p:nvPr>
        </p:nvSpPr>
        <p:spPr>
          <a:xfrm>
            <a:off x="716775" y="5738240"/>
            <a:ext cx="22950450" cy="4802292"/>
          </a:xfrm>
          <a:prstGeom prst="rect">
            <a:avLst/>
          </a:prstGeom>
        </p:spPr>
        <p:txBody>
          <a:bodyPr/>
          <a:lstStyle/>
          <a:p>
            <a:pPr>
              <a:defRPr sz="4500">
                <a:solidFill>
                  <a:srgbClr val="FFFFFF"/>
                </a:solidFill>
              </a:defRPr>
            </a:pPr>
            <a:r>
              <a:t>Learning opportunities for 7-11s on themes about prayer and reflection. </a:t>
            </a:r>
          </a:p>
          <a:p>
            <a:pPr>
              <a:defRPr sz="4500">
                <a:solidFill>
                  <a:srgbClr val="FFFFFF"/>
                </a:solidFill>
              </a:defRPr>
            </a:pPr>
            <a:r>
              <a:t>Prayer Spaces in Schools create extraordinary opportunities for children and young people to think about prayer and to consider spirituality in open-minded experiential ways.</a:t>
            </a:r>
          </a:p>
          <a:p>
            <a:pPr>
              <a:defRPr sz="4500">
                <a:solidFill>
                  <a:srgbClr val="FFFFFF"/>
                </a:solidFill>
              </a:defRPr>
            </a:pPr>
            <a:r>
              <a:t>This lesson is one of a series written by Lat Blaylock of RE Today and provided free to schools to enable learners to use critical and reflective thinking skills to learn about spirituality, prayer and reflection.</a:t>
            </a:r>
          </a:p>
        </p:txBody>
      </p:sp>
      <p:sp>
        <p:nvSpPr>
          <p:cNvPr id="95" name="is part of"/>
          <p:cNvSpPr txBox="1"/>
          <p:nvPr/>
        </p:nvSpPr>
        <p:spPr>
          <a:xfrm>
            <a:off x="3726473" y="12176617"/>
            <a:ext cx="1804411" cy="640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defRPr sz="3000" b="1">
                <a:solidFill>
                  <a:srgbClr val="FFFFFF"/>
                </a:solidFill>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a:ln>
                  <a:noFill/>
                </a:ln>
                <a:solidFill>
                  <a:srgbClr val="FFFFFF"/>
                </a:solidFill>
                <a:effectLst/>
                <a:uLnTx/>
                <a:uFillTx/>
                <a:latin typeface="Helvetica"/>
                <a:sym typeface="Helvetica"/>
              </a:rPr>
              <a:t>is part of</a:t>
            </a:r>
          </a:p>
        </p:txBody>
      </p:sp>
      <p:sp>
        <p:nvSpPr>
          <p:cNvPr id="96" name="Title 1"/>
          <p:cNvSpPr txBox="1">
            <a:spLocks noGrp="1"/>
          </p:cNvSpPr>
          <p:nvPr>
            <p:ph type="ctrTitle"/>
          </p:nvPr>
        </p:nvSpPr>
        <p:spPr>
          <a:xfrm>
            <a:off x="467423" y="159766"/>
            <a:ext cx="23449152" cy="3173622"/>
          </a:xfrm>
          <a:prstGeom prst="rect">
            <a:avLst/>
          </a:prstGeom>
        </p:spPr>
        <p:txBody>
          <a:bodyPr anchor="t"/>
          <a:lstStyle/>
          <a:p>
            <a:pPr>
              <a:lnSpc>
                <a:spcPct val="90000"/>
              </a:lnSpc>
              <a:defRPr>
                <a:solidFill>
                  <a:srgbClr val="FFFFFF"/>
                </a:solidFill>
              </a:defRPr>
            </a:pPr>
            <a:r>
              <a:t>Prayer Spaces in Schools</a:t>
            </a:r>
            <a:endParaRPr>
              <a:solidFill>
                <a:srgbClr val="343770"/>
              </a:solidFill>
            </a:endParaRPr>
          </a:p>
          <a:p>
            <a:pPr>
              <a:lnSpc>
                <a:spcPct val="90000"/>
              </a:lnSpc>
              <a:defRPr sz="8000" spc="-200">
                <a:solidFill>
                  <a:srgbClr val="FFFFFF"/>
                </a:solidFill>
              </a:defRPr>
            </a:pPr>
            <a:r>
              <a:t>Learning from a prayer space</a:t>
            </a:r>
          </a:p>
        </p:txBody>
      </p:sp>
      <p:sp>
        <p:nvSpPr>
          <p:cNvPr id="97" name="KS2     Lesson 1 of 4 What is prayer?"/>
          <p:cNvSpPr txBox="1"/>
          <p:nvPr/>
        </p:nvSpPr>
        <p:spPr>
          <a:xfrm>
            <a:off x="716774" y="3248920"/>
            <a:ext cx="22950450" cy="2400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7200" b="1">
                <a:solidFill>
                  <a:srgbClr val="FFFFFF"/>
                </a:solidFill>
              </a:defRPr>
            </a:pPr>
            <a:r>
              <a:rPr kumimoji="0" lang="en-GB" sz="7200" b="1" i="0" u="none" strike="noStrike" kern="0" cap="none" spc="0" normalizeH="0" baseline="0" noProof="0" dirty="0">
                <a:ln>
                  <a:noFill/>
                </a:ln>
                <a:solidFill>
                  <a:srgbClr val="FFFFFF"/>
                </a:solidFill>
                <a:effectLst/>
                <a:uLnTx/>
                <a:uFillTx/>
                <a:latin typeface="Helvetica"/>
                <a:sym typeface="Helvetica"/>
              </a:rPr>
              <a:t>KS2     Lesson 4 of 4</a:t>
            </a:r>
          </a:p>
          <a:p>
            <a:pPr marL="0" marR="0" lvl="0" indent="0" algn="ctr" defTabSz="1828800" rtl="0" eaLnBrk="1" fontAlgn="auto" latinLnBrk="0" hangingPunct="0">
              <a:lnSpc>
                <a:spcPct val="100000"/>
              </a:lnSpc>
              <a:spcBef>
                <a:spcPts val="0"/>
              </a:spcBef>
              <a:spcAft>
                <a:spcPts val="0"/>
              </a:spcAft>
              <a:buClrTx/>
              <a:buSzTx/>
              <a:buFontTx/>
              <a:buNone/>
              <a:tabLst/>
              <a:defRPr sz="7200" b="1">
                <a:solidFill>
                  <a:srgbClr val="FFFFFF"/>
                </a:solidFill>
              </a:defRPr>
            </a:pPr>
            <a:r>
              <a:rPr kumimoji="0" lang="en-GB" sz="7200" b="1" i="0" u="none" strike="noStrike" kern="0" cap="none" spc="0" normalizeH="0" baseline="0" noProof="0" dirty="0">
                <a:ln>
                  <a:noFill/>
                </a:ln>
                <a:solidFill>
                  <a:srgbClr val="FFFFFF"/>
                </a:solidFill>
                <a:effectLst/>
                <a:uLnTx/>
                <a:uFillTx/>
                <a:latin typeface="Helvetica"/>
                <a:sym typeface="Helvetica"/>
              </a:rPr>
              <a:t>What does research tell us about praying?</a:t>
            </a:r>
            <a:endParaRPr kumimoji="0" sz="7200" b="1" i="0" u="none" strike="noStrike" kern="0" cap="none" spc="0" normalizeH="0" baseline="0" noProof="0" dirty="0">
              <a:ln>
                <a:noFill/>
              </a:ln>
              <a:solidFill>
                <a:srgbClr val="FFFFFF"/>
              </a:solidFill>
              <a:effectLst/>
              <a:uLnTx/>
              <a:uFillTx/>
              <a:latin typeface="Helvetica"/>
              <a:sym typeface="Helvetica"/>
            </a:endParaRPr>
          </a:p>
        </p:txBody>
      </p:sp>
      <p:pic>
        <p:nvPicPr>
          <p:cNvPr id="98" name="Picture 2" descr="Picture 2"/>
          <p:cNvPicPr>
            <a:picLocks noChangeAspect="1"/>
          </p:cNvPicPr>
          <p:nvPr/>
        </p:nvPicPr>
        <p:blipFill>
          <a:blip r:embed="rId4"/>
          <a:stretch>
            <a:fillRect/>
          </a:stretch>
        </p:blipFill>
        <p:spPr>
          <a:xfrm>
            <a:off x="716776" y="10623964"/>
            <a:ext cx="3009697" cy="2678402"/>
          </a:xfrm>
          <a:prstGeom prst="rect">
            <a:avLst/>
          </a:prstGeom>
          <a:ln w="12700">
            <a:miter lim="400000"/>
          </a:ln>
        </p:spPr>
      </p:pic>
      <p:pic>
        <p:nvPicPr>
          <p:cNvPr id="99" name="Picture 4" descr="Picture 4"/>
          <p:cNvPicPr>
            <a:picLocks noChangeAspect="1"/>
          </p:cNvPicPr>
          <p:nvPr/>
        </p:nvPicPr>
        <p:blipFill>
          <a:blip r:embed="rId5"/>
          <a:stretch>
            <a:fillRect/>
          </a:stretch>
        </p:blipFill>
        <p:spPr>
          <a:xfrm>
            <a:off x="3882602" y="12784487"/>
            <a:ext cx="3851725" cy="517880"/>
          </a:xfrm>
          <a:prstGeom prst="rect">
            <a:avLst/>
          </a:prstGeom>
          <a:ln w="12700">
            <a:miter lim="400000"/>
          </a:ln>
        </p:spPr>
      </p:pic>
      <p:pic>
        <p:nvPicPr>
          <p:cNvPr id="100" name="Picture 6" descr="Picture 6"/>
          <p:cNvPicPr>
            <a:picLocks noChangeAspect="1"/>
          </p:cNvPicPr>
          <p:nvPr/>
        </p:nvPicPr>
        <p:blipFill>
          <a:blip r:embed="rId6"/>
          <a:stretch>
            <a:fillRect/>
          </a:stretch>
        </p:blipFill>
        <p:spPr>
          <a:xfrm>
            <a:off x="18399093" y="11045063"/>
            <a:ext cx="4649327" cy="2264439"/>
          </a:xfrm>
          <a:prstGeom prst="rect">
            <a:avLst/>
          </a:prstGeom>
          <a:ln w="12700">
            <a:miter lim="400000"/>
          </a:ln>
        </p:spPr>
      </p:pic>
      <p:pic>
        <p:nvPicPr>
          <p:cNvPr id="101" name="Picture 3" descr="Picture 3"/>
          <p:cNvPicPr>
            <a:picLocks noChangeAspect="1"/>
          </p:cNvPicPr>
          <p:nvPr/>
        </p:nvPicPr>
        <p:blipFill>
          <a:blip r:embed="rId7"/>
          <a:stretch>
            <a:fillRect/>
          </a:stretch>
        </p:blipFill>
        <p:spPr>
          <a:xfrm>
            <a:off x="8980516" y="11043731"/>
            <a:ext cx="6422969" cy="22657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p:cNvGrpSpPr/>
          <p:nvPr/>
        </p:nvGrpSpPr>
        <p:grpSpPr>
          <a:xfrm>
            <a:off x="8510960" y="8374415"/>
            <a:ext cx="14907841" cy="2027349"/>
            <a:chOff x="0" y="0"/>
            <a:chExt cx="14907840" cy="2027347"/>
          </a:xfrm>
        </p:grpSpPr>
        <p:sp>
          <p:nvSpPr>
            <p:cNvPr id="242" name="Rounded Rectangle"/>
            <p:cNvSpPr/>
            <p:nvPr/>
          </p:nvSpPr>
          <p:spPr>
            <a:xfrm>
              <a:off x="0" y="0"/>
              <a:ext cx="14907841" cy="2027348"/>
            </a:xfrm>
            <a:prstGeom prst="roundRect">
              <a:avLst>
                <a:gd name="adj" fmla="val 15698"/>
              </a:avLst>
            </a:prstGeom>
            <a:noFill/>
            <a:ln w="76200" cap="flat">
              <a:solidFill>
                <a:srgbClr val="000000"/>
              </a:solidFill>
              <a:prstDash val="solid"/>
              <a:miter lim="8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243" name="Surprised? How do you explain the figures?"/>
            <p:cNvSpPr/>
            <p:nvPr/>
          </p:nvSpPr>
          <p:spPr>
            <a:xfrm>
              <a:off x="341917" y="1013673"/>
              <a:ext cx="142240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1600200">
                <a:lnSpc>
                  <a:spcPct val="90000"/>
                </a:lnSpc>
                <a:spcBef>
                  <a:spcPts val="1500"/>
                </a:spcBef>
                <a:defRPr sz="4000" b="1">
                  <a:solidFill>
                    <a:srgbClr val="008F00"/>
                  </a:solidFill>
                </a:defRPr>
              </a:lvl1pPr>
            </a:lstStyle>
            <a:p>
              <a:r>
                <a:t>Surprised? How do you explain the figures?</a:t>
              </a:r>
            </a:p>
          </p:txBody>
        </p:sp>
      </p:grpSp>
      <p:sp>
        <p:nvSpPr>
          <p:cNvPr id="245" name="Title 1"/>
          <p:cNvSpPr txBox="1">
            <a:spLocks noGrp="1"/>
          </p:cNvSpPr>
          <p:nvPr>
            <p:ph type="title"/>
          </p:nvPr>
        </p:nvSpPr>
        <p:spPr>
          <a:xfrm>
            <a:off x="8510960" y="431265"/>
            <a:ext cx="14907837" cy="1158241"/>
          </a:xfrm>
          <a:prstGeom prst="rect">
            <a:avLst/>
          </a:prstGeom>
        </p:spPr>
        <p:txBody>
          <a:bodyPr>
            <a:noAutofit/>
          </a:bodyPr>
          <a:lstStyle>
            <a:lvl1pPr>
              <a:defRPr sz="4800" b="1">
                <a:solidFill>
                  <a:srgbClr val="0B77A0"/>
                </a:solidFill>
              </a:defRPr>
            </a:lvl1pPr>
          </a:lstStyle>
          <a:p>
            <a:r>
              <a:t>What do people pray for?</a:t>
            </a:r>
          </a:p>
        </p:txBody>
      </p:sp>
      <p:pic>
        <p:nvPicPr>
          <p:cNvPr id="246" name="Picture 12" descr="Picture 12"/>
          <p:cNvPicPr>
            <a:picLocks noChangeAspect="1"/>
          </p:cNvPicPr>
          <p:nvPr/>
        </p:nvPicPr>
        <p:blipFill>
          <a:blip r:embed="rId3"/>
          <a:srcRect l="22434" r="18217"/>
          <a:stretch>
            <a:fillRect/>
          </a:stretch>
        </p:blipFill>
        <p:spPr>
          <a:xfrm>
            <a:off x="3" y="3174"/>
            <a:ext cx="7995249" cy="13712429"/>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3" y="20870"/>
                </a:lnTo>
                <a:cubicBezTo>
                  <a:pt x="19663" y="14093"/>
                  <a:pt x="21600" y="7027"/>
                  <a:pt x="20700" y="250"/>
                </a:cubicBezTo>
                <a:lnTo>
                  <a:pt x="20661" y="0"/>
                </a:lnTo>
                <a:lnTo>
                  <a:pt x="0" y="0"/>
                </a:lnTo>
                <a:close/>
              </a:path>
            </a:pathLst>
          </a:custGeom>
          <a:ln w="12700">
            <a:miter lim="400000"/>
          </a:ln>
        </p:spPr>
      </p:pic>
      <p:sp>
        <p:nvSpPr>
          <p:cNvPr id="247" name="Rounded Rectangle"/>
          <p:cNvSpPr/>
          <p:nvPr/>
        </p:nvSpPr>
        <p:spPr>
          <a:xfrm>
            <a:off x="8510960" y="1589505"/>
            <a:ext cx="14907841" cy="2796269"/>
          </a:xfrm>
          <a:prstGeom prst="roundRect">
            <a:avLst>
              <a:gd name="adj" fmla="val 11381"/>
            </a:avLst>
          </a:prstGeom>
          <a:solidFill>
            <a:srgbClr val="942193"/>
          </a:solidFill>
          <a:ln w="12700">
            <a:miter lim="400000"/>
          </a:ln>
        </p:spPr>
        <p:txBody>
          <a:bodyPr tIns="91439" bIns="91439" anchor="ctr"/>
          <a:lstStyle/>
          <a:p>
            <a:pPr defTabSz="1600200">
              <a:lnSpc>
                <a:spcPct val="90000"/>
              </a:lnSpc>
              <a:spcBef>
                <a:spcPts val="2300"/>
              </a:spcBef>
              <a:defRPr b="1">
                <a:solidFill>
                  <a:srgbClr val="FFFFFF"/>
                </a:solidFill>
              </a:defRPr>
            </a:pPr>
            <a:endParaRPr/>
          </a:p>
        </p:txBody>
      </p:sp>
      <p:sp>
        <p:nvSpPr>
          <p:cNvPr id="248" name="What do you think are the most common things that people in Britain pray for?…"/>
          <p:cNvSpPr txBox="1"/>
          <p:nvPr/>
        </p:nvSpPr>
        <p:spPr>
          <a:xfrm>
            <a:off x="8851586" y="2038187"/>
            <a:ext cx="14226585" cy="18989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1600200">
              <a:lnSpc>
                <a:spcPct val="90000"/>
              </a:lnSpc>
              <a:spcBef>
                <a:spcPts val="1500"/>
              </a:spcBef>
              <a:defRPr sz="4000" b="1">
                <a:solidFill>
                  <a:srgbClr val="FFFFFF"/>
                </a:solidFill>
              </a:defRPr>
            </a:pPr>
            <a:r>
              <a:t>What do you think are the most common things that people in Britain pray for?</a:t>
            </a:r>
          </a:p>
          <a:p>
            <a:pPr defTabSz="1600200">
              <a:lnSpc>
                <a:spcPct val="90000"/>
              </a:lnSpc>
              <a:spcBef>
                <a:spcPts val="1500"/>
              </a:spcBef>
              <a:defRPr sz="4000" b="1">
                <a:solidFill>
                  <a:srgbClr val="FFFFFF"/>
                </a:solidFill>
              </a:defRPr>
            </a:pPr>
            <a:r>
              <a:t>Can you think of three examples?</a:t>
            </a:r>
          </a:p>
        </p:txBody>
      </p:sp>
      <p:grpSp>
        <p:nvGrpSpPr>
          <p:cNvPr id="251" name="Group"/>
          <p:cNvGrpSpPr/>
          <p:nvPr/>
        </p:nvGrpSpPr>
        <p:grpSpPr>
          <a:xfrm>
            <a:off x="8510960" y="5208878"/>
            <a:ext cx="14907841" cy="2809372"/>
            <a:chOff x="0" y="0"/>
            <a:chExt cx="14907840" cy="2809370"/>
          </a:xfrm>
        </p:grpSpPr>
        <p:sp>
          <p:nvSpPr>
            <p:cNvPr id="249" name="Rounded Rectangle"/>
            <p:cNvSpPr/>
            <p:nvPr/>
          </p:nvSpPr>
          <p:spPr>
            <a:xfrm>
              <a:off x="0" y="0"/>
              <a:ext cx="14907841" cy="2809371"/>
            </a:xfrm>
            <a:prstGeom prst="roundRect">
              <a:avLst>
                <a:gd name="adj" fmla="val 11328"/>
              </a:avLst>
            </a:prstGeom>
            <a:solidFill>
              <a:srgbClr val="343770"/>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250" name="Commonest topics for prayer in Britain:…"/>
            <p:cNvSpPr txBox="1"/>
            <p:nvPr/>
          </p:nvSpPr>
          <p:spPr>
            <a:xfrm>
              <a:off x="340625" y="276925"/>
              <a:ext cx="14226586" cy="225552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defTabSz="1600200">
                <a:lnSpc>
                  <a:spcPct val="90000"/>
                </a:lnSpc>
                <a:defRPr sz="4000" b="1">
                  <a:solidFill>
                    <a:srgbClr val="FFFFFF"/>
                  </a:solidFill>
                </a:defRPr>
              </a:pPr>
              <a:r>
                <a:t>Commonest topics for prayer in Britain:</a:t>
              </a:r>
            </a:p>
            <a:p>
              <a:pPr defTabSz="1600200">
                <a:lnSpc>
                  <a:spcPct val="90000"/>
                </a:lnSpc>
                <a:defRPr sz="4000" b="1">
                  <a:solidFill>
                    <a:srgbClr val="FFFFFF"/>
                  </a:solidFill>
                </a:defRPr>
              </a:pPr>
              <a:r>
                <a:t>friends and family (69%),</a:t>
              </a:r>
            </a:p>
            <a:p>
              <a:pPr defTabSz="1600200">
                <a:lnSpc>
                  <a:spcPct val="90000"/>
                </a:lnSpc>
                <a:defRPr sz="4000" b="1">
                  <a:solidFill>
                    <a:srgbClr val="FFFFFF"/>
                  </a:solidFill>
                </a:defRPr>
              </a:pPr>
              <a:r>
                <a:t>people who are sick (54%)</a:t>
              </a:r>
            </a:p>
            <a:p>
              <a:pPr defTabSz="1600200">
                <a:lnSpc>
                  <a:spcPct val="90000"/>
                </a:lnSpc>
                <a:defRPr sz="4000" b="1">
                  <a:solidFill>
                    <a:srgbClr val="FFFFFF"/>
                  </a:solidFill>
                </a:defRPr>
              </a:pPr>
              <a:r>
                <a:t>and to give thanks (51%).</a:t>
              </a:r>
            </a:p>
          </p:txBody>
        </p:sp>
      </p:grpSp>
      <p:sp>
        <p:nvSpPr>
          <p:cNvPr id="252" name="Rounded Rectangle"/>
          <p:cNvSpPr/>
          <p:nvPr/>
        </p:nvSpPr>
        <p:spPr>
          <a:xfrm>
            <a:off x="8510960" y="10757928"/>
            <a:ext cx="14907841" cy="2281743"/>
          </a:xfrm>
          <a:prstGeom prst="roundRect">
            <a:avLst>
              <a:gd name="adj" fmla="val 13948"/>
            </a:avLst>
          </a:prstGeom>
          <a:ln w="76200">
            <a:solidFill>
              <a:srgbClr val="000000"/>
            </a:solidFill>
            <a:miter/>
          </a:ln>
        </p:spPr>
        <p:txBody>
          <a:bodyPr tIns="91439" bIns="91439" anchor="ctr"/>
          <a:lstStyle/>
          <a:p>
            <a:pPr defTabSz="1600200">
              <a:lnSpc>
                <a:spcPct val="90000"/>
              </a:lnSpc>
              <a:spcBef>
                <a:spcPts val="2300"/>
              </a:spcBef>
              <a:defRPr sz="5600">
                <a:solidFill>
                  <a:srgbClr val="FFFFFF"/>
                </a:solidFill>
              </a:defRPr>
            </a:pPr>
            <a:endParaRPr/>
          </a:p>
        </p:txBody>
      </p:sp>
      <p:sp>
        <p:nvSpPr>
          <p:cNvPr id="253" name="Do you think young people using the Prayer Space in your school would have prayed for friends, family, people who are sick and to give thanks? What else?"/>
          <p:cNvSpPr txBox="1"/>
          <p:nvPr/>
        </p:nvSpPr>
        <p:spPr>
          <a:xfrm>
            <a:off x="8854170" y="11045359"/>
            <a:ext cx="14224001" cy="1706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600200">
              <a:lnSpc>
                <a:spcPct val="90000"/>
              </a:lnSpc>
              <a:spcBef>
                <a:spcPts val="1500"/>
              </a:spcBef>
              <a:defRPr sz="4000" b="1">
                <a:solidFill>
                  <a:srgbClr val="008F00"/>
                </a:solidFill>
              </a:defRPr>
            </a:lvl1pPr>
          </a:lstStyle>
          <a:p>
            <a:r>
              <a:t>Do you think young people using the Prayer Space in your school would have prayed for friends, family, people who are sick and to give thanks? What else? </a:t>
            </a:r>
          </a:p>
        </p:txBody>
      </p:sp>
      <p:grpSp>
        <p:nvGrpSpPr>
          <p:cNvPr id="256" name="Group"/>
          <p:cNvGrpSpPr/>
          <p:nvPr/>
        </p:nvGrpSpPr>
        <p:grpSpPr>
          <a:xfrm>
            <a:off x="8226558" y="4736821"/>
            <a:ext cx="15476641" cy="8794537"/>
            <a:chOff x="0" y="0"/>
            <a:chExt cx="15476639" cy="8794535"/>
          </a:xfrm>
        </p:grpSpPr>
        <p:sp>
          <p:nvSpPr>
            <p:cNvPr id="254" name="Rectangle"/>
            <p:cNvSpPr/>
            <p:nvPr/>
          </p:nvSpPr>
          <p:spPr>
            <a:xfrm>
              <a:off x="-1" y="-1"/>
              <a:ext cx="15476641" cy="8794537"/>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sp>
          <p:nvSpPr>
            <p:cNvPr id="255" name="Make your guesses"/>
            <p:cNvSpPr txBox="1"/>
            <p:nvPr/>
          </p:nvSpPr>
          <p:spPr>
            <a:xfrm>
              <a:off x="3080436" y="3249984"/>
              <a:ext cx="9569769" cy="189895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noAutofit/>
            </a:bodyPr>
            <a:lstStyle>
              <a:lvl1pPr algn="ctr">
                <a:defRPr sz="8000" b="1"/>
              </a:lvl1pPr>
            </a:lstStyle>
            <a:p>
              <a:r>
                <a:t>Make your guesses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256"/>
                                        </p:tgtEl>
                                      </p:cBhvr>
                                    </p:animEffect>
                                    <p:set>
                                      <p:cBhvr>
                                        <p:cTn id="7" fill="hold">
                                          <p:stCondLst>
                                            <p:cond delay="999"/>
                                          </p:stCondLst>
                                        </p:cTn>
                                        <p:tgtEl>
                                          <p:spTgt spid="2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ontent Placeholder 2"/>
          <p:cNvSpPr txBox="1">
            <a:spLocks noGrp="1"/>
          </p:cNvSpPr>
          <p:nvPr>
            <p:ph type="body" idx="1"/>
          </p:nvPr>
        </p:nvSpPr>
        <p:spPr>
          <a:xfrm>
            <a:off x="631763" y="2550206"/>
            <a:ext cx="23120474" cy="10703701"/>
          </a:xfrm>
          <a:prstGeom prst="rect">
            <a:avLst/>
          </a:prstGeom>
        </p:spPr>
        <p:txBody>
          <a:bodyPr>
            <a:noAutofit/>
          </a:bodyPr>
          <a:lstStyle/>
          <a:p>
            <a:pPr marL="326571" indent="-326571">
              <a:buFont typeface="Arial"/>
              <a:defRPr sz="5400" b="1">
                <a:solidFill>
                  <a:srgbClr val="0563C1"/>
                </a:solidFill>
              </a:defRPr>
            </a:pPr>
            <a:r>
              <a:t>Here is an idea about prayer from Saint Paul, who wrote lots of the books of the New Testament. He says:</a:t>
            </a:r>
          </a:p>
          <a:p>
            <a:pPr marL="326571" indent="-326571">
              <a:buFont typeface="Arial"/>
              <a:defRPr sz="5400" b="1">
                <a:solidFill>
                  <a:srgbClr val="0563C1"/>
                </a:solidFill>
              </a:defRPr>
            </a:pPr>
            <a:r>
              <a:rPr>
                <a:solidFill>
                  <a:srgbClr val="942193"/>
                </a:solidFill>
              </a:rPr>
              <a:t>“Don’t be anxious about anything; rather, bring up all of your requests to God in your prayers… along with giving thanks. Then the peace of God that exceeds all understanding will keep your hearts and minds safe in Christ Jesus.”</a:t>
            </a:r>
            <a:r>
              <a:t> </a:t>
            </a:r>
            <a:r>
              <a:rPr b="0"/>
              <a:t>Philippians 4:6-7. CEV</a:t>
            </a:r>
            <a:r>
              <a:t> </a:t>
            </a:r>
          </a:p>
          <a:p>
            <a:pPr marL="326571" indent="-326571">
              <a:buFont typeface="Arial"/>
              <a:defRPr sz="5400" b="1">
                <a:solidFill>
                  <a:srgbClr val="0563C1"/>
                </a:solidFill>
              </a:defRPr>
            </a:pPr>
            <a:r>
              <a:t>Many Christians say that praying helps them with their worries, and gives them peace.</a:t>
            </a:r>
          </a:p>
          <a:p>
            <a:pPr marL="326571" indent="-326571">
              <a:buFont typeface="Arial"/>
              <a:defRPr sz="5400" b="1">
                <a:solidFill>
                  <a:srgbClr val="008F00"/>
                </a:solidFill>
              </a:defRPr>
            </a:pPr>
            <a:r>
              <a:t>Where do you turn for help with your worries? And to find peace? </a:t>
            </a:r>
            <a:br/>
            <a:r>
              <a:t>Do you think praying is helpful for these things? </a:t>
            </a:r>
          </a:p>
          <a:p>
            <a:pPr marL="326571" indent="-326571">
              <a:buFont typeface="Arial"/>
              <a:defRPr sz="5400" b="1">
                <a:solidFill>
                  <a:srgbClr val="008F00"/>
                </a:solidFill>
              </a:defRPr>
            </a:pPr>
            <a:r>
              <a:t>Where might you have found these ideas in the Prayer Space?</a:t>
            </a:r>
          </a:p>
          <a:p>
            <a:pPr marL="326571" indent="-326571">
              <a:buFont typeface="Arial"/>
              <a:defRPr sz="5400" b="1">
                <a:solidFill>
                  <a:srgbClr val="008F00"/>
                </a:solidFill>
              </a:defRPr>
            </a:pPr>
            <a:r>
              <a:t>Did the Prayer Space give you any fresh ideas about this?</a:t>
            </a:r>
          </a:p>
        </p:txBody>
      </p:sp>
      <p:sp>
        <p:nvSpPr>
          <p:cNvPr id="261" name="Title 1"/>
          <p:cNvSpPr txBox="1">
            <a:spLocks noGrp="1"/>
          </p:cNvSpPr>
          <p:nvPr>
            <p:ph type="title"/>
          </p:nvPr>
        </p:nvSpPr>
        <p:spPr>
          <a:xfrm>
            <a:off x="1676400" y="-1"/>
            <a:ext cx="21031200" cy="2550208"/>
          </a:xfrm>
          <a:prstGeom prst="rect">
            <a:avLst/>
          </a:prstGeom>
        </p:spPr>
        <p:txBody>
          <a:bodyPr anchor="t">
            <a:noAutofit/>
          </a:bodyPr>
          <a:lstStyle>
            <a:lvl1pPr algn="ctr">
              <a:defRPr sz="7600" b="1">
                <a:solidFill>
                  <a:srgbClr val="343770"/>
                </a:solidFill>
              </a:defRPr>
            </a:lvl1pPr>
          </a:lstStyle>
          <a:p>
            <a:r>
              <a:t>What does the Bible offer to help us understand Christian prayer?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60">
                                            <p:txEl>
                                              <p:pRg st="1" end="1"/>
                                            </p:txEl>
                                          </p:spTgt>
                                        </p:tgtEl>
                                        <p:attrNameLst>
                                          <p:attrName>style.visibility</p:attrName>
                                        </p:attrNameLst>
                                      </p:cBhvr>
                                      <p:to>
                                        <p:strVal val="visible"/>
                                      </p:to>
                                    </p:set>
                                    <p:animEffect transition="in" filter="fade">
                                      <p:cBhvr>
                                        <p:cTn id="7" dur="500"/>
                                        <p:tgtEl>
                                          <p:spTgt spid="2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260">
                                            <p:txEl>
                                              <p:pRg st="2" end="2"/>
                                            </p:txEl>
                                          </p:spTgt>
                                        </p:tgtEl>
                                        <p:attrNameLst>
                                          <p:attrName>style.visibility</p:attrName>
                                        </p:attrNameLst>
                                      </p:cBhvr>
                                      <p:to>
                                        <p:strVal val="visible"/>
                                      </p:to>
                                    </p:set>
                                    <p:animEffect transition="in" filter="fade">
                                      <p:cBhvr>
                                        <p:cTn id="12" dur="500"/>
                                        <p:tgtEl>
                                          <p:spTgt spid="2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260">
                                            <p:txEl>
                                              <p:pRg st="3" end="3"/>
                                            </p:txEl>
                                          </p:spTgt>
                                        </p:tgtEl>
                                        <p:attrNameLst>
                                          <p:attrName>style.visibility</p:attrName>
                                        </p:attrNameLst>
                                      </p:cBhvr>
                                      <p:to>
                                        <p:strVal val="visible"/>
                                      </p:to>
                                    </p:set>
                                    <p:animEffect transition="in" filter="fade">
                                      <p:cBhvr>
                                        <p:cTn id="17" dur="500"/>
                                        <p:tgtEl>
                                          <p:spTgt spid="2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260">
                                            <p:txEl>
                                              <p:pRg st="4" end="4"/>
                                            </p:txEl>
                                          </p:spTgt>
                                        </p:tgtEl>
                                        <p:attrNameLst>
                                          <p:attrName>style.visibility</p:attrName>
                                        </p:attrNameLst>
                                      </p:cBhvr>
                                      <p:to>
                                        <p:strVal val="visible"/>
                                      </p:to>
                                    </p:set>
                                    <p:animEffect transition="in" filter="fade">
                                      <p:cBhvr>
                                        <p:cTn id="22" dur="500"/>
                                        <p:tgtEl>
                                          <p:spTgt spid="26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1" nodeType="clickEffect">
                                  <p:stCondLst>
                                    <p:cond delay="0"/>
                                  </p:stCondLst>
                                  <p:iterate>
                                    <p:tmAbs val="0"/>
                                  </p:iterate>
                                  <p:childTnLst>
                                    <p:set>
                                      <p:cBhvr>
                                        <p:cTn id="26" fill="hold"/>
                                        <p:tgtEl>
                                          <p:spTgt spid="260">
                                            <p:txEl>
                                              <p:pRg st="5" end="5"/>
                                            </p:txEl>
                                          </p:spTgt>
                                        </p:tgtEl>
                                        <p:attrNameLst>
                                          <p:attrName>style.visibility</p:attrName>
                                        </p:attrNameLst>
                                      </p:cBhvr>
                                      <p:to>
                                        <p:strVal val="visible"/>
                                      </p:to>
                                    </p:set>
                                    <p:animEffect transition="in" filter="fade">
                                      <p:cBhvr>
                                        <p:cTn id="27" dur="500"/>
                                        <p:tgtEl>
                                          <p:spTgt spid="2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676400" y="1762125"/>
            <a:ext cx="21031200" cy="2059841"/>
          </a:xfrm>
          <a:prstGeom prst="rect">
            <a:avLst/>
          </a:prstGeom>
        </p:spPr>
        <p:txBody>
          <a:bodyPr>
            <a:noAutofit/>
          </a:bodyPr>
          <a:lstStyle/>
          <a:p>
            <a:pPr algn="ctr">
              <a:defRPr sz="5400" b="1">
                <a:solidFill>
                  <a:srgbClr val="008F00"/>
                </a:solidFill>
              </a:defRPr>
            </a:pPr>
            <a:r>
              <a:t>Choose 6 of these ten sentence starters </a:t>
            </a:r>
            <a:br/>
            <a:r>
              <a:t>and complete them with your own thoughts.</a:t>
            </a:r>
          </a:p>
        </p:txBody>
      </p:sp>
      <p:sp>
        <p:nvSpPr>
          <p:cNvPr id="266" name="Content Placeholder 2"/>
          <p:cNvSpPr txBox="1">
            <a:spLocks noGrp="1"/>
          </p:cNvSpPr>
          <p:nvPr>
            <p:ph type="body" sz="half" idx="1"/>
          </p:nvPr>
        </p:nvSpPr>
        <p:spPr>
          <a:xfrm>
            <a:off x="378057" y="4451998"/>
            <a:ext cx="11813943" cy="8826425"/>
          </a:xfrm>
          <a:prstGeom prst="rect">
            <a:avLst/>
          </a:prstGeom>
        </p:spPr>
        <p:txBody>
          <a:bodyPr>
            <a:noAutofit/>
          </a:bodyPr>
          <a:lstStyle/>
          <a:p>
            <a:pPr marL="635000" indent="-635000">
              <a:spcBef>
                <a:spcPts val="2400"/>
              </a:spcBef>
              <a:buFontTx/>
              <a:buAutoNum type="alphaUcPeriod"/>
              <a:defRPr sz="4200" b="1">
                <a:solidFill>
                  <a:srgbClr val="343770"/>
                </a:solidFill>
              </a:defRPr>
            </a:pPr>
            <a:r>
              <a:t>Lots of people feel hopeful, peaceful or stronger when they pray. I think… </a:t>
            </a:r>
          </a:p>
          <a:p>
            <a:pPr marL="635000" indent="-635000">
              <a:spcBef>
                <a:spcPts val="2400"/>
              </a:spcBef>
              <a:buFontTx/>
              <a:buAutoNum type="alphaUcPeriod"/>
              <a:defRPr sz="4200" b="1">
                <a:solidFill>
                  <a:srgbClr val="343770"/>
                </a:solidFill>
              </a:defRPr>
            </a:pPr>
            <a:r>
              <a:t>Prayer makes me feel…</a:t>
            </a:r>
          </a:p>
          <a:p>
            <a:pPr marL="635000" indent="-635000">
              <a:spcBef>
                <a:spcPts val="2400"/>
              </a:spcBef>
              <a:buFontTx/>
              <a:buAutoNum type="alphaUcPeriod"/>
              <a:defRPr sz="4200" b="1">
                <a:solidFill>
                  <a:srgbClr val="343770"/>
                </a:solidFill>
              </a:defRPr>
            </a:pPr>
            <a:r>
              <a:t>Most people in Nigeria (95%) and India (75%) pray every day. It’s surprising because…</a:t>
            </a:r>
          </a:p>
          <a:p>
            <a:pPr marL="635000" indent="-635000">
              <a:spcBef>
                <a:spcPts val="2400"/>
              </a:spcBef>
              <a:buFontTx/>
              <a:buAutoNum type="alphaUcPeriod"/>
              <a:defRPr sz="4200" b="1">
                <a:solidFill>
                  <a:srgbClr val="343770"/>
                </a:solidFill>
              </a:defRPr>
            </a:pPr>
            <a:r>
              <a:t>Only one in 3 British people have prayed in the last month. What I think about this is…</a:t>
            </a:r>
          </a:p>
          <a:p>
            <a:pPr marL="635000" indent="-635000">
              <a:spcBef>
                <a:spcPts val="2400"/>
              </a:spcBef>
              <a:buFontTx/>
              <a:buAutoNum type="alphaUcPeriod"/>
              <a:defRPr sz="4200" b="1">
                <a:solidFill>
                  <a:srgbClr val="343770"/>
                </a:solidFill>
              </a:defRPr>
            </a:pPr>
            <a:r>
              <a:t>Being non-religious doesn’t mean you don’t pray. About 1/5</a:t>
            </a:r>
            <a:r>
              <a:rPr baseline="31000"/>
              <a:t>th</a:t>
            </a:r>
            <a:r>
              <a:t> of non-religious British people believe God hears their prayers. I think…</a:t>
            </a:r>
          </a:p>
        </p:txBody>
      </p:sp>
      <p:sp>
        <p:nvSpPr>
          <p:cNvPr id="267" name="Content Placeholder 3"/>
          <p:cNvSpPr txBox="1"/>
          <p:nvPr/>
        </p:nvSpPr>
        <p:spPr>
          <a:xfrm>
            <a:off x="12192000" y="4451998"/>
            <a:ext cx="11805920" cy="882642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lstStyle/>
          <a:p>
            <a:pPr marL="635000" indent="-635000">
              <a:lnSpc>
                <a:spcPct val="90000"/>
              </a:lnSpc>
              <a:spcBef>
                <a:spcPts val="2400"/>
              </a:spcBef>
              <a:buSzPct val="100000"/>
              <a:buAutoNum type="alphaUcPeriod" startAt="6"/>
              <a:defRPr sz="4200" b="1">
                <a:solidFill>
                  <a:srgbClr val="343770"/>
                </a:solidFill>
              </a:defRPr>
            </a:pPr>
            <a:r>
              <a:t>Does God hear our prayers? I believe…</a:t>
            </a:r>
          </a:p>
          <a:p>
            <a:pPr marL="635000" indent="-635000">
              <a:lnSpc>
                <a:spcPct val="90000"/>
              </a:lnSpc>
              <a:spcBef>
                <a:spcPts val="2400"/>
              </a:spcBef>
              <a:buSzPct val="100000"/>
              <a:buAutoNum type="alphaUcPeriod" startAt="6"/>
              <a:defRPr sz="4200" b="1">
                <a:solidFill>
                  <a:srgbClr val="343770"/>
                </a:solidFill>
              </a:defRPr>
            </a:pPr>
            <a:r>
              <a:t>Common topics for praying are friends and family, people who are ill and giving thanks. I guess these matter because…</a:t>
            </a:r>
          </a:p>
          <a:p>
            <a:pPr marL="635000" indent="-635000">
              <a:lnSpc>
                <a:spcPct val="90000"/>
              </a:lnSpc>
              <a:spcBef>
                <a:spcPts val="2400"/>
              </a:spcBef>
              <a:buSzPct val="100000"/>
              <a:buAutoNum type="alphaUcPeriod" startAt="6"/>
              <a:defRPr sz="4200" b="1">
                <a:solidFill>
                  <a:srgbClr val="343770"/>
                </a:solidFill>
              </a:defRPr>
            </a:pPr>
            <a:r>
              <a:t>I think the Prayer Space in our school was used to think about topics such as…</a:t>
            </a:r>
          </a:p>
          <a:p>
            <a:pPr marL="635000" indent="-635000">
              <a:lnSpc>
                <a:spcPct val="90000"/>
              </a:lnSpc>
              <a:spcBef>
                <a:spcPts val="2400"/>
              </a:spcBef>
              <a:buSzPct val="100000"/>
              <a:buAutoNum type="alphaUcPeriod" startAt="6"/>
              <a:defRPr sz="4200" b="1">
                <a:solidFill>
                  <a:srgbClr val="343770"/>
                </a:solidFill>
              </a:defRPr>
            </a:pPr>
            <a:r>
              <a:t>In the Bible, Saint Paul suggests you can be less worried and more peaceful if you pray. I think…</a:t>
            </a:r>
          </a:p>
          <a:p>
            <a:pPr marL="635000" indent="-635000">
              <a:lnSpc>
                <a:spcPct val="90000"/>
              </a:lnSpc>
              <a:spcBef>
                <a:spcPts val="2400"/>
              </a:spcBef>
              <a:buSzPct val="100000"/>
              <a:buAutoNum type="alphaUcPeriod" startAt="6"/>
              <a:defRPr sz="4200" b="1">
                <a:solidFill>
                  <a:srgbClr val="343770"/>
                </a:solidFill>
              </a:defRPr>
            </a:pPr>
            <a:r>
              <a:t>Praying: some people do it every day, other people never. What makes the difference? I’d say…</a:t>
            </a:r>
          </a:p>
        </p:txBody>
      </p:sp>
      <p:sp>
        <p:nvSpPr>
          <p:cNvPr id="268" name="Title 1"/>
          <p:cNvSpPr txBox="1"/>
          <p:nvPr/>
        </p:nvSpPr>
        <p:spPr>
          <a:xfrm>
            <a:off x="1676400" y="343064"/>
            <a:ext cx="21031200" cy="150513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lstStyle>
            <a:lvl1pPr algn="ctr">
              <a:lnSpc>
                <a:spcPct val="90000"/>
              </a:lnSpc>
              <a:defRPr sz="7600" b="1">
                <a:solidFill>
                  <a:srgbClr val="343770"/>
                </a:solidFill>
              </a:defRPr>
            </a:lvl1pPr>
          </a:lstStyle>
          <a:p>
            <a:r>
              <a:t>Writing about your learning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12" descr="Picture 12"/>
          <p:cNvPicPr>
            <a:picLocks noChangeAspect="1"/>
          </p:cNvPicPr>
          <p:nvPr/>
        </p:nvPicPr>
        <p:blipFill>
          <a:blip r:embed="rId3"/>
          <a:srcRect l="22434" r="18217"/>
          <a:stretch>
            <a:fillRect/>
          </a:stretch>
        </p:blipFill>
        <p:spPr>
          <a:xfrm>
            <a:off x="3" y="3174"/>
            <a:ext cx="7995249" cy="13712429"/>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3" y="20870"/>
                </a:lnTo>
                <a:cubicBezTo>
                  <a:pt x="19663" y="14093"/>
                  <a:pt x="21600" y="7027"/>
                  <a:pt x="20700" y="250"/>
                </a:cubicBezTo>
                <a:lnTo>
                  <a:pt x="20661" y="0"/>
                </a:lnTo>
                <a:lnTo>
                  <a:pt x="0" y="0"/>
                </a:lnTo>
                <a:close/>
              </a:path>
            </a:pathLst>
          </a:custGeom>
          <a:ln w="12700">
            <a:miter lim="400000"/>
          </a:ln>
        </p:spPr>
      </p:pic>
      <p:sp>
        <p:nvSpPr>
          <p:cNvPr id="273" name="Fill in your own big ideas on the sheet, expressing your opinions about the learning we’re doing on prayer.…"/>
          <p:cNvSpPr txBox="1">
            <a:spLocks noGrp="1"/>
          </p:cNvSpPr>
          <p:nvPr>
            <p:ph type="body" sz="half" idx="1"/>
          </p:nvPr>
        </p:nvSpPr>
        <p:spPr>
          <a:xfrm>
            <a:off x="8241731" y="1182734"/>
            <a:ext cx="6094199" cy="11350532"/>
          </a:xfrm>
          <a:prstGeom prst="rect">
            <a:avLst/>
          </a:prstGeom>
        </p:spPr>
        <p:txBody>
          <a:bodyPr/>
          <a:lstStyle/>
          <a:p>
            <a:pPr marL="0" indent="0" defTabSz="1792223">
              <a:spcBef>
                <a:spcPts val="1900"/>
              </a:spcBef>
              <a:buSzTx/>
              <a:buNone/>
              <a:defRPr sz="4704" b="1">
                <a:solidFill>
                  <a:srgbClr val="343770"/>
                </a:solidFill>
              </a:defRPr>
            </a:pPr>
            <a:r>
              <a:t>Fill in your own big ideas on the sheet, expressing your opinions about the learning we’re doing on prayer.</a:t>
            </a:r>
          </a:p>
          <a:p>
            <a:pPr marL="0" indent="0" defTabSz="1792223">
              <a:spcBef>
                <a:spcPts val="1900"/>
              </a:spcBef>
              <a:buSzTx/>
              <a:buNone/>
              <a:defRPr sz="4704" b="1">
                <a:solidFill>
                  <a:srgbClr val="343770"/>
                </a:solidFill>
              </a:defRPr>
            </a:pPr>
            <a:endParaRPr/>
          </a:p>
          <a:p>
            <a:pPr marL="0" indent="0" defTabSz="1792223">
              <a:spcBef>
                <a:spcPts val="1900"/>
              </a:spcBef>
              <a:buSzTx/>
              <a:buNone/>
              <a:defRPr sz="4704" b="1">
                <a:solidFill>
                  <a:srgbClr val="343770"/>
                </a:solidFill>
              </a:defRPr>
            </a:pPr>
            <a:r>
              <a:t>Read out your answers to others in a small group and listen to their ideas.</a:t>
            </a:r>
          </a:p>
          <a:p>
            <a:pPr marL="0" indent="0" defTabSz="1792223">
              <a:spcBef>
                <a:spcPts val="1900"/>
              </a:spcBef>
              <a:buSzTx/>
              <a:buNone/>
              <a:defRPr sz="4704" b="1">
                <a:solidFill>
                  <a:srgbClr val="008F00"/>
                </a:solidFill>
              </a:defRPr>
            </a:pPr>
            <a:endParaRPr/>
          </a:p>
          <a:p>
            <a:pPr marL="0" indent="0" defTabSz="1792223">
              <a:spcBef>
                <a:spcPts val="1900"/>
              </a:spcBef>
              <a:buSzTx/>
              <a:buNone/>
              <a:defRPr sz="4704" b="1">
                <a:solidFill>
                  <a:srgbClr val="008F00"/>
                </a:solidFill>
              </a:defRPr>
            </a:pPr>
            <a:r>
              <a:t>What do you notice?</a:t>
            </a:r>
          </a:p>
          <a:p>
            <a:pPr marL="0" indent="0" defTabSz="1792223">
              <a:spcBef>
                <a:spcPts val="1900"/>
              </a:spcBef>
              <a:buSzTx/>
              <a:buNone/>
              <a:defRPr sz="4704" b="1">
                <a:solidFill>
                  <a:srgbClr val="008F00"/>
                </a:solidFill>
              </a:defRPr>
            </a:pPr>
            <a:r>
              <a:t>Are everyone’s opinions different?</a:t>
            </a:r>
          </a:p>
        </p:txBody>
      </p:sp>
      <p:pic>
        <p:nvPicPr>
          <p:cNvPr id="274" name="KS2 - 4 Six from Ten Prayer Prompts for writing after discussion.pdf" descr="KS2 - 4 Six from Ten Prayer Prompts for writing after discussion.pdf"/>
          <p:cNvPicPr>
            <a:picLocks noChangeAspect="1"/>
          </p:cNvPicPr>
          <p:nvPr/>
        </p:nvPicPr>
        <p:blipFill>
          <a:blip r:embed="rId4"/>
          <a:stretch>
            <a:fillRect/>
          </a:stretch>
        </p:blipFill>
        <p:spPr>
          <a:xfrm>
            <a:off x="14780586" y="320774"/>
            <a:ext cx="9244626" cy="13074452"/>
          </a:xfrm>
          <a:prstGeom prst="rect">
            <a:avLst/>
          </a:prstGeom>
          <a:ln w="12700">
            <a:miter lim="400000"/>
          </a:ln>
          <a:effectLst>
            <a:outerShdw blurRad="381000" dist="129069" dir="2700000" rotWithShape="0">
              <a:srgbClr val="333333">
                <a:alpha val="75000"/>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ontent Placeholder 2"/>
          <p:cNvSpPr txBox="1">
            <a:spLocks noGrp="1"/>
          </p:cNvSpPr>
          <p:nvPr>
            <p:ph type="body" sz="half" idx="1"/>
          </p:nvPr>
        </p:nvSpPr>
        <p:spPr>
          <a:xfrm>
            <a:off x="16018068" y="915716"/>
            <a:ext cx="7882303" cy="11996486"/>
          </a:xfrm>
          <a:prstGeom prst="rect">
            <a:avLst/>
          </a:prstGeom>
        </p:spPr>
        <p:txBody>
          <a:bodyPr>
            <a:noAutofit/>
          </a:bodyPr>
          <a:lstStyle/>
          <a:p>
            <a:pPr marL="0" indent="0">
              <a:buSzTx/>
              <a:buNone/>
              <a:defRPr sz="4400" i="0">
                <a:solidFill>
                  <a:srgbClr val="008F00"/>
                </a:solidFill>
              </a:defRPr>
            </a:pPr>
            <a:r>
              <a:t>About these resources.</a:t>
            </a:r>
          </a:p>
          <a:p>
            <a:pPr marL="502919" indent="-502919">
              <a:defRPr sz="4400" i="0">
                <a:solidFill>
                  <a:srgbClr val="008F00"/>
                </a:solidFill>
              </a:defRPr>
            </a:pPr>
            <a:r>
              <a:t>Suitable for all pupils in all kinds of schools</a:t>
            </a:r>
          </a:p>
          <a:p>
            <a:pPr marL="502919" indent="-502919">
              <a:defRPr sz="4400" i="0">
                <a:solidFill>
                  <a:srgbClr val="008F00"/>
                </a:solidFill>
              </a:defRPr>
            </a:pPr>
            <a:r>
              <a:t>Encouraging open hearted and critical thinking about prayer and reflection</a:t>
            </a:r>
          </a:p>
          <a:p>
            <a:pPr marL="502919" indent="-502919">
              <a:defRPr sz="4400" i="0">
                <a:solidFill>
                  <a:srgbClr val="008F00"/>
                </a:solidFill>
              </a:defRPr>
            </a:pPr>
            <a:r>
              <a:t>Enhancing the experience of using a Prayer Space in school with good learning</a:t>
            </a:r>
          </a:p>
          <a:p>
            <a:pPr marL="502919" indent="-502919">
              <a:defRPr sz="4400" i="0">
                <a:solidFill>
                  <a:srgbClr val="008F00"/>
                </a:solidFill>
              </a:defRPr>
            </a:pPr>
            <a:r>
              <a:t>Offering learners the chance to develop their own personal ideas about philosophical and social questions on the themes of prayer and reflection</a:t>
            </a:r>
          </a:p>
          <a:p>
            <a:pPr marL="502919" indent="-502919">
              <a:defRPr sz="4400" i="0">
                <a:solidFill>
                  <a:srgbClr val="008F00"/>
                </a:solidFill>
              </a:defRPr>
            </a:pPr>
            <a:r>
              <a:t>Engaging, creative and absorbing learning.</a:t>
            </a:r>
          </a:p>
        </p:txBody>
      </p:sp>
      <p:sp>
        <p:nvSpPr>
          <p:cNvPr id="128" name="Rounded Rectangle"/>
          <p:cNvSpPr/>
          <p:nvPr/>
        </p:nvSpPr>
        <p:spPr>
          <a:xfrm>
            <a:off x="660400"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29" name="Providing quality ‘state of the art’ RE / RVE / RME lessons ready to use for KS2 &amp; KS3"/>
          <p:cNvSpPr txBox="1"/>
          <p:nvPr/>
        </p:nvSpPr>
        <p:spPr>
          <a:xfrm>
            <a:off x="887988" y="566419"/>
            <a:ext cx="4149304" cy="2595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3200" b="1">
                <a:solidFill>
                  <a:srgbClr val="343770"/>
                </a:solidFill>
              </a:defRPr>
            </a:pPr>
            <a:r>
              <a:t>Providing quality ‘state of the art’ RE / RVE / RME lessons ready to use for</a:t>
            </a:r>
            <a:br/>
            <a:r>
              <a:t>KS2 &amp; KS3</a:t>
            </a:r>
          </a:p>
        </p:txBody>
      </p:sp>
      <p:sp>
        <p:nvSpPr>
          <p:cNvPr id="130" name="We provide well prepared presentations, lesson plans and training webinars and examples."/>
          <p:cNvSpPr/>
          <p:nvPr/>
        </p:nvSpPr>
        <p:spPr>
          <a:xfrm>
            <a:off x="1060800" y="3530646"/>
            <a:ext cx="3803679" cy="3227025"/>
          </a:xfrm>
          <a:prstGeom prst="roundRect">
            <a:avLst>
              <a:gd name="adj" fmla="val 8217"/>
            </a:avLst>
          </a:prstGeom>
          <a:solidFill>
            <a:srgbClr val="343770"/>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We provide well prepared presentations, lesson plans and training webinars and examples.</a:t>
            </a:r>
          </a:p>
        </p:txBody>
      </p:sp>
      <p:sp>
        <p:nvSpPr>
          <p:cNvPr id="131" name="Also including assembly delivered options for school worship / religious observance"/>
          <p:cNvSpPr/>
          <p:nvPr/>
        </p:nvSpPr>
        <p:spPr>
          <a:xfrm>
            <a:off x="1060800" y="7145066"/>
            <a:ext cx="3803679" cy="2824387"/>
          </a:xfrm>
          <a:prstGeom prst="roundRect">
            <a:avLst>
              <a:gd name="adj" fmla="val 9388"/>
            </a:avLst>
          </a:prstGeom>
          <a:solidFill>
            <a:srgbClr val="343770">
              <a:alpha val="65987"/>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Also including assembly delivered options for school worship / religious observance</a:t>
            </a:r>
          </a:p>
        </p:txBody>
      </p:sp>
      <p:sp>
        <p:nvSpPr>
          <p:cNvPr id="132" name="Suitable for all schools and all pupils offering creativity and critical engagement in the lessons."/>
          <p:cNvSpPr/>
          <p:nvPr/>
        </p:nvSpPr>
        <p:spPr>
          <a:xfrm>
            <a:off x="1060800" y="10275569"/>
            <a:ext cx="3803679" cy="2982879"/>
          </a:xfrm>
          <a:prstGeom prst="roundRect">
            <a:avLst>
              <a:gd name="adj" fmla="val 8890"/>
            </a:avLst>
          </a:prstGeom>
          <a:solidFill>
            <a:srgbClr val="343770">
              <a:alpha val="25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lvl1pPr>
          </a:lstStyle>
          <a:p>
            <a:r>
              <a:t>Suitable for all schools and all pupils offering creativity and critical engagement in the lessons.</a:t>
            </a:r>
          </a:p>
        </p:txBody>
      </p:sp>
      <p:sp>
        <p:nvSpPr>
          <p:cNvPr id="133" name="Rounded Rectangle"/>
          <p:cNvSpPr/>
          <p:nvPr/>
        </p:nvSpPr>
        <p:spPr>
          <a:xfrm>
            <a:off x="5720999"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34" name="Suitable for both teachers of RE / RVE / RME and Prayer Spaces volunteers to deliver."/>
          <p:cNvSpPr txBox="1"/>
          <p:nvPr/>
        </p:nvSpPr>
        <p:spPr>
          <a:xfrm>
            <a:off x="5885776" y="566419"/>
            <a:ext cx="4274926" cy="2595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3200" b="1">
                <a:solidFill>
                  <a:srgbClr val="343770"/>
                </a:solidFill>
              </a:defRPr>
            </a:pPr>
            <a:r>
              <a:t>Suitable for both teachers of RE / RVE / RME and Prayer Spaces volunteers</a:t>
            </a:r>
            <a:br/>
            <a:r>
              <a:t>to deliver.</a:t>
            </a:r>
          </a:p>
        </p:txBody>
      </p:sp>
      <p:sp>
        <p:nvSpPr>
          <p:cNvPr id="135" name="Adaptive suggestions in lesson plans to help volunteers or fit in with teachers’ needs."/>
          <p:cNvSpPr/>
          <p:nvPr/>
        </p:nvSpPr>
        <p:spPr>
          <a:xfrm>
            <a:off x="6121400" y="3530646"/>
            <a:ext cx="3803678" cy="3227025"/>
          </a:xfrm>
          <a:prstGeom prst="roundRect">
            <a:avLst>
              <a:gd name="adj" fmla="val 8217"/>
            </a:avLst>
          </a:prstGeom>
          <a:solidFill>
            <a:srgbClr val="4D9C8B"/>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Adaptive suggestions in lesson plans to help volunteers or fit in with teachers’ needs.</a:t>
            </a:r>
          </a:p>
        </p:txBody>
      </p:sp>
      <p:sp>
        <p:nvSpPr>
          <p:cNvPr id="136" name="Integrated with common RE / RVE / RME units of work and ‘Understanding Christianity’ resources."/>
          <p:cNvSpPr/>
          <p:nvPr/>
        </p:nvSpPr>
        <p:spPr>
          <a:xfrm>
            <a:off x="6121400" y="7145066"/>
            <a:ext cx="3803678" cy="2824387"/>
          </a:xfrm>
          <a:prstGeom prst="roundRect">
            <a:avLst>
              <a:gd name="adj" fmla="val 9388"/>
            </a:avLst>
          </a:prstGeom>
          <a:solidFill>
            <a:srgbClr val="4D9C8B">
              <a:alpha val="66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Integrated with common RE / RVE / RME units of work and ‘Understanding Christianity’ resources.</a:t>
            </a:r>
          </a:p>
        </p:txBody>
      </p:sp>
      <p:sp>
        <p:nvSpPr>
          <p:cNvPr id="137" name="Using active learning, creative multi-disciplinary methods, explained and resourced to be ‘ready to go’."/>
          <p:cNvSpPr/>
          <p:nvPr/>
        </p:nvSpPr>
        <p:spPr>
          <a:xfrm>
            <a:off x="6121400" y="10275569"/>
            <a:ext cx="3803678" cy="2982879"/>
          </a:xfrm>
          <a:prstGeom prst="roundRect">
            <a:avLst>
              <a:gd name="adj" fmla="val 8890"/>
            </a:avLst>
          </a:prstGeom>
          <a:solidFill>
            <a:srgbClr val="4D9C8B">
              <a:alpha val="25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lvl1pPr>
          </a:lstStyle>
          <a:p>
            <a:r>
              <a:t>Using active learning, creative multi-disciplinary methods, explained and resourced to be ‘ready to go’.</a:t>
            </a:r>
          </a:p>
        </p:txBody>
      </p:sp>
      <p:sp>
        <p:nvSpPr>
          <p:cNvPr id="138" name="Rounded Rectangle"/>
          <p:cNvSpPr/>
          <p:nvPr/>
        </p:nvSpPr>
        <p:spPr>
          <a:xfrm>
            <a:off x="10781598"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39" name="Introducing concepts and questions about Christian prayer. Providing resources to set high standards of RE / RVE / RME, deepening learning."/>
          <p:cNvSpPr/>
          <p:nvPr/>
        </p:nvSpPr>
        <p:spPr>
          <a:xfrm>
            <a:off x="11181999" y="3530646"/>
            <a:ext cx="3803679" cy="3227025"/>
          </a:xfrm>
          <a:prstGeom prst="roundRect">
            <a:avLst>
              <a:gd name="adj" fmla="val 8217"/>
            </a:avLst>
          </a:prstGeom>
          <a:solidFill>
            <a:srgbClr val="D2484D"/>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Introducing concepts and questions about Christian prayer. Providing resources to set high standards of RE / RVE / RME, deepening learning.</a:t>
            </a:r>
          </a:p>
        </p:txBody>
      </p:sp>
      <p:sp>
        <p:nvSpPr>
          <p:cNvPr id="140" name="A lesson for KS2 and a lesson for KS3 in advance of the Prayer Space visit."/>
          <p:cNvSpPr/>
          <p:nvPr/>
        </p:nvSpPr>
        <p:spPr>
          <a:xfrm>
            <a:off x="11181999" y="7145066"/>
            <a:ext cx="3803679" cy="2824387"/>
          </a:xfrm>
          <a:prstGeom prst="roundRect">
            <a:avLst>
              <a:gd name="adj" fmla="val 9388"/>
            </a:avLst>
          </a:prstGeom>
          <a:solidFill>
            <a:srgbClr val="D2484D">
              <a:alpha val="66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A lesson for KS2 and a lesson for KS3 in advance of the Prayer Space visit.</a:t>
            </a:r>
          </a:p>
        </p:txBody>
      </p:sp>
      <p:sp>
        <p:nvSpPr>
          <p:cNvPr id="141" name="Three lessons each for KS2 and KS3, all free standing, that follow up the visit."/>
          <p:cNvSpPr/>
          <p:nvPr/>
        </p:nvSpPr>
        <p:spPr>
          <a:xfrm>
            <a:off x="11181999" y="10275569"/>
            <a:ext cx="3803679" cy="2982879"/>
          </a:xfrm>
          <a:prstGeom prst="roundRect">
            <a:avLst>
              <a:gd name="adj" fmla="val 8890"/>
            </a:avLst>
          </a:prstGeom>
          <a:solidFill>
            <a:srgbClr val="D2484D">
              <a:alpha val="25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lvl1pPr>
          </a:lstStyle>
          <a:p>
            <a:r>
              <a:t>Three lessons each for KS2 and KS3, all free standing, that follow up the visit.</a:t>
            </a:r>
          </a:p>
        </p:txBody>
      </p:sp>
      <p:sp>
        <p:nvSpPr>
          <p:cNvPr id="142" name="Suitable for pre-Prayer Space and post Prayer Space uses."/>
          <p:cNvSpPr txBox="1"/>
          <p:nvPr/>
        </p:nvSpPr>
        <p:spPr>
          <a:xfrm>
            <a:off x="10983328" y="807719"/>
            <a:ext cx="4149303" cy="21132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solidFill>
                  <a:srgbClr val="343770"/>
                </a:solidFill>
              </a:defRPr>
            </a:lvl1pPr>
          </a:lstStyle>
          <a:p>
            <a:r>
              <a:t>Suitable for pre-Prayer Space and post Prayer Space uses.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ubtitle 2"/>
          <p:cNvSpPr txBox="1">
            <a:spLocks noGrp="1"/>
          </p:cNvSpPr>
          <p:nvPr>
            <p:ph type="body" idx="1"/>
          </p:nvPr>
        </p:nvSpPr>
        <p:spPr>
          <a:xfrm>
            <a:off x="731263" y="5275631"/>
            <a:ext cx="22921474" cy="7341614"/>
          </a:xfrm>
          <a:prstGeom prst="rect">
            <a:avLst/>
          </a:prstGeom>
        </p:spPr>
        <p:txBody>
          <a:bodyPr>
            <a:noAutofit/>
          </a:bodyPr>
          <a:lstStyle/>
          <a:p>
            <a:pPr>
              <a:defRPr sz="4500" b="1">
                <a:solidFill>
                  <a:srgbClr val="0563C1"/>
                </a:solidFill>
              </a:defRPr>
            </a:pPr>
            <a:r>
              <a:t>This is one lesson in a set which enables learners to respond to questions about prayer. This lesson looks at some research to get pupils thinking.</a:t>
            </a:r>
          </a:p>
          <a:p>
            <a:pPr>
              <a:defRPr sz="4500" b="1">
                <a:solidFill>
                  <a:srgbClr val="0563C1"/>
                </a:solidFill>
              </a:defRPr>
            </a:pPr>
            <a:endParaRPr/>
          </a:p>
          <a:p>
            <a:pPr>
              <a:defRPr sz="4500" b="1">
                <a:solidFill>
                  <a:srgbClr val="008F00"/>
                </a:solidFill>
              </a:defRPr>
            </a:pPr>
            <a:r>
              <a:t>What do learners notice about surveys into how and why people pray?</a:t>
            </a:r>
          </a:p>
          <a:p>
            <a:pPr>
              <a:defRPr sz="4500" b="1">
                <a:solidFill>
                  <a:srgbClr val="008F00"/>
                </a:solidFill>
              </a:defRPr>
            </a:pPr>
            <a:r>
              <a:t>Do British people pray more or less than people around the world?</a:t>
            </a:r>
          </a:p>
          <a:p>
            <a:pPr>
              <a:defRPr sz="4500" b="1">
                <a:solidFill>
                  <a:srgbClr val="008F00"/>
                </a:solidFill>
              </a:defRPr>
            </a:pPr>
            <a:r>
              <a:t>What surprises us about data to do with praying?</a:t>
            </a:r>
          </a:p>
          <a:p>
            <a:pPr>
              <a:defRPr sz="4500" b="1">
                <a:solidFill>
                  <a:srgbClr val="008F00"/>
                </a:solidFill>
              </a:defRPr>
            </a:pPr>
            <a:r>
              <a:t>What do people ‘get out’ of praying?</a:t>
            </a:r>
          </a:p>
          <a:p>
            <a:pPr>
              <a:defRPr sz="4500" b="1">
                <a:solidFill>
                  <a:srgbClr val="008F00"/>
                </a:solidFill>
              </a:defRPr>
            </a:pPr>
            <a:r>
              <a:t>What different meanings are there the ‘prayer’?</a:t>
            </a:r>
          </a:p>
        </p:txBody>
      </p:sp>
      <p:sp>
        <p:nvSpPr>
          <p:cNvPr id="147" name="What does research tell us about praying?"/>
          <p:cNvSpPr txBox="1"/>
          <p:nvPr/>
        </p:nvSpPr>
        <p:spPr>
          <a:xfrm>
            <a:off x="1847394" y="3173619"/>
            <a:ext cx="20689213" cy="1402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lnSpc>
                <a:spcPct val="90000"/>
              </a:lnSpc>
              <a:spcBef>
                <a:spcPts val="2000"/>
              </a:spcBef>
              <a:defRPr sz="8000" b="1" i="1">
                <a:solidFill>
                  <a:srgbClr val="343770"/>
                </a:solidFill>
              </a:defRPr>
            </a:lvl1pPr>
          </a:lstStyle>
          <a:p>
            <a:r>
              <a:t>What does research tell us about praying?</a:t>
            </a:r>
          </a:p>
        </p:txBody>
      </p:sp>
      <p:sp>
        <p:nvSpPr>
          <p:cNvPr id="148" name="Title 1"/>
          <p:cNvSpPr txBox="1">
            <a:spLocks noGrp="1"/>
          </p:cNvSpPr>
          <p:nvPr>
            <p:ph type="title"/>
          </p:nvPr>
        </p:nvSpPr>
        <p:spPr>
          <a:xfrm>
            <a:off x="467425" y="0"/>
            <a:ext cx="23449150" cy="3173620"/>
          </a:xfrm>
          <a:prstGeom prst="rect">
            <a:avLst/>
          </a:prstGeom>
        </p:spPr>
        <p:txBody>
          <a:bodyPr anchor="t">
            <a:noAutofit/>
          </a:bodyPr>
          <a:lstStyle/>
          <a:p>
            <a:pPr>
              <a:lnSpc>
                <a:spcPct val="90000"/>
              </a:lnSpc>
              <a:defRPr spc="0">
                <a:solidFill>
                  <a:srgbClr val="343770"/>
                </a:solidFill>
              </a:defRPr>
            </a:pPr>
            <a:r>
              <a:t>Prayer Spaces in Schools</a:t>
            </a:r>
          </a:p>
          <a:p>
            <a:pPr>
              <a:lnSpc>
                <a:spcPct val="90000"/>
              </a:lnSpc>
              <a:defRPr sz="8000">
                <a:solidFill>
                  <a:srgbClr val="0563C1"/>
                </a:solidFill>
              </a:defRPr>
            </a:pPr>
            <a:r>
              <a:rPr spc="-148"/>
              <a:t>Learning from a prayer space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Flowchart: Document 10"/>
          <p:cNvSpPr/>
          <p:nvPr/>
        </p:nvSpPr>
        <p:spPr>
          <a:xfrm>
            <a:off x="506618" y="-1"/>
            <a:ext cx="6496051" cy="7558270"/>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343770"/>
          </a:solidFill>
          <a:ln w="12700">
            <a:miter lim="400000"/>
          </a:ln>
        </p:spPr>
        <p:txBody>
          <a:bodyPr tIns="91439" bIns="91439" anchor="ctr"/>
          <a:lstStyle/>
          <a:p>
            <a:pPr algn="ctr">
              <a:defRPr>
                <a:solidFill>
                  <a:srgbClr val="FFFFFF"/>
                </a:solidFill>
              </a:defRPr>
            </a:pPr>
            <a:endParaRPr/>
          </a:p>
        </p:txBody>
      </p:sp>
      <p:sp>
        <p:nvSpPr>
          <p:cNvPr id="153" name="Title 1"/>
          <p:cNvSpPr txBox="1">
            <a:spLocks noGrp="1"/>
          </p:cNvSpPr>
          <p:nvPr>
            <p:ph type="title"/>
          </p:nvPr>
        </p:nvSpPr>
        <p:spPr>
          <a:xfrm>
            <a:off x="914461" y="367238"/>
            <a:ext cx="5680365" cy="4742296"/>
          </a:xfrm>
          <a:prstGeom prst="rect">
            <a:avLst/>
          </a:prstGeom>
        </p:spPr>
        <p:txBody>
          <a:bodyPr/>
          <a:lstStyle>
            <a:lvl1pPr>
              <a:defRPr sz="6400" b="1">
                <a:solidFill>
                  <a:srgbClr val="FFFFFF"/>
                </a:solidFill>
              </a:defRPr>
            </a:lvl1pPr>
          </a:lstStyle>
          <a:p>
            <a:r>
              <a:t>Thinking about praying</a:t>
            </a:r>
          </a:p>
        </p:txBody>
      </p:sp>
      <p:sp>
        <p:nvSpPr>
          <p:cNvPr id="154" name="TextBox 6"/>
          <p:cNvSpPr txBox="1"/>
          <p:nvPr/>
        </p:nvSpPr>
        <p:spPr>
          <a:xfrm>
            <a:off x="7349491" y="248920"/>
            <a:ext cx="7855323" cy="6888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spcBef>
                <a:spcPts val="1600"/>
              </a:spcBef>
              <a:defRPr sz="4000" b="1">
                <a:solidFill>
                  <a:srgbClr val="343770"/>
                </a:solidFill>
              </a:defRPr>
            </a:pPr>
            <a:r>
              <a:t>Over 1000 people in Britain were asked about praying.</a:t>
            </a:r>
          </a:p>
          <a:p>
            <a:pPr>
              <a:spcBef>
                <a:spcPts val="1600"/>
              </a:spcBef>
              <a:defRPr sz="4000" b="1">
                <a:solidFill>
                  <a:srgbClr val="343770"/>
                </a:solidFill>
              </a:defRPr>
            </a:pPr>
            <a:r>
              <a:t>Just over half said they prayed ‘sometimes’ or more often than that. </a:t>
            </a:r>
          </a:p>
          <a:p>
            <a:pPr>
              <a:spcBef>
                <a:spcPts val="1600"/>
              </a:spcBef>
              <a:defRPr sz="4000" b="1">
                <a:solidFill>
                  <a:srgbClr val="343770"/>
                </a:solidFill>
              </a:defRPr>
            </a:pPr>
            <a:r>
              <a:t>They were asked how prayer makes them feel, and they said lots of different things – have some guesses first.</a:t>
            </a:r>
          </a:p>
          <a:p>
            <a:pPr>
              <a:spcBef>
                <a:spcPts val="1600"/>
              </a:spcBef>
              <a:defRPr sz="4000" b="1">
                <a:solidFill>
                  <a:srgbClr val="008F00"/>
                </a:solidFill>
              </a:defRPr>
            </a:pPr>
            <a:r>
              <a:t>What do you think they said?</a:t>
            </a:r>
          </a:p>
        </p:txBody>
      </p:sp>
      <p:sp>
        <p:nvSpPr>
          <p:cNvPr id="155" name="TextBox 7"/>
          <p:cNvSpPr txBox="1"/>
          <p:nvPr/>
        </p:nvSpPr>
        <p:spPr>
          <a:xfrm>
            <a:off x="15737972" y="248920"/>
            <a:ext cx="8029604" cy="9326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sz="4000" b="1">
                <a:solidFill>
                  <a:srgbClr val="343770"/>
                </a:solidFill>
              </a:defRPr>
            </a:pPr>
            <a:r>
              <a:t>Here are some of their answers. </a:t>
            </a:r>
          </a:p>
          <a:p>
            <a:pPr>
              <a:defRPr sz="4000" b="1">
                <a:solidFill>
                  <a:srgbClr val="343770"/>
                </a:solidFill>
              </a:defRPr>
            </a:pPr>
            <a:endParaRPr/>
          </a:p>
          <a:p>
            <a:pPr>
              <a:defRPr sz="4000" b="1">
                <a:solidFill>
                  <a:srgbClr val="343770"/>
                </a:solidFill>
              </a:defRPr>
            </a:pPr>
            <a:r>
              <a:t>In alphabet order:</a:t>
            </a:r>
          </a:p>
          <a:p>
            <a:pPr>
              <a:defRPr sz="4000" b="1">
                <a:solidFill>
                  <a:srgbClr val="343770"/>
                </a:solidFill>
              </a:defRPr>
            </a:pPr>
            <a:r>
              <a:t>Feeling…</a:t>
            </a:r>
          </a:p>
          <a:p>
            <a:pPr lvl="1">
              <a:defRPr sz="4000" b="1">
                <a:solidFill>
                  <a:srgbClr val="0563C1"/>
                </a:solidFill>
              </a:defRPr>
            </a:pPr>
            <a:r>
              <a:t>challenged,</a:t>
            </a:r>
          </a:p>
          <a:p>
            <a:pPr lvl="1">
              <a:defRPr sz="4000" b="1">
                <a:solidFill>
                  <a:srgbClr val="0563C1"/>
                </a:solidFill>
              </a:defRPr>
            </a:pPr>
            <a:r>
              <a:t>close to God,</a:t>
            </a:r>
          </a:p>
          <a:p>
            <a:pPr lvl="1">
              <a:defRPr sz="4000" b="1">
                <a:solidFill>
                  <a:srgbClr val="0563C1"/>
                </a:solidFill>
              </a:defRPr>
            </a:pPr>
            <a:r>
              <a:t>guided,</a:t>
            </a:r>
          </a:p>
          <a:p>
            <a:pPr lvl="1">
              <a:defRPr sz="4000" b="1">
                <a:solidFill>
                  <a:srgbClr val="0563C1"/>
                </a:solidFill>
              </a:defRPr>
            </a:pPr>
            <a:r>
              <a:t>happy,</a:t>
            </a:r>
          </a:p>
          <a:p>
            <a:pPr lvl="1">
              <a:defRPr sz="4000" b="1">
                <a:solidFill>
                  <a:srgbClr val="0563C1"/>
                </a:solidFill>
              </a:defRPr>
            </a:pPr>
            <a:r>
              <a:t>hopeful,</a:t>
            </a:r>
          </a:p>
          <a:p>
            <a:pPr lvl="1">
              <a:defRPr sz="4000" b="1">
                <a:solidFill>
                  <a:srgbClr val="0563C1"/>
                </a:solidFill>
              </a:defRPr>
            </a:pPr>
            <a:r>
              <a:t>humbled,</a:t>
            </a:r>
          </a:p>
          <a:p>
            <a:pPr lvl="1">
              <a:defRPr sz="4000" b="1">
                <a:solidFill>
                  <a:srgbClr val="0563C1"/>
                </a:solidFill>
              </a:defRPr>
            </a:pPr>
            <a:r>
              <a:t>joyful,</a:t>
            </a:r>
          </a:p>
          <a:p>
            <a:pPr lvl="1">
              <a:defRPr sz="4000" b="1">
                <a:solidFill>
                  <a:srgbClr val="0563C1"/>
                </a:solidFill>
              </a:defRPr>
            </a:pPr>
            <a:r>
              <a:t>loved,</a:t>
            </a:r>
          </a:p>
          <a:p>
            <a:pPr lvl="1">
              <a:defRPr sz="4000" b="1">
                <a:solidFill>
                  <a:srgbClr val="0563C1"/>
                </a:solidFill>
              </a:defRPr>
            </a:pPr>
            <a:r>
              <a:t>peaceful,</a:t>
            </a:r>
          </a:p>
          <a:p>
            <a:pPr lvl="1">
              <a:defRPr sz="4000" b="1">
                <a:solidFill>
                  <a:srgbClr val="0563C1"/>
                </a:solidFill>
              </a:defRPr>
            </a:pPr>
            <a:r>
              <a:t>released,</a:t>
            </a:r>
          </a:p>
          <a:p>
            <a:pPr lvl="1">
              <a:defRPr sz="4000" b="1">
                <a:solidFill>
                  <a:srgbClr val="0563C1"/>
                </a:solidFill>
              </a:defRPr>
            </a:pPr>
            <a:r>
              <a:t>strong.</a:t>
            </a:r>
          </a:p>
        </p:txBody>
      </p:sp>
      <p:pic>
        <p:nvPicPr>
          <p:cNvPr id="156" name="Praying hands 1.png" descr="Praying hands 1.png"/>
          <p:cNvPicPr>
            <a:picLocks noChangeAspect="1"/>
          </p:cNvPicPr>
          <p:nvPr/>
        </p:nvPicPr>
        <p:blipFill>
          <a:blip r:embed="rId3"/>
          <a:srcRect l="12529" r="13795"/>
          <a:stretch>
            <a:fillRect/>
          </a:stretch>
        </p:blipFill>
        <p:spPr>
          <a:xfrm>
            <a:off x="506618" y="8189912"/>
            <a:ext cx="6495932" cy="5526178"/>
          </a:xfrm>
          <a:prstGeom prst="rect">
            <a:avLst/>
          </a:prstGeom>
          <a:ln w="12700">
            <a:miter lim="400000"/>
          </a:ln>
        </p:spPr>
      </p:pic>
      <p:sp>
        <p:nvSpPr>
          <p:cNvPr id="157" name="Pick three of these feelings and say to your partner:…"/>
          <p:cNvSpPr txBox="1"/>
          <p:nvPr/>
        </p:nvSpPr>
        <p:spPr>
          <a:xfrm>
            <a:off x="7349491" y="9904176"/>
            <a:ext cx="16776962" cy="3535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spcBef>
                <a:spcPts val="1600"/>
              </a:spcBef>
              <a:defRPr sz="4800" b="1">
                <a:solidFill>
                  <a:srgbClr val="008F00"/>
                </a:solidFill>
              </a:defRPr>
            </a:pPr>
            <a:r>
              <a:t>Pick three of these feelings and say to your partner:</a:t>
            </a:r>
          </a:p>
          <a:p>
            <a:pPr>
              <a:spcBef>
                <a:spcPts val="1600"/>
              </a:spcBef>
              <a:defRPr sz="4800" b="1">
                <a:solidFill>
                  <a:srgbClr val="008F00"/>
                </a:solidFill>
              </a:defRPr>
            </a:pPr>
            <a:r>
              <a:t>When do you experience these emotions?</a:t>
            </a:r>
          </a:p>
          <a:p>
            <a:pPr>
              <a:spcBef>
                <a:spcPts val="1600"/>
              </a:spcBef>
              <a:defRPr sz="4800" b="1">
                <a:solidFill>
                  <a:srgbClr val="008F00"/>
                </a:solidFill>
              </a:defRPr>
            </a:pPr>
            <a:r>
              <a:t>Are they important to you?</a:t>
            </a:r>
            <a:br/>
            <a:r>
              <a:rPr b="0"/>
              <a:t>(remember the feelings are in alphabet order here)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157"/>
                                        </p:tgtEl>
                                        <p:attrNameLst>
                                          <p:attrName>style.visibility</p:attrName>
                                        </p:attrNameLst>
                                      </p:cBhvr>
                                      <p:to>
                                        <p:strVal val="visible"/>
                                      </p:to>
                                    </p:set>
                                    <p:animEffect transition="in" filter="fade">
                                      <p:cBhvr>
                                        <p:cTn id="1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P spid="155" grpId="2" animBg="1" advAuto="0"/>
      <p:bldP spid="157"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lowchart: Document 10"/>
          <p:cNvSpPr/>
          <p:nvPr/>
        </p:nvSpPr>
        <p:spPr>
          <a:xfrm>
            <a:off x="506618" y="-1"/>
            <a:ext cx="6496051" cy="7558270"/>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343770"/>
          </a:solidFill>
          <a:ln w="12700">
            <a:miter lim="400000"/>
          </a:ln>
        </p:spPr>
        <p:txBody>
          <a:bodyPr tIns="91439" bIns="91439" anchor="ctr"/>
          <a:lstStyle/>
          <a:p>
            <a:pPr algn="ctr">
              <a:defRPr>
                <a:solidFill>
                  <a:srgbClr val="FFFFFF"/>
                </a:solidFill>
              </a:defRPr>
            </a:pPr>
            <a:endParaRPr/>
          </a:p>
        </p:txBody>
      </p:sp>
      <p:sp>
        <p:nvSpPr>
          <p:cNvPr id="162" name="Title 1"/>
          <p:cNvSpPr txBox="1">
            <a:spLocks noGrp="1"/>
          </p:cNvSpPr>
          <p:nvPr>
            <p:ph type="title"/>
          </p:nvPr>
        </p:nvSpPr>
        <p:spPr>
          <a:xfrm>
            <a:off x="914461" y="367238"/>
            <a:ext cx="5680365" cy="4742296"/>
          </a:xfrm>
          <a:prstGeom prst="rect">
            <a:avLst/>
          </a:prstGeom>
        </p:spPr>
        <p:txBody>
          <a:bodyPr/>
          <a:lstStyle>
            <a:lvl1pPr>
              <a:defRPr sz="6400" b="1">
                <a:solidFill>
                  <a:srgbClr val="FFFFFF"/>
                </a:solidFill>
              </a:defRPr>
            </a:lvl1pPr>
          </a:lstStyle>
          <a:p>
            <a:r>
              <a:t>Thinking about praying</a:t>
            </a:r>
          </a:p>
        </p:txBody>
      </p:sp>
      <p:pic>
        <p:nvPicPr>
          <p:cNvPr id="163" name="Praying hands 1.png" descr="Praying hands 1.png"/>
          <p:cNvPicPr>
            <a:picLocks noChangeAspect="1"/>
          </p:cNvPicPr>
          <p:nvPr/>
        </p:nvPicPr>
        <p:blipFill>
          <a:blip r:embed="rId3"/>
          <a:srcRect l="12529" r="13795"/>
          <a:stretch>
            <a:fillRect/>
          </a:stretch>
        </p:blipFill>
        <p:spPr>
          <a:xfrm>
            <a:off x="506618" y="8189912"/>
            <a:ext cx="6495932" cy="5526178"/>
          </a:xfrm>
          <a:prstGeom prst="rect">
            <a:avLst/>
          </a:prstGeom>
          <a:ln w="12700">
            <a:miter lim="400000"/>
          </a:ln>
        </p:spPr>
      </p:pic>
      <p:sp>
        <p:nvSpPr>
          <p:cNvPr id="164" name="TextBox 9"/>
          <p:cNvSpPr txBox="1"/>
          <p:nvPr/>
        </p:nvSpPr>
        <p:spPr>
          <a:xfrm>
            <a:off x="7453745" y="456253"/>
            <a:ext cx="7377366" cy="4856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spcBef>
                <a:spcPts val="1600"/>
              </a:spcBef>
              <a:defRPr sz="4000" b="1">
                <a:solidFill>
                  <a:srgbClr val="343770"/>
                </a:solidFill>
              </a:defRPr>
            </a:pPr>
            <a:r>
              <a:t>Now look at what the 1060 people in the survey said about the feelings prayer gave them.</a:t>
            </a:r>
          </a:p>
          <a:p>
            <a:pPr>
              <a:spcBef>
                <a:spcPts val="1600"/>
              </a:spcBef>
              <a:defRPr sz="4000" b="1">
                <a:solidFill>
                  <a:srgbClr val="343770"/>
                </a:solidFill>
              </a:defRPr>
            </a:pPr>
            <a:r>
              <a:t>The numbers are in percentages. </a:t>
            </a:r>
          </a:p>
          <a:p>
            <a:pPr>
              <a:spcBef>
                <a:spcPts val="1600"/>
              </a:spcBef>
              <a:defRPr sz="4000" b="1">
                <a:solidFill>
                  <a:srgbClr val="008F00"/>
                </a:solidFill>
              </a:defRPr>
            </a:pPr>
            <a:r>
              <a:t>What do you notice?</a:t>
            </a:r>
          </a:p>
        </p:txBody>
      </p:sp>
      <p:pic>
        <p:nvPicPr>
          <p:cNvPr id="165" name="Content Placeholder 5" descr="Content Placeholder 5"/>
          <p:cNvPicPr>
            <a:picLocks noChangeAspect="1"/>
          </p:cNvPicPr>
          <p:nvPr/>
        </p:nvPicPr>
        <p:blipFill>
          <a:blip r:embed="rId4"/>
          <a:stretch>
            <a:fillRect/>
          </a:stretch>
        </p:blipFill>
        <p:spPr>
          <a:xfrm>
            <a:off x="15282188" y="231379"/>
            <a:ext cx="8581471" cy="13253242"/>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P spid="165"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12560561" y="843621"/>
            <a:ext cx="11133139" cy="1036238"/>
          </a:xfrm>
          <a:prstGeom prst="rect">
            <a:avLst/>
          </a:prstGeom>
        </p:spPr>
        <p:txBody>
          <a:bodyPr/>
          <a:lstStyle>
            <a:lvl1pPr defTabSz="1152144">
              <a:defRPr sz="4536" b="1">
                <a:solidFill>
                  <a:srgbClr val="343770"/>
                </a:solidFill>
              </a:defRPr>
            </a:lvl1pPr>
          </a:lstStyle>
          <a:p>
            <a:r>
              <a:t>Finding out about prayer from research</a:t>
            </a:r>
          </a:p>
        </p:txBody>
      </p:sp>
      <p:pic>
        <p:nvPicPr>
          <p:cNvPr id="170" name="Picture 12" descr="Picture 12"/>
          <p:cNvPicPr>
            <a:picLocks noChangeAspect="1"/>
          </p:cNvPicPr>
          <p:nvPr/>
        </p:nvPicPr>
        <p:blipFill>
          <a:blip r:embed="rId3"/>
          <a:srcRect l="22434" r="18217"/>
          <a:stretch>
            <a:fillRect/>
          </a:stretch>
        </p:blipFill>
        <p:spPr>
          <a:xfrm>
            <a:off x="3" y="3174"/>
            <a:ext cx="12192106" cy="13712429"/>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4" y="20870"/>
                </a:lnTo>
                <a:cubicBezTo>
                  <a:pt x="19664" y="14093"/>
                  <a:pt x="21600" y="7027"/>
                  <a:pt x="20700" y="250"/>
                </a:cubicBezTo>
                <a:lnTo>
                  <a:pt x="20661" y="0"/>
                </a:lnTo>
                <a:lnTo>
                  <a:pt x="0" y="0"/>
                </a:lnTo>
                <a:close/>
              </a:path>
            </a:pathLst>
          </a:custGeom>
          <a:ln w="12700">
            <a:miter lim="400000"/>
          </a:ln>
        </p:spPr>
      </p:pic>
      <p:grpSp>
        <p:nvGrpSpPr>
          <p:cNvPr id="173" name="Group"/>
          <p:cNvGrpSpPr/>
          <p:nvPr/>
        </p:nvGrpSpPr>
        <p:grpSpPr>
          <a:xfrm>
            <a:off x="12903520" y="2146634"/>
            <a:ext cx="10583327" cy="2296307"/>
            <a:chOff x="0" y="0"/>
            <a:chExt cx="10583326" cy="2296306"/>
          </a:xfrm>
        </p:grpSpPr>
        <p:sp>
          <p:nvSpPr>
            <p:cNvPr id="171" name="Rounded Rectangle"/>
            <p:cNvSpPr/>
            <p:nvPr/>
          </p:nvSpPr>
          <p:spPr>
            <a:xfrm>
              <a:off x="0" y="0"/>
              <a:ext cx="10583327" cy="2296307"/>
            </a:xfrm>
            <a:prstGeom prst="roundRect">
              <a:avLst>
                <a:gd name="adj" fmla="val 20020"/>
              </a:avLst>
            </a:prstGeom>
            <a:solidFill>
              <a:srgbClr val="942193"/>
            </a:solidFill>
            <a:ln w="38100" cap="flat">
              <a:solidFill>
                <a:srgbClr val="FFFFFF"/>
              </a:solidFill>
              <a:prstDash val="solid"/>
              <a:miter lim="800000"/>
            </a:ln>
            <a:effectLst/>
          </p:spPr>
          <p:txBody>
            <a:bodyPr wrap="square" lIns="91439" tIns="91439" rIns="91439" bIns="91439" numCol="1" anchor="ctr">
              <a:noAutofit/>
            </a:bodyPr>
            <a:lstStyle/>
            <a:p>
              <a:pPr defTabSz="2133600">
                <a:lnSpc>
                  <a:spcPct val="90000"/>
                </a:lnSpc>
                <a:spcBef>
                  <a:spcPts val="2300"/>
                </a:spcBef>
                <a:defRPr sz="4800">
                  <a:solidFill>
                    <a:srgbClr val="FFFFFF"/>
                  </a:solidFill>
                </a:defRPr>
              </a:pPr>
              <a:endParaRPr/>
            </a:p>
          </p:txBody>
        </p:sp>
        <p:sp>
          <p:nvSpPr>
            <p:cNvPr id="172" name="Make some guesses in answer to these questions:"/>
            <p:cNvSpPr txBox="1"/>
            <p:nvPr/>
          </p:nvSpPr>
          <p:spPr>
            <a:xfrm>
              <a:off x="134648" y="265503"/>
              <a:ext cx="10314031" cy="176530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9" tIns="182879" rIns="182879" bIns="182879" numCol="1" anchor="ctr">
              <a:spAutoFit/>
            </a:bodyPr>
            <a:lstStyle>
              <a:lvl1pPr defTabSz="2133600">
                <a:lnSpc>
                  <a:spcPct val="90000"/>
                </a:lnSpc>
                <a:spcBef>
                  <a:spcPts val="2000"/>
                </a:spcBef>
                <a:defRPr sz="4800">
                  <a:solidFill>
                    <a:srgbClr val="FFFFFF"/>
                  </a:solidFill>
                </a:defRPr>
              </a:lvl1pPr>
            </a:lstStyle>
            <a:p>
              <a:r>
                <a:t>Make some guesses in answer to these questions:</a:t>
              </a:r>
            </a:p>
          </p:txBody>
        </p:sp>
      </p:grpSp>
      <p:grpSp>
        <p:nvGrpSpPr>
          <p:cNvPr id="176" name="Group"/>
          <p:cNvGrpSpPr/>
          <p:nvPr/>
        </p:nvGrpSpPr>
        <p:grpSpPr>
          <a:xfrm>
            <a:off x="12903520" y="5254978"/>
            <a:ext cx="10583327" cy="2074150"/>
            <a:chOff x="0" y="0"/>
            <a:chExt cx="10583326" cy="2074149"/>
          </a:xfrm>
        </p:grpSpPr>
        <p:sp>
          <p:nvSpPr>
            <p:cNvPr id="174" name="Rounded Rectangle"/>
            <p:cNvSpPr/>
            <p:nvPr/>
          </p:nvSpPr>
          <p:spPr>
            <a:xfrm>
              <a:off x="0" y="0"/>
              <a:ext cx="10583327" cy="2074150"/>
            </a:xfrm>
            <a:prstGeom prst="roundRect">
              <a:avLst>
                <a:gd name="adj" fmla="val 22164"/>
              </a:avLst>
            </a:prstGeom>
            <a:solidFill>
              <a:srgbClr val="0563C1"/>
            </a:solidFill>
            <a:ln w="38100" cap="flat">
              <a:solidFill>
                <a:srgbClr val="FFFFFF"/>
              </a:solidFill>
              <a:prstDash val="solid"/>
              <a:miter lim="800000"/>
            </a:ln>
            <a:effectLst/>
          </p:spPr>
          <p:txBody>
            <a:bodyPr wrap="square" lIns="91439" tIns="91439" rIns="91439" bIns="91439" numCol="1" anchor="ctr">
              <a:noAutofit/>
            </a:bodyPr>
            <a:lstStyle/>
            <a:p>
              <a:pPr defTabSz="2133600">
                <a:lnSpc>
                  <a:spcPct val="90000"/>
                </a:lnSpc>
                <a:spcBef>
                  <a:spcPts val="2300"/>
                </a:spcBef>
                <a:defRPr sz="5600">
                  <a:solidFill>
                    <a:srgbClr val="FFFFFF"/>
                  </a:solidFill>
                </a:defRPr>
              </a:pPr>
              <a:endParaRPr/>
            </a:p>
          </p:txBody>
        </p:sp>
        <p:sp>
          <p:nvSpPr>
            <p:cNvPr id="175" name="A worldwide sample of people were asked: do you pray every day?"/>
            <p:cNvSpPr txBox="1"/>
            <p:nvPr/>
          </p:nvSpPr>
          <p:spPr>
            <a:xfrm>
              <a:off x="134648" y="154424"/>
              <a:ext cx="10314031" cy="176530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9" tIns="182879" rIns="182879" bIns="182879" numCol="1" anchor="ctr">
              <a:spAutoFit/>
            </a:bodyPr>
            <a:lstStyle>
              <a:lvl1pPr defTabSz="2133600">
                <a:lnSpc>
                  <a:spcPct val="90000"/>
                </a:lnSpc>
                <a:spcBef>
                  <a:spcPts val="2000"/>
                </a:spcBef>
                <a:defRPr sz="4800">
                  <a:solidFill>
                    <a:srgbClr val="FFFFFF"/>
                  </a:solidFill>
                </a:defRPr>
              </a:lvl1pPr>
            </a:lstStyle>
            <a:p>
              <a:r>
                <a:t>A worldwide sample of people were asked: do you pray every day? </a:t>
              </a:r>
            </a:p>
          </p:txBody>
        </p:sp>
      </p:grpSp>
      <p:grpSp>
        <p:nvGrpSpPr>
          <p:cNvPr id="179" name="Group"/>
          <p:cNvGrpSpPr/>
          <p:nvPr/>
        </p:nvGrpSpPr>
        <p:grpSpPr>
          <a:xfrm>
            <a:off x="12835467" y="8141165"/>
            <a:ext cx="10583327" cy="4886845"/>
            <a:chOff x="0" y="0"/>
            <a:chExt cx="10583326" cy="4886843"/>
          </a:xfrm>
        </p:grpSpPr>
        <p:sp>
          <p:nvSpPr>
            <p:cNvPr id="177" name="Rounded Rectangle"/>
            <p:cNvSpPr/>
            <p:nvPr/>
          </p:nvSpPr>
          <p:spPr>
            <a:xfrm>
              <a:off x="0" y="0"/>
              <a:ext cx="10583327" cy="4886844"/>
            </a:xfrm>
            <a:prstGeom prst="roundRect">
              <a:avLst>
                <a:gd name="adj" fmla="val 14162"/>
              </a:avLst>
            </a:prstGeom>
            <a:solidFill>
              <a:srgbClr val="008F00"/>
            </a:solidFill>
            <a:ln w="38100" cap="flat">
              <a:solidFill>
                <a:srgbClr val="FFFFFF"/>
              </a:solidFill>
              <a:prstDash val="solid"/>
              <a:miter lim="800000"/>
            </a:ln>
            <a:effectLst/>
          </p:spPr>
          <p:txBody>
            <a:bodyPr wrap="square" lIns="91439" tIns="91439" rIns="91439" bIns="91439" numCol="1" anchor="ctr">
              <a:noAutofit/>
            </a:bodyPr>
            <a:lstStyle/>
            <a:p>
              <a:pPr defTabSz="2133600">
                <a:lnSpc>
                  <a:spcPct val="90000"/>
                </a:lnSpc>
                <a:spcBef>
                  <a:spcPts val="2300"/>
                </a:spcBef>
                <a:defRPr sz="5600">
                  <a:solidFill>
                    <a:srgbClr val="FFFFFF"/>
                  </a:solidFill>
                </a:defRPr>
              </a:pPr>
              <a:endParaRPr/>
            </a:p>
          </p:txBody>
        </p:sp>
        <p:sp>
          <p:nvSpPr>
            <p:cNvPr id="178" name="From these 6 countries, guess what percentage said yes: Brazil / India / Nigeria / Spain / UK / USA  (the countries are in alphabet order in this list – can you spot them on a world map?)."/>
            <p:cNvSpPr txBox="1"/>
            <p:nvPr/>
          </p:nvSpPr>
          <p:spPr>
            <a:xfrm>
              <a:off x="202699" y="234892"/>
              <a:ext cx="10177927" cy="441706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9" tIns="182879" rIns="182879" bIns="182879" numCol="1" anchor="ctr">
              <a:spAutoFit/>
            </a:bodyPr>
            <a:lstStyle/>
            <a:p>
              <a:pPr defTabSz="2133600">
                <a:lnSpc>
                  <a:spcPct val="90000"/>
                </a:lnSpc>
                <a:spcBef>
                  <a:spcPts val="2000"/>
                </a:spcBef>
                <a:defRPr sz="4800">
                  <a:solidFill>
                    <a:srgbClr val="FFFFFF"/>
                  </a:solidFill>
                </a:defRPr>
              </a:pPr>
              <a:r>
                <a:t>From these 6 countries, guess what percentage said yes: Brazil / India / Nigeria / Spain / UK / USA </a:t>
              </a:r>
              <a:br/>
              <a:r>
                <a:t>(the countries are in alphabet order in this list – can you spot them on a world map?).</a:t>
              </a:r>
            </a:p>
          </p:txBody>
        </p:sp>
      </p:grpSp>
      <p:sp>
        <p:nvSpPr>
          <p:cNvPr id="180" name="TextBox 4"/>
          <p:cNvSpPr txBox="1"/>
          <p:nvPr/>
        </p:nvSpPr>
        <p:spPr>
          <a:xfrm>
            <a:off x="2304171" y="3294787"/>
            <a:ext cx="8950193" cy="7289801"/>
          </a:xfrm>
          <a:prstGeom prst="rect">
            <a:avLst/>
          </a:prstGeom>
          <a:solidFill>
            <a:srgbClr val="3B7D22"/>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0200" tIns="330200" rIns="330200" bIns="330200">
            <a:spAutoFit/>
          </a:bodyPr>
          <a:lstStyle/>
          <a:p>
            <a:pPr>
              <a:defRPr sz="4800" b="1">
                <a:solidFill>
                  <a:srgbClr val="FFFFFF"/>
                </a:solidFill>
              </a:defRPr>
            </a:pPr>
            <a:r>
              <a:t>My guess of the percentage, the number out of 100,</a:t>
            </a:r>
            <a:br/>
            <a:r>
              <a:t>who pray every day in:</a:t>
            </a:r>
          </a:p>
          <a:p>
            <a:pPr marL="685800" indent="-685800">
              <a:buSzPct val="100000"/>
              <a:buFont typeface="Helvetica"/>
              <a:buChar char="•"/>
              <a:defRPr sz="4800" b="1">
                <a:solidFill>
                  <a:srgbClr val="FFFFFF"/>
                </a:solidFill>
              </a:defRPr>
            </a:pPr>
            <a:r>
              <a:t>Brazil</a:t>
            </a:r>
          </a:p>
          <a:p>
            <a:pPr marL="685800" indent="-685800">
              <a:buSzPct val="100000"/>
              <a:buFont typeface="Helvetica"/>
              <a:buChar char="•"/>
              <a:defRPr sz="4800" b="1">
                <a:solidFill>
                  <a:srgbClr val="FFFFFF"/>
                </a:solidFill>
              </a:defRPr>
            </a:pPr>
            <a:r>
              <a:t>India</a:t>
            </a:r>
          </a:p>
          <a:p>
            <a:pPr marL="685800" indent="-685800">
              <a:buSzPct val="100000"/>
              <a:buFont typeface="Helvetica"/>
              <a:buChar char="•"/>
              <a:defRPr sz="4800" b="1">
                <a:solidFill>
                  <a:srgbClr val="FFFFFF"/>
                </a:solidFill>
              </a:defRPr>
            </a:pPr>
            <a:r>
              <a:t>Nigeria</a:t>
            </a:r>
          </a:p>
          <a:p>
            <a:pPr marL="685800" indent="-685800">
              <a:buSzPct val="100000"/>
              <a:buFont typeface="Helvetica"/>
              <a:buChar char="•"/>
              <a:defRPr sz="4800" b="1">
                <a:solidFill>
                  <a:srgbClr val="FFFFFF"/>
                </a:solidFill>
              </a:defRPr>
            </a:pPr>
            <a:r>
              <a:t>Spain</a:t>
            </a:r>
          </a:p>
          <a:p>
            <a:pPr marL="685800" indent="-685800">
              <a:buSzPct val="100000"/>
              <a:buFont typeface="Helvetica"/>
              <a:buChar char="•"/>
              <a:defRPr sz="4800" b="1">
                <a:solidFill>
                  <a:srgbClr val="FFFFFF"/>
                </a:solidFill>
              </a:defRPr>
            </a:pPr>
            <a:r>
              <a:t>UK</a:t>
            </a:r>
          </a:p>
          <a:p>
            <a:pPr marL="685800" indent="-685800">
              <a:buSzPct val="100000"/>
              <a:buFont typeface="Helvetica"/>
              <a:buChar char="•"/>
              <a:defRPr sz="4800" b="1">
                <a:solidFill>
                  <a:srgbClr val="FFFFFF"/>
                </a:solidFill>
              </a:defRPr>
            </a:pPr>
            <a:r>
              <a:t>USA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
          <p:cNvSpPr txBox="1">
            <a:spLocks noGrp="1"/>
          </p:cNvSpPr>
          <p:nvPr>
            <p:ph type="title"/>
          </p:nvPr>
        </p:nvSpPr>
        <p:spPr>
          <a:xfrm>
            <a:off x="8510960" y="431265"/>
            <a:ext cx="14907837" cy="1571540"/>
          </a:xfrm>
          <a:prstGeom prst="rect">
            <a:avLst/>
          </a:prstGeom>
        </p:spPr>
        <p:txBody>
          <a:bodyPr anchor="b">
            <a:noAutofit/>
          </a:bodyPr>
          <a:lstStyle>
            <a:lvl1pPr>
              <a:defRPr sz="4800" b="1">
                <a:solidFill>
                  <a:srgbClr val="0B77A0"/>
                </a:solidFill>
              </a:defRPr>
            </a:lvl1pPr>
          </a:lstStyle>
          <a:p>
            <a:r>
              <a:t>Do people in different countries pray in the same ways? Where is prayer most popular?</a:t>
            </a:r>
          </a:p>
        </p:txBody>
      </p:sp>
      <p:pic>
        <p:nvPicPr>
          <p:cNvPr id="185" name="Picture 12" descr="Picture 12"/>
          <p:cNvPicPr>
            <a:picLocks noChangeAspect="1"/>
          </p:cNvPicPr>
          <p:nvPr/>
        </p:nvPicPr>
        <p:blipFill>
          <a:blip r:embed="rId3"/>
          <a:srcRect l="22434" r="18217"/>
          <a:stretch>
            <a:fillRect/>
          </a:stretch>
        </p:blipFill>
        <p:spPr>
          <a:xfrm>
            <a:off x="3" y="3174"/>
            <a:ext cx="7995249" cy="13712429"/>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3" y="20870"/>
                </a:lnTo>
                <a:cubicBezTo>
                  <a:pt x="19663" y="14093"/>
                  <a:pt x="21600" y="7027"/>
                  <a:pt x="20700" y="250"/>
                </a:cubicBezTo>
                <a:lnTo>
                  <a:pt x="20661" y="0"/>
                </a:lnTo>
                <a:lnTo>
                  <a:pt x="0" y="0"/>
                </a:lnTo>
                <a:close/>
              </a:path>
            </a:pathLst>
          </a:custGeom>
          <a:ln w="12700">
            <a:miter lim="400000"/>
          </a:ln>
        </p:spPr>
      </p:pic>
      <p:sp>
        <p:nvSpPr>
          <p:cNvPr id="186" name="Rounded Rectangle"/>
          <p:cNvSpPr/>
          <p:nvPr/>
        </p:nvSpPr>
        <p:spPr>
          <a:xfrm>
            <a:off x="8510960" y="2161160"/>
            <a:ext cx="14907841" cy="1909441"/>
          </a:xfrm>
          <a:prstGeom prst="roundRect">
            <a:avLst>
              <a:gd name="adj" fmla="val 16667"/>
            </a:avLst>
          </a:prstGeom>
          <a:solidFill>
            <a:srgbClr val="942193"/>
          </a:solidFill>
          <a:ln w="12700">
            <a:miter lim="400000"/>
          </a:ln>
        </p:spPr>
        <p:txBody>
          <a:bodyPr tIns="91439" bIns="91439" anchor="ctr"/>
          <a:lstStyle/>
          <a:p>
            <a:pPr defTabSz="1600200">
              <a:lnSpc>
                <a:spcPct val="90000"/>
              </a:lnSpc>
              <a:spcBef>
                <a:spcPts val="2300"/>
              </a:spcBef>
              <a:defRPr b="1">
                <a:solidFill>
                  <a:srgbClr val="FFFFFF"/>
                </a:solidFill>
              </a:defRPr>
            </a:pPr>
            <a:endParaRPr/>
          </a:p>
        </p:txBody>
      </p:sp>
      <p:sp>
        <p:nvSpPr>
          <p:cNvPr id="187" name="A worldwide sample of people were asked: do you pray every day?"/>
          <p:cNvSpPr txBox="1"/>
          <p:nvPr/>
        </p:nvSpPr>
        <p:spPr>
          <a:xfrm>
            <a:off x="8851586" y="2536760"/>
            <a:ext cx="14226585" cy="115824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600200">
              <a:lnSpc>
                <a:spcPct val="90000"/>
              </a:lnSpc>
              <a:spcBef>
                <a:spcPts val="1500"/>
              </a:spcBef>
              <a:defRPr sz="4000" b="1">
                <a:solidFill>
                  <a:srgbClr val="FFFFFF"/>
                </a:solidFill>
              </a:defRPr>
            </a:lvl1pPr>
          </a:lstStyle>
          <a:p>
            <a:r>
              <a:t>A worldwide sample of people were asked: do you pray every day? </a:t>
            </a:r>
          </a:p>
        </p:txBody>
      </p:sp>
      <p:grpSp>
        <p:nvGrpSpPr>
          <p:cNvPr id="190" name="Group"/>
          <p:cNvGrpSpPr/>
          <p:nvPr/>
        </p:nvGrpSpPr>
        <p:grpSpPr>
          <a:xfrm>
            <a:off x="8510960" y="4379920"/>
            <a:ext cx="14907841" cy="2267724"/>
            <a:chOff x="0" y="0"/>
            <a:chExt cx="14907840" cy="2267723"/>
          </a:xfrm>
        </p:grpSpPr>
        <p:sp>
          <p:nvSpPr>
            <p:cNvPr id="188" name="Rounded Rectangle"/>
            <p:cNvSpPr/>
            <p:nvPr/>
          </p:nvSpPr>
          <p:spPr>
            <a:xfrm>
              <a:off x="0" y="0"/>
              <a:ext cx="14907841" cy="2267724"/>
            </a:xfrm>
            <a:prstGeom prst="roundRect">
              <a:avLst>
                <a:gd name="adj" fmla="val 14034"/>
              </a:avLst>
            </a:prstGeom>
            <a:solidFill>
              <a:srgbClr val="343770"/>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189" name="From these 6 countries, guess what percentage said yes: Brazil / India / Nigeria / Spain / UK / USA ( the countries are in alphabet order in this list)"/>
            <p:cNvSpPr txBox="1"/>
            <p:nvPr/>
          </p:nvSpPr>
          <p:spPr>
            <a:xfrm>
              <a:off x="340625" y="280421"/>
              <a:ext cx="14226586" cy="17068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defTabSz="1600200">
                <a:lnSpc>
                  <a:spcPct val="90000"/>
                </a:lnSpc>
                <a:defRPr sz="4000" b="1">
                  <a:solidFill>
                    <a:srgbClr val="FFFFFF"/>
                  </a:solidFill>
                </a:defRPr>
              </a:pPr>
              <a:r>
                <a:t>From these 6 countries, guess what percentage said yes:</a:t>
              </a:r>
              <a:br/>
              <a:r>
                <a:t>Brazil / India / Nigeria / Spain / UK / USA</a:t>
              </a:r>
              <a:br/>
              <a:r>
                <a:rPr b="0"/>
                <a:t>( the countries are in alphabet order in this list)</a:t>
              </a:r>
            </a:p>
          </p:txBody>
        </p:sp>
      </p:grpSp>
      <p:grpSp>
        <p:nvGrpSpPr>
          <p:cNvPr id="193" name="Group"/>
          <p:cNvGrpSpPr/>
          <p:nvPr/>
        </p:nvGrpSpPr>
        <p:grpSpPr>
          <a:xfrm>
            <a:off x="8510960" y="6821560"/>
            <a:ext cx="14907841" cy="1909441"/>
            <a:chOff x="0" y="0"/>
            <a:chExt cx="14907840" cy="1909440"/>
          </a:xfrm>
        </p:grpSpPr>
        <p:sp>
          <p:nvSpPr>
            <p:cNvPr id="191" name="Rounded Rectangle"/>
            <p:cNvSpPr/>
            <p:nvPr/>
          </p:nvSpPr>
          <p:spPr>
            <a:xfrm>
              <a:off x="0" y="0"/>
              <a:ext cx="14907841" cy="1909441"/>
            </a:xfrm>
            <a:prstGeom prst="roundRect">
              <a:avLst>
                <a:gd name="adj" fmla="val 16667"/>
              </a:avLst>
            </a:prstGeom>
            <a:solidFill>
              <a:srgbClr val="0563C1"/>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a:solidFill>
                    <a:srgbClr val="FFFFFF"/>
                  </a:solidFill>
                </a:defRPr>
              </a:pPr>
              <a:endParaRPr/>
            </a:p>
          </p:txBody>
        </p:sp>
        <p:sp>
          <p:nvSpPr>
            <p:cNvPr id="192" name="In the right order: Nigeria / India / Brazil / USA / Spain / UK"/>
            <p:cNvSpPr txBox="1"/>
            <p:nvPr/>
          </p:nvSpPr>
          <p:spPr>
            <a:xfrm>
              <a:off x="340625" y="375600"/>
              <a:ext cx="14224001" cy="11582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defTabSz="1600200">
                <a:lnSpc>
                  <a:spcPct val="90000"/>
                </a:lnSpc>
                <a:defRPr sz="4000" b="1">
                  <a:solidFill>
                    <a:srgbClr val="FFFFFF"/>
                  </a:solidFill>
                </a:defRPr>
              </a:pPr>
              <a:r>
                <a:t>In the right order:</a:t>
              </a:r>
              <a:br/>
              <a:r>
                <a:t>Nigeria / India / Brazil / USA / Spain / UK</a:t>
              </a:r>
            </a:p>
          </p:txBody>
        </p:sp>
      </p:grpSp>
      <p:sp>
        <p:nvSpPr>
          <p:cNvPr id="194" name="Rounded Rectangle"/>
          <p:cNvSpPr/>
          <p:nvPr/>
        </p:nvSpPr>
        <p:spPr>
          <a:xfrm>
            <a:off x="8510960" y="9024759"/>
            <a:ext cx="14907841" cy="1909442"/>
          </a:xfrm>
          <a:prstGeom prst="roundRect">
            <a:avLst>
              <a:gd name="adj" fmla="val 16667"/>
            </a:avLst>
          </a:prstGeom>
          <a:solidFill>
            <a:srgbClr val="008F00"/>
          </a:solidFill>
          <a:ln w="12700">
            <a:miter lim="400000"/>
          </a:ln>
        </p:spPr>
        <p:txBody>
          <a:bodyPr tIns="91439" bIns="91439" anchor="ctr"/>
          <a:lstStyle/>
          <a:p>
            <a:pPr defTabSz="1600200">
              <a:lnSpc>
                <a:spcPct val="90000"/>
              </a:lnSpc>
              <a:spcBef>
                <a:spcPts val="2300"/>
              </a:spcBef>
              <a:defRPr>
                <a:solidFill>
                  <a:srgbClr val="FFFFFF"/>
                </a:solidFill>
              </a:defRPr>
            </a:pPr>
            <a:endParaRPr/>
          </a:p>
        </p:txBody>
      </p:sp>
      <p:sp>
        <p:nvSpPr>
          <p:cNvPr id="195" name="Percentages: Nigeria 95% / India 75% / Brazil  61% / USA 55% / Spain 23% / UK 6%"/>
          <p:cNvSpPr txBox="1"/>
          <p:nvPr/>
        </p:nvSpPr>
        <p:spPr>
          <a:xfrm>
            <a:off x="8851586" y="9263200"/>
            <a:ext cx="14224001" cy="143256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60" tIns="137160" rIns="137160" bIns="137160" anchor="ctr">
            <a:spAutoFit/>
          </a:bodyPr>
          <a:lstStyle>
            <a:lvl1pPr defTabSz="1600200">
              <a:lnSpc>
                <a:spcPct val="90000"/>
              </a:lnSpc>
              <a:spcBef>
                <a:spcPts val="1500"/>
              </a:spcBef>
              <a:defRPr sz="4000" b="1">
                <a:solidFill>
                  <a:srgbClr val="FFFFFF"/>
                </a:solidFill>
              </a:defRPr>
            </a:lvl1pPr>
          </a:lstStyle>
          <a:p>
            <a:r>
              <a:t>Percentages: Nigeria 95% / India 75% / Brazil  61% / USA 55% / Spain 23% / UK 6%</a:t>
            </a:r>
          </a:p>
        </p:txBody>
      </p:sp>
      <p:sp>
        <p:nvSpPr>
          <p:cNvPr id="196" name="Rounded Rectangle"/>
          <p:cNvSpPr/>
          <p:nvPr/>
        </p:nvSpPr>
        <p:spPr>
          <a:xfrm>
            <a:off x="8510960" y="11227960"/>
            <a:ext cx="14907841" cy="1909441"/>
          </a:xfrm>
          <a:prstGeom prst="roundRect">
            <a:avLst>
              <a:gd name="adj" fmla="val 16667"/>
            </a:avLst>
          </a:prstGeom>
          <a:ln w="76200">
            <a:solidFill>
              <a:srgbClr val="000000"/>
            </a:solidFill>
            <a:miter/>
          </a:ln>
        </p:spPr>
        <p:txBody>
          <a:bodyPr tIns="91439" bIns="91439" anchor="ctr"/>
          <a:lstStyle/>
          <a:p>
            <a:pPr defTabSz="1600200">
              <a:lnSpc>
                <a:spcPct val="90000"/>
              </a:lnSpc>
              <a:spcBef>
                <a:spcPts val="2300"/>
              </a:spcBef>
              <a:defRPr sz="5600">
                <a:solidFill>
                  <a:srgbClr val="FFFFFF"/>
                </a:solidFill>
              </a:defRPr>
            </a:pPr>
            <a:endParaRPr/>
          </a:p>
        </p:txBody>
      </p:sp>
      <p:sp>
        <p:nvSpPr>
          <p:cNvPr id="197" name="Surprises: what did you find surprising or puzzling in the data? Can you explain it?"/>
          <p:cNvSpPr txBox="1"/>
          <p:nvPr/>
        </p:nvSpPr>
        <p:spPr>
          <a:xfrm>
            <a:off x="8851586" y="11603560"/>
            <a:ext cx="14224001" cy="115824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600200">
              <a:lnSpc>
                <a:spcPct val="90000"/>
              </a:lnSpc>
              <a:spcBef>
                <a:spcPts val="1500"/>
              </a:spcBef>
              <a:defRPr sz="4000" b="1">
                <a:solidFill>
                  <a:srgbClr val="008F00"/>
                </a:solidFill>
              </a:defRPr>
            </a:lvl1pPr>
          </a:lstStyle>
          <a:p>
            <a:r>
              <a:t>Surprises: what did you find surprising or puzzling in the data? Can you explain it?</a:t>
            </a:r>
          </a:p>
        </p:txBody>
      </p:sp>
      <p:grpSp>
        <p:nvGrpSpPr>
          <p:cNvPr id="200" name="Group"/>
          <p:cNvGrpSpPr/>
          <p:nvPr/>
        </p:nvGrpSpPr>
        <p:grpSpPr>
          <a:xfrm>
            <a:off x="8226558" y="6732782"/>
            <a:ext cx="15476641" cy="6493395"/>
            <a:chOff x="0" y="0"/>
            <a:chExt cx="15476639" cy="6493393"/>
          </a:xfrm>
        </p:grpSpPr>
        <p:sp>
          <p:nvSpPr>
            <p:cNvPr id="198" name="Rectangle"/>
            <p:cNvSpPr/>
            <p:nvPr/>
          </p:nvSpPr>
          <p:spPr>
            <a:xfrm>
              <a:off x="0" y="0"/>
              <a:ext cx="15476640" cy="6493394"/>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sp>
          <p:nvSpPr>
            <p:cNvPr id="199" name="Make your guesses"/>
            <p:cNvSpPr txBox="1"/>
            <p:nvPr/>
          </p:nvSpPr>
          <p:spPr>
            <a:xfrm>
              <a:off x="3080436" y="2399607"/>
              <a:ext cx="9569769" cy="14020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ctr">
                <a:defRPr sz="8000" b="1"/>
              </a:lvl1pPr>
            </a:lstStyle>
            <a:p>
              <a:r>
                <a:t>Make your guesses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200"/>
                                        </p:tgtEl>
                                      </p:cBhvr>
                                    </p:animEffect>
                                    <p:set>
                                      <p:cBhvr>
                                        <p:cTn id="7" fill="hold">
                                          <p:stCondLst>
                                            <p:cond delay="999"/>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xfrm>
            <a:off x="8510960" y="431265"/>
            <a:ext cx="14907837" cy="1158241"/>
          </a:xfrm>
          <a:prstGeom prst="rect">
            <a:avLst/>
          </a:prstGeom>
        </p:spPr>
        <p:txBody>
          <a:bodyPr>
            <a:noAutofit/>
          </a:bodyPr>
          <a:lstStyle>
            <a:lvl1pPr>
              <a:defRPr sz="4800" b="1">
                <a:solidFill>
                  <a:srgbClr val="0B77A0"/>
                </a:solidFill>
              </a:defRPr>
            </a:lvl1pPr>
          </a:lstStyle>
          <a:p>
            <a:r>
              <a:t>Prayer in Britain</a:t>
            </a:r>
          </a:p>
        </p:txBody>
      </p:sp>
      <p:pic>
        <p:nvPicPr>
          <p:cNvPr id="205" name="Picture 12" descr="Picture 12"/>
          <p:cNvPicPr>
            <a:picLocks noChangeAspect="1"/>
          </p:cNvPicPr>
          <p:nvPr/>
        </p:nvPicPr>
        <p:blipFill>
          <a:blip r:embed="rId3"/>
          <a:srcRect l="22434" r="18217"/>
          <a:stretch>
            <a:fillRect/>
          </a:stretch>
        </p:blipFill>
        <p:spPr>
          <a:xfrm>
            <a:off x="3" y="3174"/>
            <a:ext cx="7995249" cy="13712429"/>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3" y="20870"/>
                </a:lnTo>
                <a:cubicBezTo>
                  <a:pt x="19663" y="14093"/>
                  <a:pt x="21600" y="7027"/>
                  <a:pt x="20700" y="250"/>
                </a:cubicBezTo>
                <a:lnTo>
                  <a:pt x="20661" y="0"/>
                </a:lnTo>
                <a:lnTo>
                  <a:pt x="0" y="0"/>
                </a:lnTo>
                <a:close/>
              </a:path>
            </a:pathLst>
          </a:custGeom>
          <a:ln w="12700">
            <a:miter lim="400000"/>
          </a:ln>
        </p:spPr>
      </p:pic>
      <p:sp>
        <p:nvSpPr>
          <p:cNvPr id="206" name="Rounded Rectangle"/>
          <p:cNvSpPr/>
          <p:nvPr/>
        </p:nvSpPr>
        <p:spPr>
          <a:xfrm>
            <a:off x="8510960" y="1589505"/>
            <a:ext cx="14907841" cy="2481096"/>
          </a:xfrm>
          <a:prstGeom prst="roundRect">
            <a:avLst>
              <a:gd name="adj" fmla="val 12827"/>
            </a:avLst>
          </a:prstGeom>
          <a:solidFill>
            <a:srgbClr val="942193"/>
          </a:solidFill>
          <a:ln w="12700">
            <a:miter lim="400000"/>
          </a:ln>
        </p:spPr>
        <p:txBody>
          <a:bodyPr tIns="91439" bIns="91439" anchor="ctr"/>
          <a:lstStyle/>
          <a:p>
            <a:pPr defTabSz="1600200">
              <a:lnSpc>
                <a:spcPct val="90000"/>
              </a:lnSpc>
              <a:spcBef>
                <a:spcPts val="2300"/>
              </a:spcBef>
              <a:defRPr b="1">
                <a:solidFill>
                  <a:srgbClr val="FFFFFF"/>
                </a:solidFill>
              </a:defRPr>
            </a:pPr>
            <a:endParaRPr/>
          </a:p>
        </p:txBody>
      </p:sp>
      <p:sp>
        <p:nvSpPr>
          <p:cNvPr id="207" name="What percentage of British people say they pray at least sometimes?…"/>
          <p:cNvSpPr txBox="1"/>
          <p:nvPr/>
        </p:nvSpPr>
        <p:spPr>
          <a:xfrm>
            <a:off x="8851586" y="1880600"/>
            <a:ext cx="14226585" cy="18989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1600200">
              <a:lnSpc>
                <a:spcPct val="90000"/>
              </a:lnSpc>
              <a:spcBef>
                <a:spcPts val="1500"/>
              </a:spcBef>
              <a:defRPr sz="4000" b="1">
                <a:solidFill>
                  <a:srgbClr val="FFFFFF"/>
                </a:solidFill>
              </a:defRPr>
            </a:pPr>
            <a:r>
              <a:t>What percentage of British people say they pray at least sometimes?</a:t>
            </a:r>
          </a:p>
          <a:p>
            <a:pPr defTabSz="1600200">
              <a:lnSpc>
                <a:spcPct val="90000"/>
              </a:lnSpc>
              <a:spcBef>
                <a:spcPts val="1500"/>
              </a:spcBef>
              <a:defRPr sz="4000" b="1">
                <a:solidFill>
                  <a:srgbClr val="FFFFFF"/>
                </a:solidFill>
              </a:defRPr>
            </a:pPr>
            <a:r>
              <a:t>What percentage pray once a month or more?</a:t>
            </a:r>
          </a:p>
        </p:txBody>
      </p:sp>
      <p:grpSp>
        <p:nvGrpSpPr>
          <p:cNvPr id="210" name="Group"/>
          <p:cNvGrpSpPr/>
          <p:nvPr/>
        </p:nvGrpSpPr>
        <p:grpSpPr>
          <a:xfrm>
            <a:off x="8510960" y="4655848"/>
            <a:ext cx="14907841" cy="2267725"/>
            <a:chOff x="0" y="0"/>
            <a:chExt cx="14907840" cy="2267723"/>
          </a:xfrm>
        </p:grpSpPr>
        <p:sp>
          <p:nvSpPr>
            <p:cNvPr id="208" name="Rounded Rectangle"/>
            <p:cNvSpPr/>
            <p:nvPr/>
          </p:nvSpPr>
          <p:spPr>
            <a:xfrm>
              <a:off x="0" y="0"/>
              <a:ext cx="14907841" cy="2267724"/>
            </a:xfrm>
            <a:prstGeom prst="roundRect">
              <a:avLst>
                <a:gd name="adj" fmla="val 14034"/>
              </a:avLst>
            </a:prstGeom>
            <a:solidFill>
              <a:srgbClr val="343770"/>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209" name="56% of British people say they pray sometimes."/>
            <p:cNvSpPr txBox="1"/>
            <p:nvPr/>
          </p:nvSpPr>
          <p:spPr>
            <a:xfrm>
              <a:off x="340625" y="829061"/>
              <a:ext cx="14226586" cy="60960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1600200">
                <a:lnSpc>
                  <a:spcPct val="90000"/>
                </a:lnSpc>
                <a:defRPr sz="4000" b="1">
                  <a:solidFill>
                    <a:srgbClr val="FFFFFF"/>
                  </a:solidFill>
                </a:defRPr>
              </a:lvl1pPr>
            </a:lstStyle>
            <a:p>
              <a:r>
                <a:t>56% of British people say they pray sometimes.</a:t>
              </a:r>
            </a:p>
          </p:txBody>
        </p:sp>
      </p:grpSp>
      <p:grpSp>
        <p:nvGrpSpPr>
          <p:cNvPr id="213" name="Group"/>
          <p:cNvGrpSpPr/>
          <p:nvPr/>
        </p:nvGrpSpPr>
        <p:grpSpPr>
          <a:xfrm>
            <a:off x="8510960" y="7508820"/>
            <a:ext cx="14907841" cy="1909441"/>
            <a:chOff x="0" y="0"/>
            <a:chExt cx="14907840" cy="1909440"/>
          </a:xfrm>
        </p:grpSpPr>
        <p:sp>
          <p:nvSpPr>
            <p:cNvPr id="211" name="Rounded Rectangle"/>
            <p:cNvSpPr/>
            <p:nvPr/>
          </p:nvSpPr>
          <p:spPr>
            <a:xfrm>
              <a:off x="0" y="0"/>
              <a:ext cx="14907841" cy="1909441"/>
            </a:xfrm>
            <a:prstGeom prst="roundRect">
              <a:avLst>
                <a:gd name="adj" fmla="val 16667"/>
              </a:avLst>
            </a:prstGeom>
            <a:solidFill>
              <a:srgbClr val="0563C1"/>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a:solidFill>
                    <a:srgbClr val="FFFFFF"/>
                  </a:solidFill>
                </a:defRPr>
              </a:pPr>
              <a:endParaRPr/>
            </a:p>
          </p:txBody>
        </p:sp>
        <p:sp>
          <p:nvSpPr>
            <p:cNvPr id="212" name="32% had prayed in the last month."/>
            <p:cNvSpPr txBox="1"/>
            <p:nvPr/>
          </p:nvSpPr>
          <p:spPr>
            <a:xfrm>
              <a:off x="340625" y="649920"/>
              <a:ext cx="14224001" cy="60960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1600200">
                <a:lnSpc>
                  <a:spcPct val="90000"/>
                </a:lnSpc>
                <a:defRPr sz="4000" b="1">
                  <a:solidFill>
                    <a:srgbClr val="FFFFFF"/>
                  </a:solidFill>
                </a:defRPr>
              </a:lvl1pPr>
            </a:lstStyle>
            <a:p>
              <a:r>
                <a:t>32% had prayed in the last month. </a:t>
              </a:r>
            </a:p>
          </p:txBody>
        </p:sp>
      </p:grpSp>
      <p:grpSp>
        <p:nvGrpSpPr>
          <p:cNvPr id="216" name="Group"/>
          <p:cNvGrpSpPr/>
          <p:nvPr/>
        </p:nvGrpSpPr>
        <p:grpSpPr>
          <a:xfrm>
            <a:off x="8510960" y="10330977"/>
            <a:ext cx="14907841" cy="2697751"/>
            <a:chOff x="0" y="0"/>
            <a:chExt cx="14907840" cy="2697749"/>
          </a:xfrm>
        </p:grpSpPr>
        <p:sp>
          <p:nvSpPr>
            <p:cNvPr id="214" name="Rounded Rectangle"/>
            <p:cNvSpPr/>
            <p:nvPr/>
          </p:nvSpPr>
          <p:spPr>
            <a:xfrm>
              <a:off x="0" y="0"/>
              <a:ext cx="14907841" cy="2697750"/>
            </a:xfrm>
            <a:prstGeom prst="roundRect">
              <a:avLst>
                <a:gd name="adj" fmla="val 11797"/>
              </a:avLst>
            </a:prstGeom>
            <a:noFill/>
            <a:ln w="76200" cap="flat">
              <a:solidFill>
                <a:srgbClr val="000000"/>
              </a:solidFill>
              <a:prstDash val="solid"/>
              <a:miter lim="8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215" name="So over half pray sometimes.…"/>
            <p:cNvSpPr txBox="1"/>
            <p:nvPr/>
          </p:nvSpPr>
          <p:spPr>
            <a:xfrm>
              <a:off x="340625" y="303411"/>
              <a:ext cx="14224001" cy="209092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defTabSz="1600200">
                <a:lnSpc>
                  <a:spcPct val="90000"/>
                </a:lnSpc>
                <a:spcBef>
                  <a:spcPts val="1500"/>
                </a:spcBef>
                <a:defRPr sz="4000" b="1">
                  <a:solidFill>
                    <a:srgbClr val="008F00"/>
                  </a:solidFill>
                </a:defRPr>
              </a:pPr>
              <a:r>
                <a:t>So over half pray sometimes.</a:t>
              </a:r>
            </a:p>
            <a:p>
              <a:pPr defTabSz="1600200">
                <a:lnSpc>
                  <a:spcPct val="90000"/>
                </a:lnSpc>
                <a:spcBef>
                  <a:spcPts val="1500"/>
                </a:spcBef>
                <a:defRPr sz="4000" b="1">
                  <a:solidFill>
                    <a:srgbClr val="008F00"/>
                  </a:solidFill>
                </a:defRPr>
              </a:pPr>
              <a:r>
                <a:t>And about a third prayed in the last month.</a:t>
              </a:r>
            </a:p>
            <a:p>
              <a:pPr defTabSz="1600200">
                <a:lnSpc>
                  <a:spcPct val="90000"/>
                </a:lnSpc>
                <a:spcBef>
                  <a:spcPts val="1500"/>
                </a:spcBef>
                <a:defRPr sz="4000" b="1">
                  <a:solidFill>
                    <a:srgbClr val="008F00"/>
                  </a:solidFill>
                </a:defRPr>
              </a:pPr>
              <a:r>
                <a:t>Surprised?</a:t>
              </a:r>
            </a:p>
          </p:txBody>
        </p:sp>
      </p:grpSp>
      <p:grpSp>
        <p:nvGrpSpPr>
          <p:cNvPr id="219" name="Group"/>
          <p:cNvGrpSpPr/>
          <p:nvPr/>
        </p:nvGrpSpPr>
        <p:grpSpPr>
          <a:xfrm>
            <a:off x="8226558" y="4436420"/>
            <a:ext cx="15476641" cy="8794536"/>
            <a:chOff x="0" y="0"/>
            <a:chExt cx="15476639" cy="8794535"/>
          </a:xfrm>
        </p:grpSpPr>
        <p:sp>
          <p:nvSpPr>
            <p:cNvPr id="217" name="Rectangle"/>
            <p:cNvSpPr/>
            <p:nvPr/>
          </p:nvSpPr>
          <p:spPr>
            <a:xfrm>
              <a:off x="-1" y="-1"/>
              <a:ext cx="15476641" cy="8794537"/>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sp>
          <p:nvSpPr>
            <p:cNvPr id="218" name="Make your guesses"/>
            <p:cNvSpPr txBox="1"/>
            <p:nvPr/>
          </p:nvSpPr>
          <p:spPr>
            <a:xfrm>
              <a:off x="3080436" y="3249984"/>
              <a:ext cx="9569769" cy="189895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noAutofit/>
            </a:bodyPr>
            <a:lstStyle>
              <a:lvl1pPr algn="ctr">
                <a:defRPr sz="8000" b="1"/>
              </a:lvl1pPr>
            </a:lstStyle>
            <a:p>
              <a:r>
                <a:t>Make your guesses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219"/>
                                        </p:tgtEl>
                                      </p:cBhvr>
                                    </p:animEffect>
                                    <p:set>
                                      <p:cBhvr>
                                        <p:cTn id="7" fill="hold">
                                          <p:stCondLst>
                                            <p:cond delay="999"/>
                                          </p:stCondLst>
                                        </p:cTn>
                                        <p:tgtEl>
                                          <p:spTgt spid="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a:spLocks noGrp="1"/>
          </p:cNvSpPr>
          <p:nvPr>
            <p:ph type="title"/>
          </p:nvPr>
        </p:nvSpPr>
        <p:spPr>
          <a:xfrm>
            <a:off x="8510960" y="431265"/>
            <a:ext cx="14907837" cy="1158241"/>
          </a:xfrm>
          <a:prstGeom prst="rect">
            <a:avLst/>
          </a:prstGeom>
        </p:spPr>
        <p:txBody>
          <a:bodyPr>
            <a:noAutofit/>
          </a:bodyPr>
          <a:lstStyle>
            <a:lvl1pPr>
              <a:defRPr sz="4800" b="1">
                <a:solidFill>
                  <a:srgbClr val="0B77A0"/>
                </a:solidFill>
              </a:defRPr>
            </a:lvl1pPr>
          </a:lstStyle>
          <a:p>
            <a:r>
              <a:t>Does God hear prayers?</a:t>
            </a:r>
          </a:p>
        </p:txBody>
      </p:sp>
      <p:pic>
        <p:nvPicPr>
          <p:cNvPr id="224" name="Picture 12" descr="Picture 12"/>
          <p:cNvPicPr>
            <a:picLocks noChangeAspect="1"/>
          </p:cNvPicPr>
          <p:nvPr/>
        </p:nvPicPr>
        <p:blipFill>
          <a:blip r:embed="rId3"/>
          <a:srcRect l="22434" r="18217"/>
          <a:stretch>
            <a:fillRect/>
          </a:stretch>
        </p:blipFill>
        <p:spPr>
          <a:xfrm>
            <a:off x="3" y="3174"/>
            <a:ext cx="7995249" cy="13712429"/>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3" y="20870"/>
                </a:lnTo>
                <a:cubicBezTo>
                  <a:pt x="19663" y="14093"/>
                  <a:pt x="21600" y="7027"/>
                  <a:pt x="20700" y="250"/>
                </a:cubicBezTo>
                <a:lnTo>
                  <a:pt x="20661" y="0"/>
                </a:lnTo>
                <a:lnTo>
                  <a:pt x="0" y="0"/>
                </a:lnTo>
                <a:close/>
              </a:path>
            </a:pathLst>
          </a:custGeom>
          <a:ln w="12700">
            <a:miter lim="400000"/>
          </a:ln>
        </p:spPr>
      </p:pic>
      <p:sp>
        <p:nvSpPr>
          <p:cNvPr id="225" name="Rounded Rectangle"/>
          <p:cNvSpPr/>
          <p:nvPr/>
        </p:nvSpPr>
        <p:spPr>
          <a:xfrm>
            <a:off x="8510960" y="1589505"/>
            <a:ext cx="14907841" cy="2796269"/>
          </a:xfrm>
          <a:prstGeom prst="roundRect">
            <a:avLst>
              <a:gd name="adj" fmla="val 11381"/>
            </a:avLst>
          </a:prstGeom>
          <a:solidFill>
            <a:srgbClr val="942193"/>
          </a:solidFill>
          <a:ln w="12700">
            <a:miter lim="400000"/>
          </a:ln>
        </p:spPr>
        <p:txBody>
          <a:bodyPr tIns="91439" bIns="91439" anchor="ctr"/>
          <a:lstStyle/>
          <a:p>
            <a:pPr defTabSz="1600200">
              <a:lnSpc>
                <a:spcPct val="90000"/>
              </a:lnSpc>
              <a:spcBef>
                <a:spcPts val="2300"/>
              </a:spcBef>
              <a:defRPr b="1">
                <a:solidFill>
                  <a:srgbClr val="FFFFFF"/>
                </a:solidFill>
              </a:defRPr>
            </a:pPr>
            <a:endParaRPr/>
          </a:p>
        </p:txBody>
      </p:sp>
      <p:sp>
        <p:nvSpPr>
          <p:cNvPr id="226" name="What percentage of non-religious British people think that God hears their prayers?…"/>
          <p:cNvSpPr txBox="1"/>
          <p:nvPr/>
        </p:nvSpPr>
        <p:spPr>
          <a:xfrm>
            <a:off x="8851586" y="1763867"/>
            <a:ext cx="14226585" cy="2447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1600200">
              <a:lnSpc>
                <a:spcPct val="90000"/>
              </a:lnSpc>
              <a:spcBef>
                <a:spcPts val="1500"/>
              </a:spcBef>
              <a:defRPr sz="4000" b="1">
                <a:solidFill>
                  <a:srgbClr val="FFFFFF"/>
                </a:solidFill>
              </a:defRPr>
            </a:pPr>
            <a:r>
              <a:t>What percentage of non-religious British people think that God hears their prayers? </a:t>
            </a:r>
          </a:p>
          <a:p>
            <a:pPr defTabSz="1600200">
              <a:lnSpc>
                <a:spcPct val="90000"/>
              </a:lnSpc>
              <a:spcBef>
                <a:spcPts val="1500"/>
              </a:spcBef>
              <a:defRPr sz="4000" b="1">
                <a:solidFill>
                  <a:srgbClr val="FFFFFF"/>
                </a:solidFill>
              </a:defRPr>
            </a:pPr>
            <a:r>
              <a:t>What percentage of British Christians, and British Muslims think this?</a:t>
            </a:r>
          </a:p>
        </p:txBody>
      </p:sp>
      <p:grpSp>
        <p:nvGrpSpPr>
          <p:cNvPr id="229" name="Group"/>
          <p:cNvGrpSpPr/>
          <p:nvPr/>
        </p:nvGrpSpPr>
        <p:grpSpPr>
          <a:xfrm>
            <a:off x="8510960" y="5150676"/>
            <a:ext cx="14907841" cy="2046083"/>
            <a:chOff x="0" y="0"/>
            <a:chExt cx="14907840" cy="2046081"/>
          </a:xfrm>
        </p:grpSpPr>
        <p:sp>
          <p:nvSpPr>
            <p:cNvPr id="227" name="Rounded Rectangle"/>
            <p:cNvSpPr/>
            <p:nvPr/>
          </p:nvSpPr>
          <p:spPr>
            <a:xfrm>
              <a:off x="0" y="0"/>
              <a:ext cx="14907841" cy="2046082"/>
            </a:xfrm>
            <a:prstGeom prst="roundRect">
              <a:avLst>
                <a:gd name="adj" fmla="val 15554"/>
              </a:avLst>
            </a:prstGeom>
            <a:solidFill>
              <a:srgbClr val="343770"/>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228" name="19% of non-religious British people think God hears their prayers. About 1 out of 5."/>
            <p:cNvSpPr/>
            <p:nvPr/>
          </p:nvSpPr>
          <p:spPr>
            <a:xfrm>
              <a:off x="340625" y="1023040"/>
              <a:ext cx="1422658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1600200">
                <a:lnSpc>
                  <a:spcPct val="90000"/>
                </a:lnSpc>
                <a:defRPr sz="4000" b="1">
                  <a:solidFill>
                    <a:srgbClr val="FFFFFF"/>
                  </a:solidFill>
                </a:defRPr>
              </a:lvl1pPr>
            </a:lstStyle>
            <a:p>
              <a:r>
                <a:t>19% of non-religious British people think God hears their prayers. About 1 out of 5.</a:t>
              </a:r>
            </a:p>
          </p:txBody>
        </p:sp>
      </p:grpSp>
      <p:grpSp>
        <p:nvGrpSpPr>
          <p:cNvPr id="232" name="Group"/>
          <p:cNvGrpSpPr/>
          <p:nvPr/>
        </p:nvGrpSpPr>
        <p:grpSpPr>
          <a:xfrm>
            <a:off x="8510960" y="7961660"/>
            <a:ext cx="14907841" cy="1909441"/>
            <a:chOff x="0" y="0"/>
            <a:chExt cx="14907840" cy="1909440"/>
          </a:xfrm>
        </p:grpSpPr>
        <p:sp>
          <p:nvSpPr>
            <p:cNvPr id="230" name="Rounded Rectangle"/>
            <p:cNvSpPr/>
            <p:nvPr/>
          </p:nvSpPr>
          <p:spPr>
            <a:xfrm>
              <a:off x="0" y="0"/>
              <a:ext cx="14907841" cy="1909441"/>
            </a:xfrm>
            <a:prstGeom prst="roundRect">
              <a:avLst>
                <a:gd name="adj" fmla="val 16667"/>
              </a:avLst>
            </a:prstGeom>
            <a:solidFill>
              <a:srgbClr val="0563C1"/>
            </a:solidFill>
            <a:ln w="12700" cap="flat">
              <a:noFill/>
              <a:miter lim="400000"/>
            </a:ln>
            <a:effectLst/>
          </p:spPr>
          <p:txBody>
            <a:bodyPr wrap="square" lIns="91439" tIns="91439" rIns="91439" bIns="91439" numCol="1" anchor="ctr">
              <a:noAutofit/>
            </a:bodyPr>
            <a:lstStyle/>
            <a:p>
              <a:pPr defTabSz="1600200">
                <a:lnSpc>
                  <a:spcPct val="90000"/>
                </a:lnSpc>
                <a:spcBef>
                  <a:spcPts val="2300"/>
                </a:spcBef>
                <a:defRPr>
                  <a:solidFill>
                    <a:srgbClr val="FFFFFF"/>
                  </a:solidFill>
                </a:defRPr>
              </a:pPr>
              <a:endParaRPr/>
            </a:p>
          </p:txBody>
        </p:sp>
        <p:sp>
          <p:nvSpPr>
            <p:cNvPr id="231" name="Among British Christians, that rises to 54% (Over half). Among British Muslims, it’s 83% (four out of five)"/>
            <p:cNvSpPr txBox="1"/>
            <p:nvPr/>
          </p:nvSpPr>
          <p:spPr>
            <a:xfrm>
              <a:off x="340625" y="375600"/>
              <a:ext cx="14224001" cy="11582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1600200">
                <a:lnSpc>
                  <a:spcPct val="90000"/>
                </a:lnSpc>
                <a:defRPr sz="4000" b="1">
                  <a:solidFill>
                    <a:srgbClr val="FFFFFF"/>
                  </a:solidFill>
                </a:defRPr>
              </a:lvl1pPr>
            </a:lstStyle>
            <a:p>
              <a:r>
                <a:t>Among British Christians, that rises to 54% (Over half). Among British Muslims, it’s 83% (four out of five)</a:t>
              </a:r>
            </a:p>
          </p:txBody>
        </p:sp>
      </p:grpSp>
      <p:grpSp>
        <p:nvGrpSpPr>
          <p:cNvPr id="235" name="Group"/>
          <p:cNvGrpSpPr/>
          <p:nvPr/>
        </p:nvGrpSpPr>
        <p:grpSpPr>
          <a:xfrm>
            <a:off x="8510960" y="10757928"/>
            <a:ext cx="14907841" cy="2027349"/>
            <a:chOff x="0" y="0"/>
            <a:chExt cx="14907840" cy="2027347"/>
          </a:xfrm>
        </p:grpSpPr>
        <p:sp>
          <p:nvSpPr>
            <p:cNvPr id="233" name="Rounded Rectangle"/>
            <p:cNvSpPr/>
            <p:nvPr/>
          </p:nvSpPr>
          <p:spPr>
            <a:xfrm>
              <a:off x="0" y="0"/>
              <a:ext cx="14907841" cy="2027348"/>
            </a:xfrm>
            <a:prstGeom prst="roundRect">
              <a:avLst>
                <a:gd name="adj" fmla="val 15698"/>
              </a:avLst>
            </a:prstGeom>
            <a:noFill/>
            <a:ln w="76200" cap="flat">
              <a:solidFill>
                <a:srgbClr val="000000"/>
              </a:solidFill>
              <a:prstDash val="solid"/>
              <a:miter lim="800000"/>
            </a:ln>
            <a:effectLst/>
          </p:spPr>
          <p:txBody>
            <a:bodyPr wrap="square" lIns="91439" tIns="91439" rIns="91439" bIns="91439" numCol="1" anchor="ctr">
              <a:noAutofit/>
            </a:bodyPr>
            <a:lstStyle/>
            <a:p>
              <a:pPr defTabSz="1600200">
                <a:lnSpc>
                  <a:spcPct val="90000"/>
                </a:lnSpc>
                <a:spcBef>
                  <a:spcPts val="2300"/>
                </a:spcBef>
                <a:defRPr sz="5600">
                  <a:solidFill>
                    <a:srgbClr val="FFFFFF"/>
                  </a:solidFill>
                </a:defRPr>
              </a:pPr>
              <a:endParaRPr/>
            </a:p>
          </p:txBody>
        </p:sp>
        <p:sp>
          <p:nvSpPr>
            <p:cNvPr id="234" name="Surprised? How do you explain the figures?"/>
            <p:cNvSpPr/>
            <p:nvPr/>
          </p:nvSpPr>
          <p:spPr>
            <a:xfrm>
              <a:off x="341917" y="1013673"/>
              <a:ext cx="142240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1600200">
                <a:lnSpc>
                  <a:spcPct val="90000"/>
                </a:lnSpc>
                <a:spcBef>
                  <a:spcPts val="1500"/>
                </a:spcBef>
                <a:defRPr sz="4000" b="1">
                  <a:solidFill>
                    <a:srgbClr val="008F00"/>
                  </a:solidFill>
                </a:defRPr>
              </a:lvl1pPr>
            </a:lstStyle>
            <a:p>
              <a:r>
                <a:t>Surprised? How do you explain the figures?</a:t>
              </a:r>
            </a:p>
          </p:txBody>
        </p:sp>
      </p:grpSp>
      <p:grpSp>
        <p:nvGrpSpPr>
          <p:cNvPr id="238" name="Group"/>
          <p:cNvGrpSpPr/>
          <p:nvPr/>
        </p:nvGrpSpPr>
        <p:grpSpPr>
          <a:xfrm>
            <a:off x="8226558" y="4519112"/>
            <a:ext cx="15476641" cy="8794537"/>
            <a:chOff x="0" y="0"/>
            <a:chExt cx="15476639" cy="8794535"/>
          </a:xfrm>
        </p:grpSpPr>
        <p:sp>
          <p:nvSpPr>
            <p:cNvPr id="236" name="Rectangle"/>
            <p:cNvSpPr/>
            <p:nvPr/>
          </p:nvSpPr>
          <p:spPr>
            <a:xfrm>
              <a:off x="-1" y="-1"/>
              <a:ext cx="15476641" cy="8794537"/>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sp>
          <p:nvSpPr>
            <p:cNvPr id="237" name="Make your guesses"/>
            <p:cNvSpPr txBox="1"/>
            <p:nvPr/>
          </p:nvSpPr>
          <p:spPr>
            <a:xfrm>
              <a:off x="3080436" y="3249984"/>
              <a:ext cx="9569769" cy="189895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noAutofit/>
            </a:bodyPr>
            <a:lstStyle>
              <a:lvl1pPr algn="ctr">
                <a:defRPr sz="8000" b="1"/>
              </a:lvl1pPr>
            </a:lstStyle>
            <a:p>
              <a:r>
                <a:t>Make your guesses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238"/>
                                        </p:tgtEl>
                                      </p:cBhvr>
                                    </p:animEffect>
                                    <p:set>
                                      <p:cBhvr>
                                        <p:cTn id="7" fill="hold">
                                          <p:stCondLst>
                                            <p:cond delay="999"/>
                                          </p:stCondLst>
                                        </p:cTn>
                                        <p:tgtEl>
                                          <p:spTgt spid="2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27D3EF82882C449E7A1E4B88294373" ma:contentTypeVersion="19" ma:contentTypeDescription="Create a new document." ma:contentTypeScope="" ma:versionID="95b5fd2a50bd8e54562dabb41e950103">
  <xsd:schema xmlns:xsd="http://www.w3.org/2001/XMLSchema" xmlns:xs="http://www.w3.org/2001/XMLSchema" xmlns:p="http://schemas.microsoft.com/office/2006/metadata/properties" xmlns:ns2="7e3afb98-bd54-44fc-bbbc-97d565f20e3a" xmlns:ns3="a8be2102-8fbe-40ee-9167-bf4c89f49cb8" targetNamespace="http://schemas.microsoft.com/office/2006/metadata/properties" ma:root="true" ma:fieldsID="82faba65035260e33ffe58f280ff40c0" ns2:_="" ns3:_="">
    <xsd:import namespace="7e3afb98-bd54-44fc-bbbc-97d565f20e3a"/>
    <xsd:import namespace="a8be2102-8fbe-40ee-9167-bf4c89f49c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fb98-bd54-44fc-bbbc-97d565f20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6be8a5-6d11-4295-89aa-b0d0ab4a5a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be2102-8fbe-40ee-9167-bf4c89f49c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70fae4-9a1a-4807-b8c3-1af538996d21}" ma:internalName="TaxCatchAll" ma:showField="CatchAllData" ma:web="a8be2102-8fbe-40ee-9167-bf4c89f49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be2102-8fbe-40ee-9167-bf4c89f49cb8" xsi:nil="true"/>
    <lcf76f155ced4ddcb4097134ff3c332f xmlns="7e3afb98-bd54-44fc-bbbc-97d565f20e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34D062-C5FE-43C0-9C3E-3A2D23053575}"/>
</file>

<file path=customXml/itemProps2.xml><?xml version="1.0" encoding="utf-8"?>
<ds:datastoreItem xmlns:ds="http://schemas.openxmlformats.org/officeDocument/2006/customXml" ds:itemID="{2B84C666-5669-4CD8-BCA0-857D0EA6F64B}"/>
</file>

<file path=customXml/itemProps3.xml><?xml version="1.0" encoding="utf-8"?>
<ds:datastoreItem xmlns:ds="http://schemas.openxmlformats.org/officeDocument/2006/customXml" ds:itemID="{B7FE3394-46F2-4F3B-AEB1-6DDA96E33994}"/>
</file>

<file path=docProps/app.xml><?xml version="1.0" encoding="utf-8"?>
<Properties xmlns="http://schemas.openxmlformats.org/officeDocument/2006/extended-properties" xmlns:vt="http://schemas.openxmlformats.org/officeDocument/2006/docPropsVTypes">
  <TotalTime>1</TotalTime>
  <Words>2710</Words>
  <Application>Microsoft Macintosh PowerPoint</Application>
  <PresentationFormat>Custom</PresentationFormat>
  <Paragraphs>162</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Helvetica</vt:lpstr>
      <vt:lpstr>Office Theme</vt:lpstr>
      <vt:lpstr>1_Office Theme</vt:lpstr>
      <vt:lpstr>Prayer Spaces in Schools Learning from a prayer space</vt:lpstr>
      <vt:lpstr>PowerPoint Presentation</vt:lpstr>
      <vt:lpstr>Prayer Spaces in Schools Learning from a prayer space</vt:lpstr>
      <vt:lpstr>Thinking about praying</vt:lpstr>
      <vt:lpstr>Thinking about praying</vt:lpstr>
      <vt:lpstr>Finding out about prayer from research</vt:lpstr>
      <vt:lpstr>Do people in different countries pray in the same ways? Where is prayer most popular?</vt:lpstr>
      <vt:lpstr>Prayer in Britain</vt:lpstr>
      <vt:lpstr>Does God hear prayers?</vt:lpstr>
      <vt:lpstr>What do people pray for?</vt:lpstr>
      <vt:lpstr>What does the Bible offer to help us understand Christian prayer?</vt:lpstr>
      <vt:lpstr>Choose 6 of these ten sentence starters  and complete them with your own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Tim Abbott</cp:lastModifiedBy>
  <cp:revision>2</cp:revision>
  <dcterms:modified xsi:type="dcterms:W3CDTF">2026-02-03T10:37:22Z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0x0101006C27D3EF82882C449E7A1E4B88294373</vt:lpwstr>
  </property>
</Properties>
</file>