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notesMasterIdLst>
    <p:notesMasterId r:id="rId28"/>
  </p:notesMasterIdLst>
  <p:sldIdLst>
    <p:sldId id="278"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0" d="100"/>
          <a:sy n="60" d="100"/>
        </p:scale>
        <p:origin x="2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Helvetica"/>
      </a:defRPr>
    </a:lvl1pPr>
    <a:lvl2pPr indent="228600" latinLnBrk="0">
      <a:defRPr sz="1400">
        <a:latin typeface="+mn-lt"/>
        <a:ea typeface="+mn-ea"/>
        <a:cs typeface="+mn-cs"/>
        <a:sym typeface="Helvetica"/>
      </a:defRPr>
    </a:lvl2pPr>
    <a:lvl3pPr indent="457200" latinLnBrk="0">
      <a:defRPr sz="1400">
        <a:latin typeface="+mn-lt"/>
        <a:ea typeface="+mn-ea"/>
        <a:cs typeface="+mn-cs"/>
        <a:sym typeface="Helvetica"/>
      </a:defRPr>
    </a:lvl3pPr>
    <a:lvl4pPr indent="685800" latinLnBrk="0">
      <a:defRPr sz="1400">
        <a:latin typeface="+mn-lt"/>
        <a:ea typeface="+mn-ea"/>
        <a:cs typeface="+mn-cs"/>
        <a:sym typeface="Helvetica"/>
      </a:defRPr>
    </a:lvl4pPr>
    <a:lvl5pPr indent="914400" latinLnBrk="0">
      <a:defRPr sz="1400">
        <a:latin typeface="+mn-lt"/>
        <a:ea typeface="+mn-ea"/>
        <a:cs typeface="+mn-cs"/>
        <a:sym typeface="Helvetica"/>
      </a:defRPr>
    </a:lvl5pPr>
    <a:lvl6pPr indent="1143000" latinLnBrk="0">
      <a:defRPr sz="1400">
        <a:latin typeface="+mn-lt"/>
        <a:ea typeface="+mn-ea"/>
        <a:cs typeface="+mn-cs"/>
        <a:sym typeface="Helvetica"/>
      </a:defRPr>
    </a:lvl6pPr>
    <a:lvl7pPr indent="1371600" latinLnBrk="0">
      <a:defRPr sz="1400">
        <a:latin typeface="+mn-lt"/>
        <a:ea typeface="+mn-ea"/>
        <a:cs typeface="+mn-cs"/>
        <a:sym typeface="Helvetica"/>
      </a:defRPr>
    </a:lvl7pPr>
    <a:lvl8pPr indent="1600200" latinLnBrk="0">
      <a:defRPr sz="1400">
        <a:latin typeface="+mn-lt"/>
        <a:ea typeface="+mn-ea"/>
        <a:cs typeface="+mn-cs"/>
        <a:sym typeface="Helvetica"/>
      </a:defRPr>
    </a:lvl8pPr>
    <a:lvl9pPr indent="1828800" latinLnBrk="0">
      <a:defRPr sz="14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indent="67943" defTabSz="914400">
              <a:spcBef>
                <a:spcPts val="900"/>
              </a:spcBef>
              <a:defRPr b="1" spc="-7"/>
            </a:pPr>
            <a:r>
              <a:t>These lessons are written by Lat Blaylock, RE Consultant with RE Today www.retoday.org.uk </a:t>
            </a:r>
          </a:p>
          <a:p>
            <a:pPr indent="67943" defTabSz="914400">
              <a:spcBef>
                <a:spcPts val="900"/>
              </a:spcBef>
              <a:defRPr b="1" spc="-7"/>
            </a:pPr>
            <a:r>
              <a:t>Aims of these lessons:</a:t>
            </a:r>
          </a:p>
          <a:p>
            <a:pPr marL="342899" marR="337820" indent="-342899" defTabSz="914400">
              <a:lnSpc>
                <a:spcPct val="107000"/>
              </a:lnSpc>
              <a:spcBef>
                <a:spcPts val="900"/>
              </a:spcBef>
              <a:buSzPts val="1400"/>
              <a:buAutoNum type="alphaLcPeriod"/>
              <a:tabLst>
                <a:tab pos="520700" algn="l"/>
              </a:tabLst>
              <a:defRPr spc="-3"/>
            </a:pPr>
            <a:r>
              <a:t>To provide</a:t>
            </a:r>
            <a:r>
              <a:rPr spc="-7"/>
              <a:t> </a:t>
            </a:r>
            <a:r>
              <a:t>excellent</a:t>
            </a:r>
            <a:r>
              <a:rPr spc="-7"/>
              <a:t> </a:t>
            </a:r>
            <a:r>
              <a:t>and</a:t>
            </a:r>
            <a:r>
              <a:rPr spc="-7"/>
              <a:t> </a:t>
            </a:r>
            <a:r>
              <a:t>respected classroom</a:t>
            </a:r>
            <a:r>
              <a:rPr spc="-7"/>
              <a:t> </a:t>
            </a:r>
            <a:r>
              <a:t>resources</a:t>
            </a:r>
            <a:r>
              <a:rPr spc="-7"/>
              <a:t> </a:t>
            </a:r>
            <a:r>
              <a:t>for</a:t>
            </a:r>
            <a:r>
              <a:rPr spc="-7"/>
              <a:t> </a:t>
            </a:r>
            <a:r>
              <a:t>teachers</a:t>
            </a:r>
            <a:r>
              <a:rPr spc="-7"/>
              <a:t> </a:t>
            </a:r>
            <a:r>
              <a:t>of</a:t>
            </a:r>
            <a:r>
              <a:rPr spc="-11"/>
              <a:t> RVE / RME / </a:t>
            </a:r>
            <a:r>
              <a:t>RE</a:t>
            </a:r>
            <a:r>
              <a:rPr spc="-7"/>
              <a:t> </a:t>
            </a:r>
            <a:r>
              <a:t>to use</a:t>
            </a:r>
            <a:r>
              <a:rPr spc="-7"/>
              <a:t> </a:t>
            </a:r>
            <a:r>
              <a:t>in lessons when a PRAYER SPACES visit is coming, taking place or has happened,</a:t>
            </a:r>
          </a:p>
          <a:p>
            <a:pPr marL="342899" marR="616584" indent="-342899" defTabSz="914400">
              <a:lnSpc>
                <a:spcPct val="108000"/>
              </a:lnSpc>
              <a:buSzPts val="1400"/>
              <a:buAutoNum type="alphaLcPeriod"/>
              <a:tabLst>
                <a:tab pos="520700" algn="l"/>
                <a:tab pos="520700" algn="l"/>
              </a:tabLst>
              <a:defRPr spc="-3"/>
            </a:pPr>
            <a:r>
              <a:t>To</a:t>
            </a:r>
            <a:r>
              <a:rPr spc="-31"/>
              <a:t> </a:t>
            </a:r>
            <a:r>
              <a:t>enable</a:t>
            </a:r>
            <a:r>
              <a:rPr spc="-15"/>
              <a:t> </a:t>
            </a:r>
            <a:r>
              <a:t>teachers</a:t>
            </a:r>
            <a:r>
              <a:rPr spc="-15"/>
              <a:t> </a:t>
            </a:r>
            <a:r>
              <a:t>and</a:t>
            </a:r>
            <a:r>
              <a:rPr spc="-31"/>
              <a:t> </a:t>
            </a:r>
            <a:r>
              <a:t>PRAYER SPACES volunteers</a:t>
            </a:r>
            <a:r>
              <a:rPr spc="-15"/>
              <a:t> </a:t>
            </a:r>
            <a:r>
              <a:t>to</a:t>
            </a:r>
            <a:r>
              <a:rPr spc="-19"/>
              <a:t> </a:t>
            </a:r>
            <a:r>
              <a:t>deliver</a:t>
            </a:r>
            <a:r>
              <a:rPr spc="-22"/>
              <a:t> </a:t>
            </a:r>
            <a:r>
              <a:t>quality RVE / RME /</a:t>
            </a:r>
            <a:r>
              <a:rPr spc="-22"/>
              <a:t> </a:t>
            </a:r>
            <a:r>
              <a:t>RE</a:t>
            </a:r>
            <a:r>
              <a:rPr spc="-22"/>
              <a:t> </a:t>
            </a:r>
            <a:r>
              <a:t>about</a:t>
            </a:r>
            <a:r>
              <a:rPr spc="-15"/>
              <a:t> </a:t>
            </a:r>
            <a:r>
              <a:t>prayer</a:t>
            </a:r>
            <a:r>
              <a:rPr spc="-11"/>
              <a:t> </a:t>
            </a:r>
            <a:r>
              <a:t>which connects to the experiences of the PRAYER SPACES provision.</a:t>
            </a:r>
          </a:p>
          <a:p>
            <a:pPr marL="342899" marR="379095" indent="-342899" defTabSz="914400">
              <a:lnSpc>
                <a:spcPct val="107000"/>
              </a:lnSpc>
              <a:buSzPts val="1400"/>
              <a:buAutoNum type="alphaLcPeriod"/>
              <a:tabLst>
                <a:tab pos="520700" algn="l"/>
              </a:tabLst>
              <a:defRPr spc="-3"/>
            </a:pPr>
            <a:r>
              <a:t>To</a:t>
            </a:r>
            <a:r>
              <a:rPr spc="-11"/>
              <a:t> </a:t>
            </a:r>
            <a:r>
              <a:t>enable</a:t>
            </a:r>
            <a:r>
              <a:rPr spc="-7"/>
              <a:t> </a:t>
            </a:r>
            <a:r>
              <a:t>pupils to</a:t>
            </a:r>
            <a:r>
              <a:rPr spc="-11"/>
              <a:t> </a:t>
            </a:r>
            <a:r>
              <a:t>think</a:t>
            </a:r>
            <a:r>
              <a:rPr spc="-7"/>
              <a:t> </a:t>
            </a:r>
            <a:r>
              <a:t>for</a:t>
            </a:r>
            <a:r>
              <a:rPr spc="-7"/>
              <a:t> </a:t>
            </a:r>
            <a:r>
              <a:t>themselves</a:t>
            </a:r>
            <a:r>
              <a:rPr spc="-7"/>
              <a:t> </a:t>
            </a:r>
            <a:r>
              <a:t>about</a:t>
            </a:r>
            <a:r>
              <a:rPr spc="-7"/>
              <a:t> </a:t>
            </a:r>
            <a:r>
              <a:t>prayer</a:t>
            </a:r>
            <a:r>
              <a:rPr spc="-7"/>
              <a:t> </a:t>
            </a:r>
            <a:r>
              <a:t>and</a:t>
            </a:r>
            <a:r>
              <a:rPr spc="-15"/>
              <a:t> </a:t>
            </a:r>
            <a:r>
              <a:t>its</a:t>
            </a:r>
            <a:r>
              <a:rPr spc="-7"/>
              <a:t> </a:t>
            </a:r>
            <a:r>
              <a:t>meanings,</a:t>
            </a:r>
            <a:r>
              <a:rPr spc="-7"/>
              <a:t> </a:t>
            </a:r>
            <a:r>
              <a:t>and access opportunities for spiritual, moral, social and cultural development.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Pupil art like this often communicates very powerfully to other learners – examples come from the NATRE ‘Spirited Arts’ competition and gallery.</a:t>
            </a:r>
          </a:p>
          <a:p>
            <a:r>
              <a:t>https://www.natre.org.uk/about-natre/projects/spirited-arts/spirited-arts-gallery/2023/ </a:t>
            </a:r>
          </a:p>
          <a:p>
            <a:r>
              <a:t>Do get your pupils to enter.</a:t>
            </a:r>
          </a:p>
          <a:p>
            <a:r>
              <a:t>Teachers could challenge pupils: do they think prayer is like a ‘safety bubble’ as Adey suggests?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t>Pupil art like this often communicates very powerfully to other learners – examples come from the NATRE ‘Spirited Arts’ competition and gallery.</a:t>
            </a:r>
          </a:p>
          <a:p>
            <a:r>
              <a:t>https://www.natre.org.uk/about-natre/projects/spirited-arts/spirited-arts-gallery/2023/  </a:t>
            </a:r>
          </a:p>
          <a:p>
            <a:r>
              <a:t>Do get your pupils to enter. </a:t>
            </a:r>
          </a:p>
          <a:p>
            <a:r>
              <a:t>Teachers could challenge pupils: do they understand what Jake means by ‘battling the duality’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r>
              <a:t>Pupil art like this often communicates very powerfully to other learners – examples come from the NATRE ‘Spirited Arts’ competition and gallery.</a:t>
            </a:r>
          </a:p>
          <a:p>
            <a:r>
              <a:t>https://www.natre.org.uk/about-natre/projects/spirited-arts/spirited-arts-gallery/2023/ </a:t>
            </a:r>
          </a:p>
          <a:p>
            <a:r>
              <a:t>Do get your pupils to enter. </a:t>
            </a:r>
          </a:p>
          <a:p>
            <a:r>
              <a:t>Teachers could challenge pupils: do they understand what Jake means by ‘battling the duality’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t>Pupil art like this often communicates very powerfully to other learners – examples come from the NATRE ‘Spirited Arts’ competition and gallery.</a:t>
            </a:r>
          </a:p>
          <a:p>
            <a:r>
              <a:t>https://www.natre.org.uk/about-natre/projects/spirited-arts/spirited-arts-gallery/2023/ </a:t>
            </a:r>
          </a:p>
          <a:p>
            <a:r>
              <a:t>Do get your pupils to enter. </a:t>
            </a:r>
          </a:p>
          <a:p>
            <a:r>
              <a:t>Teachers could challenge pupils: do they understand what Jake means by ‘battling the duality’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t>Pupil art like this often communicates very powerfully to other learners – examples come from the NATRE ‘Spirited Arts’ competition and gallery. </a:t>
            </a:r>
          </a:p>
          <a:p>
            <a:r>
              <a:t>https://www.natre.org.uk/about-natre/projects/spirited-arts/spirited-arts-gallery/2023/  </a:t>
            </a:r>
          </a:p>
          <a:p>
            <a:r>
              <a:t>Do get your pupils to enter. </a:t>
            </a:r>
          </a:p>
          <a:p>
            <a:r>
              <a:t>Challenge pupils to really hear what Jessica is saying: this is a really profound piece of work from a young learner on the topic of conversion or encounter with God.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pPr defTabSz="1828800"/>
            <a:r>
              <a:t>Additional text from the pupils who made this:  “We came up with the words when as a group we spoke about what we thought of when we thought about prayer and what prayer might mean to us, we also thought about whether we have ever had to pray or anyone we know that has and what they prayed for.  We also included actions to make changes in our lives.  The 3D face has also got words on but these are examples of prayer songs and poems.  Our person is praying in the most common method of prayer with both palms touching and their fingertips pointing upward towards the sky.  We used a head to show how we feel we communicate via our thoughts and words.  As in the quotation the words are flowing out of the person into the air around them.  The eyes cannot be seen indicating that prayer can occur at any time.  This is reflected in the quotation.</a:t>
            </a:r>
          </a:p>
          <a:p>
            <a:pPr defTabSz="1828800"/>
            <a:r>
              <a:t>We choose the colour gold for the lettering in our title because gold shows a sign of value and trust in God through prayer, gold is also a very auspicious colour in many religions.  We chose a mixture of blues and purples for our backgrounds as they are calming colours and when you pray it is soothing and calming as it is just you communicating directly to God.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Teacher: develop the discussion about this slide by asking pupils to talk in twos, then vote, then discuss around the class. You may be surprised how well they respond to the ideas of other students here. Pupil art like this often communicates very powerfully to other learners – examples come from the NATRE ‘Spirited Arts’ competition and gallery. </a:t>
            </a:r>
          </a:p>
          <a:p>
            <a:r>
              <a:t>https://www.natre.org.uk/about-natre/projects/spirited-arts/spirited-arts-gallery/2023/  </a:t>
            </a:r>
          </a:p>
          <a:p>
            <a:r>
              <a:t>Do get your pupils to enter.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These lessons enable pupils to learn a lot specifically about Christian prayer, and use Biblical quotations, examples and texts to enrich pupils’ understanding.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For teachers and lesson leaders: Prayer Spaces are hugely varied. They use a broad understanding of prayer. Activities in a Prayer Space in School may enable pupils to reflect deeply or profoundly on themselves, their relationships, their place on the earth and their connection with ‘the big beyond’ – God, as many say. </a:t>
            </a:r>
          </a:p>
          <a:p>
            <a:r>
              <a:t>These spaces use activities which engage with happiness and sorrow, success and failure, strength and weakness, faith and doubt. The activities are often and by turns responsive, provocative, creative ,imaginative, focused on the human spirit. They make space for the spiritual. </a:t>
            </a:r>
          </a:p>
          <a:p>
            <a:r>
              <a:t>No two prayer spaces are the same, and each individual’s experience of the Space will be unique. </a:t>
            </a:r>
          </a:p>
          <a:p>
            <a:r>
              <a:t>These Spaces are never coercive – we don’t think there is any such thing as ‘forced prayer’. Instead, the Prayer Spaces open up new horizons of imagination, possibility and faith.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t>For teachers and lesson leaders: Prayer Spaces are hugely varied. They use a broad understanding of prayer. Activities in a Prayer Space in School may enable pupils to reflect deeply or profoundly on themselves, their relationships, their place on the earth and their connection with ‘the big beyond’ – God, as many say. </a:t>
            </a:r>
          </a:p>
          <a:p>
            <a:r>
              <a:t>These spaces use activities which engage with happiness and sorrow, success and failure, strength and weakness, faith and doubt. The activities are often and by turns responsive, provocative, creative ,imaginative, focused on the human spirit. They make space for the spiritual. </a:t>
            </a:r>
          </a:p>
          <a:p>
            <a:r>
              <a:t>No two prayer spaces are the same, and each individual’s experience of the Space will be unique. </a:t>
            </a:r>
          </a:p>
          <a:p>
            <a:r>
              <a:t>These Spaces are never coercive – we don’t think there is any such thing as ‘forced prayer’. Instead, the Prayer Spaces open up new horizons of imagination, possibility and faith.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indent="67944"/>
            <a:r>
              <a:t>Teachers and Youth Workers can use this lesson, which is part of a larger ‘Prayer Spaces in School’ learning package.</a:t>
            </a:r>
          </a:p>
          <a:p>
            <a:pPr indent="67944"/>
            <a:r>
              <a:t>The lessons:</a:t>
            </a:r>
          </a:p>
          <a:p>
            <a:pPr marL="342899" indent="-342899">
              <a:buSzPts val="1400"/>
              <a:buAutoNum type="alphaLcPeriod"/>
            </a:pPr>
            <a:r>
              <a:t>Can be taught - with preparation - ‘off the shelf’ using the 6 PPT sequences provided</a:t>
            </a:r>
          </a:p>
          <a:p>
            <a:pPr marL="342899" indent="-342899">
              <a:buSzPts val="1400"/>
              <a:buAutoNum type="alphaLcPeriod"/>
            </a:pPr>
            <a:r>
              <a:t>Will be understood better by teachers and youth workers if you watch our training</a:t>
            </a:r>
            <a:r>
              <a:rPr spc="-19"/>
              <a:t> </a:t>
            </a:r>
            <a:r>
              <a:t>recorded</a:t>
            </a:r>
            <a:r>
              <a:rPr spc="-15"/>
              <a:t> </a:t>
            </a:r>
            <a:r>
              <a:t>webinar</a:t>
            </a:r>
            <a:r>
              <a:rPr spc="-15"/>
              <a:t>s from Lat Blaylock of RE today</a:t>
            </a:r>
          </a:p>
          <a:p>
            <a:pPr marL="342899" indent="-342899">
              <a:buSzPts val="1400"/>
              <a:buAutoNum type="alphaLcPeriod"/>
            </a:pPr>
            <a:r>
              <a:t>Include </a:t>
            </a:r>
            <a:r>
              <a:rPr spc="-3"/>
              <a:t>examples of pupils’ work, art, writing and responses</a:t>
            </a:r>
          </a:p>
          <a:p>
            <a:pPr marL="342899" indent="-342899">
              <a:buSzPts val="1400"/>
              <a:buAutoNum type="alphaLcPeriod"/>
            </a:pPr>
            <a:r>
              <a:t>Are suitable for use across the UK, recognizing what is distinctive about RME / RVE / RE in each of the four nations</a:t>
            </a:r>
          </a:p>
          <a:p>
            <a:pPr marL="342899" indent="-342899">
              <a:buSzPts val="1400"/>
              <a:buAutoNum type="alphaLcPeriod"/>
            </a:pPr>
            <a:r>
              <a:t>Reference law,</a:t>
            </a:r>
            <a:r>
              <a:rPr spc="3"/>
              <a:t> </a:t>
            </a:r>
            <a:r>
              <a:t>guidance</a:t>
            </a:r>
            <a:r>
              <a:rPr spc="3"/>
              <a:t> </a:t>
            </a:r>
            <a:r>
              <a:t>and inspection requirements for</a:t>
            </a:r>
            <a:r>
              <a:rPr spc="-7"/>
              <a:t> </a:t>
            </a:r>
            <a:r>
              <a:t>RE</a:t>
            </a:r>
            <a:r>
              <a:rPr spc="7"/>
              <a:t> </a:t>
            </a:r>
            <a:r>
              <a:t>/ SMSCD</a:t>
            </a:r>
            <a:r>
              <a:rPr spc="-7"/>
              <a:t> </a:t>
            </a:r>
            <a:r>
              <a:t>/ School </a:t>
            </a:r>
            <a:r>
              <a:rPr spc="-7"/>
              <a:t>Worship</a:t>
            </a:r>
          </a:p>
          <a:p>
            <a:pPr marL="342899" indent="-342899">
              <a:buSzPts val="1400"/>
              <a:buAutoNum type="alphaLcPeriod"/>
            </a:pPr>
            <a:r>
              <a:t>Use</a:t>
            </a:r>
            <a:r>
              <a:rPr spc="-15"/>
              <a:t> </a:t>
            </a:r>
            <a:r>
              <a:t>some</a:t>
            </a:r>
            <a:r>
              <a:rPr spc="-15"/>
              <a:t> </a:t>
            </a:r>
            <a:r>
              <a:t>PRAYER SPACES case</a:t>
            </a:r>
            <a:r>
              <a:rPr spc="-15"/>
              <a:t> </a:t>
            </a:r>
            <a:r>
              <a:rPr spc="-7"/>
              <a:t>studies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r>
              <a:t>The instructions for this prayer activity say:</a:t>
            </a:r>
          </a:p>
          <a:p>
            <a:r>
              <a:t>What makes your life good? What are you thankful for right now?</a:t>
            </a:r>
          </a:p>
          <a:p>
            <a:r>
              <a:t>Write on a post-it note one thing that makes you thankful and add it to the others here.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defTabSz="1828800"/>
            <a:r>
              <a:t>Teaching may need the focus on welcome and open hearts and minds because sometimes pupils (perhaps rightly) wary of religion in school: they wonder if someone is trying to force them to think one way. </a:t>
            </a:r>
          </a:p>
          <a:p>
            <a:pPr defTabSz="1828800"/>
            <a:r>
              <a:t>These lessons are about getting young students to think for themselves, not to accept anyone else’s dogma. Of course, there’s an important argument about ‘whose dogma’ our contemporary culture places centrally: for some, it is the possibility of religion being taken seriously and appreciated that our culture denies. Others see this the other way round. </a:t>
            </a:r>
          </a:p>
          <a:p>
            <a:pPr defTabSz="1828800"/>
            <a:r>
              <a:t>The point here is to show pupils both sides of these questions and invite increasingly informed responses.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t>This slide tries to offer pupils a reassuring description of the ways the Prayer Space might work for them. Teachers will do well to familiarise themselves with the particular activities and ideas in the Prayer Space at their school and refer to them with pupils. </a:t>
            </a:r>
          </a:p>
          <a:p>
            <a:r>
              <a:t>The website has hundreds of examples of prayer activities and stories from many kinds of school, but each Prayer Space is unique.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The topics addressed in these lessons include Biblical narrative and teaching, the Christian ‘Lord’s Prayer’, sociology of prayer, Christian experiences of prayer, creative prayer ideas, Christian theologies of prayer, Jesus and prayer, the phenomenon of  ‘SBNR’ (spiritual but not religious) prayer, the experiences of answered prayer and unanswered prayer.</a:t>
            </a:r>
          </a:p>
          <a:p>
            <a:r>
              <a:t>Questions and diverse ideas are the focus: these lessons aim to open minds not to deliver one set of answers to these questions.</a:t>
            </a:r>
          </a:p>
          <a:p>
            <a:r>
              <a:t>The lessons are designed to compliment the opportunities for spiritual development that come from the experience of visiting and using a ‘Prayer Space’ in a school.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This contribution to classroom RE / RVE / RME recognises the value of rich knowledge about prayer for pupils, and also encourages the deployment of that knowledge as pupils handle big questions and issues thoughtfully. This contributes to providing opportunities through the learning for spiritual development.</a:t>
            </a:r>
          </a:p>
          <a:p>
            <a:endParaRPr/>
          </a:p>
          <a:p>
            <a:r>
              <a:t>Stats from the Pew Research Centre.</a:t>
            </a:r>
          </a:p>
          <a:p>
            <a:r>
              <a:t>https://www.pewresearch.org/religion/2018/06/13/how-religious-commitment-varies-by-country-among-people-of-all-ages/#:~:text=Compared%20with%20weekly%20worship%20attendance,and%20Latin%20America%20(62%25).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t>This contribution to classroom RE / RVE / RME recognises the value of rich knowledge about prayer for pupils, and also encourages the deployment of that knowledge as pupils handle big questions and issues thoughtfully. This contributes to providing opportunities through the learning for spiritual development.</a:t>
            </a:r>
          </a:p>
          <a:p>
            <a:endParaRPr/>
          </a:p>
          <a:p>
            <a:r>
              <a:t>Stats from the Pew Research Centre. https://www.pewresearch.org/religion/2018/06/13/how-religious-commitment-varies-by-country-among-people-of-all-ages/#:~:text=Compared%20with%20weekly%20worship%20attendance,and%20Latin%20America%20(62%25).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One aspect of these lessons (which can also be used as assembly outlines with simple adaptation) is that they give pupils frequent opportunities to clarify and express their own views and ideas about prayer. We welcome the contested nature of this conversation: from different religions and worldviews there are many varied perspectives from which to learn.  The quotes come from this brilliant, searchable website – do use it in RE https://old.natre.org.uk/db/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One aspect of these lessons (which can also be used as assembly outlines with simple adaptation) is that they give pupils frequent opportunities to clarify and express their own views and ideas about prayer. We welcome the contested nature of this conversation: from different religions and worldviews there are many varied perspectives from which to learn.  The quotes come from this brilliant, searchable website – do use it in RE https://old.natre.org.uk/db/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One aspect of these lessons (which can also be used as assembly outlines with simple adaptation) is that they give pupils frequent opportunities to clarify and express their own views and ideas about prayer. We welcome the contested nature of this conversation: from different religions and worldviews there are many varied perspectives from which to learn.  The quotes come from this brilliant, searchable website – do use it in RE https://old.natre.org.uk/db/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t>We work from the view that there is a close frontier between spiritual learning and creativity: the experience of using a prayer space often feels highly creative, and prompts creativity for pupils.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1"/>
          </a:xfrm>
          <a:prstGeom prst="rect">
            <a:avLst/>
          </a:prstGeom>
        </p:spPr>
        <p:txBody>
          <a:bodyPr anchor="b"/>
          <a:lstStyle>
            <a:lvl1pPr algn="ctr">
              <a:defRPr sz="120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3048000" y="2244725"/>
            <a:ext cx="18288000" cy="4775201"/>
          </a:xfrm>
          <a:prstGeom prst="rect">
            <a:avLst/>
          </a:prstGeom>
        </p:spPr>
        <p:txBody>
          <a:bodyPr anchor="b"/>
          <a:lstStyle>
            <a:lvl1pPr algn="ctr">
              <a:lnSpc>
                <a:spcPct val="100000"/>
              </a:lnSpc>
              <a:spcBef>
                <a:spcPts val="600"/>
              </a:spcBef>
              <a:defRPr sz="12000" b="1"/>
            </a:lvl1pPr>
          </a:lstStyle>
          <a:p>
            <a:r>
              <a:t>Title Text</a:t>
            </a:r>
          </a:p>
        </p:txBody>
      </p:sp>
      <p:sp>
        <p:nvSpPr>
          <p:cNvPr id="93"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400">
                <a:solidFill>
                  <a:srgbClr val="343770"/>
                </a:solidFill>
              </a:defRPr>
            </a:lvl1pPr>
            <a:lvl2pPr marL="0" indent="457200" algn="ctr">
              <a:buSzTx/>
              <a:buFontTx/>
              <a:buNone/>
              <a:defRPr sz="4400">
                <a:solidFill>
                  <a:srgbClr val="343770"/>
                </a:solidFill>
              </a:defRPr>
            </a:lvl2pPr>
            <a:lvl3pPr marL="0" indent="914400" algn="ctr">
              <a:buSzTx/>
              <a:buFontTx/>
              <a:buNone/>
              <a:defRPr sz="4400">
                <a:solidFill>
                  <a:srgbClr val="343770"/>
                </a:solidFill>
              </a:defRPr>
            </a:lvl3pPr>
            <a:lvl4pPr marL="0" indent="1371600" algn="ctr">
              <a:buSzTx/>
              <a:buFontTx/>
              <a:buNone/>
              <a:defRPr sz="4400">
                <a:solidFill>
                  <a:srgbClr val="343770"/>
                </a:solidFill>
              </a:defRPr>
            </a:lvl4pPr>
            <a:lvl5pPr marL="0" indent="1828800" algn="ctr">
              <a:buSzTx/>
              <a:buFontTx/>
              <a:buNone/>
              <a:defRPr sz="440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lvl1pPr algn="ctr">
              <a:lnSpc>
                <a:spcPct val="100000"/>
              </a:lnSpc>
              <a:spcBef>
                <a:spcPts val="600"/>
              </a:spcBef>
              <a:defRPr sz="12000" b="1"/>
            </a:lvl1pPr>
          </a:lstStyle>
          <a:p>
            <a:r>
              <a:t>Title Text</a:t>
            </a:r>
          </a:p>
        </p:txBody>
      </p:sp>
      <p:sp>
        <p:nvSpPr>
          <p:cNvPr id="102" name="Body Level One…"/>
          <p:cNvSpPr txBox="1">
            <a:spLocks noGrp="1"/>
          </p:cNvSpPr>
          <p:nvPr>
            <p:ph type="body" idx="1"/>
          </p:nvPr>
        </p:nvSpPr>
        <p:spPr>
          <a:prstGeom prst="rect">
            <a:avLst/>
          </a:prstGeom>
        </p:spPr>
        <p:txBody>
          <a:bodyPr/>
          <a:lstStyle>
            <a:lvl1pPr marL="326571" indent="-326571">
              <a:defRPr sz="4000" b="1" i="1">
                <a:solidFill>
                  <a:schemeClr val="accent5"/>
                </a:solidFill>
              </a:defRPr>
            </a:lvl1pPr>
            <a:lvl2pPr marL="838200" indent="-381000">
              <a:defRPr sz="4000" b="1" i="1">
                <a:solidFill>
                  <a:schemeClr val="accent5"/>
                </a:solidFill>
              </a:defRPr>
            </a:lvl2pPr>
            <a:lvl3pPr marL="1371600" indent="-457200">
              <a:defRPr sz="4000" b="1" i="1">
                <a:solidFill>
                  <a:schemeClr val="accent5"/>
                </a:solidFill>
              </a:defRPr>
            </a:lvl3pPr>
            <a:lvl4pPr marL="1879600" indent="-508000">
              <a:defRPr sz="4000" b="1" i="1">
                <a:solidFill>
                  <a:schemeClr val="accent5"/>
                </a:solidFill>
              </a:defRPr>
            </a:lvl4pPr>
            <a:lvl5pPr marL="2336800" indent="-508000">
              <a:defRPr sz="4000" b="1" i="1">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lvl1pPr algn="ctr">
              <a:lnSpc>
                <a:spcPct val="100000"/>
              </a:lnSpc>
              <a:spcBef>
                <a:spcPts val="600"/>
              </a:spcBef>
              <a:defRPr sz="12000" b="1"/>
            </a:lvl1pPr>
          </a:lstStyle>
          <a:p>
            <a:r>
              <a:t>Title Text</a:t>
            </a:r>
          </a:p>
        </p:txBody>
      </p:sp>
      <p:sp>
        <p:nvSpPr>
          <p:cNvPr id="111" name="Body Level One…"/>
          <p:cNvSpPr txBox="1">
            <a:spLocks noGrp="1"/>
          </p:cNvSpPr>
          <p:nvPr>
            <p:ph type="body" idx="1"/>
          </p:nvPr>
        </p:nvSpPr>
        <p:spPr>
          <a:prstGeom prst="rect">
            <a:avLst/>
          </a:prstGeom>
        </p:spPr>
        <p:txBody>
          <a:bodyPr/>
          <a:lstStyle>
            <a:lvl1pPr marL="326571" indent="-326571">
              <a:buFont typeface="Arial"/>
              <a:defRPr sz="4000" b="1" i="1">
                <a:solidFill>
                  <a:schemeClr val="accent5"/>
                </a:solidFill>
              </a:defRPr>
            </a:lvl1pPr>
            <a:lvl2pPr marL="838200" indent="-381000">
              <a:buFont typeface="Arial"/>
              <a:defRPr sz="4000" b="1" i="1">
                <a:solidFill>
                  <a:schemeClr val="accent5"/>
                </a:solidFill>
              </a:defRPr>
            </a:lvl2pPr>
            <a:lvl3pPr marL="1371600" indent="-457200">
              <a:buFont typeface="Arial"/>
              <a:defRPr sz="4000" b="1" i="1">
                <a:solidFill>
                  <a:schemeClr val="accent5"/>
                </a:solidFill>
              </a:defRPr>
            </a:lvl3pPr>
            <a:lvl4pPr marL="1879600" indent="-508000">
              <a:buFont typeface="Arial"/>
              <a:defRPr sz="4000" b="1" i="1">
                <a:solidFill>
                  <a:schemeClr val="accent5"/>
                </a:solidFill>
              </a:defRPr>
            </a:lvl4pPr>
            <a:lvl5pPr marL="2336800" indent="-508000">
              <a:buFont typeface="Arial"/>
              <a:defRPr sz="4000" b="1" i="1">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2"/>
          </a:xfrm>
          <a:prstGeom prst="rect">
            <a:avLst/>
          </a:prstGeom>
        </p:spPr>
        <p:txBody>
          <a:bodyPr anchor="b"/>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04087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32393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196692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045221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2"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6"/>
          </a:xfrm>
          <a:prstGeom prst="rect">
            <a:avLst/>
          </a:prstGeom>
        </p:spPr>
        <p:txBody>
          <a:bodyPr anchor="b"/>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374833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513269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77744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marL="457200" indent="-457200">
              <a:defRPr sz="6400" b="0" i="0">
                <a:solidFill>
                  <a:srgbClr val="000000"/>
                </a:solidFill>
              </a:defRPr>
            </a:lvl1pPr>
            <a:lvl2pPr marL="979714" indent="-522513">
              <a:defRPr sz="6400" b="0" i="0">
                <a:solidFill>
                  <a:srgbClr val="000000"/>
                </a:solidFill>
              </a:defRPr>
            </a:lvl2pPr>
            <a:lvl3pPr marL="1524000" indent="-609600">
              <a:defRPr sz="6400" b="0" i="0">
                <a:solidFill>
                  <a:srgbClr val="000000"/>
                </a:solidFill>
              </a:defRPr>
            </a:lvl3pPr>
            <a:lvl4pPr marL="2103120" indent="-731519">
              <a:defRPr sz="6400" b="0" i="0">
                <a:solidFill>
                  <a:srgbClr val="000000"/>
                </a:solidFill>
              </a:defRPr>
            </a:lvl4pPr>
            <a:lvl5pPr marL="2560320" indent="-731520">
              <a:defRPr sz="6400" b="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417652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9281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lvl1pPr>
              <a:defRPr sz="12000"/>
            </a:lvl1pPr>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757575"/>
                </a:solidFill>
              </a:defRPr>
            </a:lvl1pPr>
            <a:lvl2pPr marL="0" indent="457200">
              <a:buSzTx/>
              <a:buFontTx/>
              <a:buNone/>
              <a:defRPr sz="4800">
                <a:solidFill>
                  <a:srgbClr val="757575"/>
                </a:solidFill>
              </a:defRPr>
            </a:lvl2pPr>
            <a:lvl3pPr marL="0" indent="914400">
              <a:buSzTx/>
              <a:buFontTx/>
              <a:buNone/>
              <a:defRPr sz="4800">
                <a:solidFill>
                  <a:srgbClr val="757575"/>
                </a:solidFill>
              </a:defRPr>
            </a:lvl3pPr>
            <a:lvl4pPr marL="0" indent="1371600">
              <a:buSzTx/>
              <a:buFontTx/>
              <a:buNone/>
              <a:defRPr sz="4800">
                <a:solidFill>
                  <a:srgbClr val="757575"/>
                </a:solidFill>
              </a:defRPr>
            </a:lvl4pPr>
            <a:lvl5pPr marL="0" indent="1828800">
              <a:buSzTx/>
              <a:buFontTx/>
              <a:buNone/>
              <a:defRPr sz="48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89" y="12802235"/>
            <a:ext cx="534611" cy="551181"/>
          </a:xfrm>
          <a:prstGeom prst="rect">
            <a:avLst/>
          </a:prstGeom>
          <a:ln w="25400">
            <a:miter lim="400000"/>
          </a:ln>
        </p:spPr>
        <p:txBody>
          <a:bodyPr wrap="none" tIns="91439" bIns="91439" anchor="ctr">
            <a:spAutoFit/>
          </a:bodyPr>
          <a:lstStyle>
            <a:lvl1pPr algn="r">
              <a:defRPr sz="24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9pPr>
    </p:titleStyle>
    <p:bodyStyle>
      <a:lvl1pPr marL="457200" marR="0" indent="-457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1pPr>
      <a:lvl2pPr marL="990600" marR="0" indent="-5334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2pPr>
      <a:lvl3pPr marL="1554479" marR="0" indent="-640079"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3pPr>
      <a:lvl4pPr marL="20828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4pPr>
      <a:lvl5pPr marL="25400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5pPr>
      <a:lvl6pPr marL="29972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6pPr>
      <a:lvl7pPr marL="34544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7pPr>
      <a:lvl8pPr marL="39116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8pPr>
      <a:lvl9pPr marL="43688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91" y="12802236"/>
            <a:ext cx="534610" cy="551179"/>
          </a:xfrm>
          <a:prstGeom prst="rect">
            <a:avLst/>
          </a:prstGeom>
          <a:ln w="12700">
            <a:miter lim="400000"/>
          </a:ln>
        </p:spPr>
        <p:txBody>
          <a:bodyPr wrap="none" lIns="91438" tIns="91438" rIns="91438" bIns="91438" anchor="ctr">
            <a:spAutoFit/>
          </a:bodyPr>
          <a:lstStyle>
            <a:lvl1pPr algn="r">
              <a:defRPr sz="2400">
                <a:solidFill>
                  <a:srgbClr val="757575"/>
                </a:solidFill>
              </a:defRPr>
            </a:lvl1pPr>
          </a:lstStyle>
          <a:p>
            <a:fld id="{86CB4B4D-7CA3-9044-876B-883B54F8677D}" type="slidenum">
              <a:t>‹#›</a:t>
            </a:fld>
            <a:endParaRPr/>
          </a:p>
        </p:txBody>
      </p:sp>
    </p:spTree>
    <p:extLst>
      <p:ext uri="{BB962C8B-B14F-4D97-AF65-F5344CB8AC3E}">
        <p14:creationId xmlns:p14="http://schemas.microsoft.com/office/powerpoint/2010/main" val="5537916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spd="med"/>
  <p:txStyles>
    <p:titleStyle>
      <a:lvl1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1pPr>
      <a:lvl2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2pPr>
      <a:lvl3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3pPr>
      <a:lvl4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4pPr>
      <a:lvl5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5pPr>
      <a:lvl6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6pPr>
      <a:lvl7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7pPr>
      <a:lvl8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8pPr>
      <a:lvl9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9pPr>
    </p:titleStyle>
    <p:bodyStyle>
      <a:lvl1pPr marL="326571" marR="0" indent="-326571"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1pPr>
      <a:lvl2pPr marL="838200" marR="0" indent="-381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2pPr>
      <a:lvl3pPr marL="1371600" marR="0" indent="-4572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3pPr>
      <a:lvl4pPr marL="1879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4pPr>
      <a:lvl5pPr marL="23368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5pPr>
      <a:lvl6pPr marL="27940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6pPr>
      <a:lvl7pPr marL="32512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7pPr>
      <a:lvl8pPr marL="37084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8pPr>
      <a:lvl9pPr marL="4165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 name="Subtitle 2"/>
          <p:cNvSpPr txBox="1">
            <a:spLocks noGrp="1"/>
          </p:cNvSpPr>
          <p:nvPr>
            <p:ph type="subTitle" sz="half" idx="1"/>
          </p:nvPr>
        </p:nvSpPr>
        <p:spPr>
          <a:xfrm>
            <a:off x="716775" y="5738240"/>
            <a:ext cx="22950450" cy="4802292"/>
          </a:xfrm>
          <a:prstGeom prst="rect">
            <a:avLst/>
          </a:prstGeom>
        </p:spPr>
        <p:txBody>
          <a:bodyPr/>
          <a:lstStyle/>
          <a:p>
            <a:pPr>
              <a:defRPr sz="4500">
                <a:solidFill>
                  <a:srgbClr val="FFFFFF"/>
                </a:solidFill>
              </a:defRPr>
            </a:pPr>
            <a:r>
              <a:t>Learning opportunities for 7-11s on themes about prayer and reflection. </a:t>
            </a:r>
          </a:p>
          <a:p>
            <a:pPr>
              <a:defRPr sz="4500">
                <a:solidFill>
                  <a:srgbClr val="FFFFFF"/>
                </a:solidFill>
              </a:defRPr>
            </a:pPr>
            <a:r>
              <a:t>Prayer Spaces in Schools create extraordinary opportunities for children and young people to think about prayer and to consider spirituality in open-minded experiential ways.</a:t>
            </a:r>
          </a:p>
          <a:p>
            <a:pPr>
              <a:defRPr sz="4500">
                <a:solidFill>
                  <a:srgbClr val="FFFFFF"/>
                </a:solidFill>
              </a:defRPr>
            </a:pPr>
            <a:r>
              <a:t>This lesson is one of a series written by Lat Blaylock of RE Today and provided free to schools to enable learners to use critical and reflective thinking skills to learn about spirituality, prayer and reflection.</a:t>
            </a:r>
          </a:p>
        </p:txBody>
      </p:sp>
      <p:sp>
        <p:nvSpPr>
          <p:cNvPr id="95" name="is part of"/>
          <p:cNvSpPr txBox="1"/>
          <p:nvPr/>
        </p:nvSpPr>
        <p:spPr>
          <a:xfrm>
            <a:off x="3726473" y="12176617"/>
            <a:ext cx="1804411" cy="640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defRPr sz="3000" b="1">
                <a:solidFill>
                  <a:srgbClr val="FFFFFF"/>
                </a:solidFill>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3000" b="1" i="0" u="none" strike="noStrike" kern="0" cap="none" spc="0" normalizeH="0" baseline="0" noProof="0">
                <a:ln>
                  <a:noFill/>
                </a:ln>
                <a:solidFill>
                  <a:srgbClr val="FFFFFF"/>
                </a:solidFill>
                <a:effectLst/>
                <a:uLnTx/>
                <a:uFillTx/>
                <a:latin typeface="Helvetica"/>
                <a:sym typeface="Helvetica"/>
              </a:rPr>
              <a:t>is part of</a:t>
            </a:r>
          </a:p>
        </p:txBody>
      </p:sp>
      <p:sp>
        <p:nvSpPr>
          <p:cNvPr id="96" name="Title 1"/>
          <p:cNvSpPr txBox="1">
            <a:spLocks noGrp="1"/>
          </p:cNvSpPr>
          <p:nvPr>
            <p:ph type="ctrTitle"/>
          </p:nvPr>
        </p:nvSpPr>
        <p:spPr>
          <a:xfrm>
            <a:off x="467423" y="159766"/>
            <a:ext cx="23449152" cy="3173622"/>
          </a:xfrm>
          <a:prstGeom prst="rect">
            <a:avLst/>
          </a:prstGeom>
        </p:spPr>
        <p:txBody>
          <a:bodyPr anchor="t"/>
          <a:lstStyle/>
          <a:p>
            <a:pPr>
              <a:lnSpc>
                <a:spcPct val="90000"/>
              </a:lnSpc>
              <a:defRPr>
                <a:solidFill>
                  <a:srgbClr val="FFFFFF"/>
                </a:solidFill>
              </a:defRPr>
            </a:pPr>
            <a:r>
              <a:t>Prayer Spaces in Schools</a:t>
            </a:r>
            <a:endParaRPr>
              <a:solidFill>
                <a:srgbClr val="343770"/>
              </a:solidFill>
            </a:endParaRPr>
          </a:p>
          <a:p>
            <a:pPr>
              <a:lnSpc>
                <a:spcPct val="90000"/>
              </a:lnSpc>
              <a:defRPr sz="8000" spc="-200">
                <a:solidFill>
                  <a:srgbClr val="FFFFFF"/>
                </a:solidFill>
              </a:defRPr>
            </a:pPr>
            <a:r>
              <a:t>Learning from a prayer space</a:t>
            </a:r>
          </a:p>
        </p:txBody>
      </p:sp>
      <p:sp>
        <p:nvSpPr>
          <p:cNvPr id="97" name="KS2     Lesson 1 of 4 What is prayer?"/>
          <p:cNvSpPr txBox="1"/>
          <p:nvPr/>
        </p:nvSpPr>
        <p:spPr>
          <a:xfrm>
            <a:off x="7662556" y="3337585"/>
            <a:ext cx="9058886" cy="2400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7200" b="1">
                <a:solidFill>
                  <a:srgbClr val="FFFFFF"/>
                </a:solidFill>
              </a:defRPr>
            </a:pPr>
            <a:r>
              <a:rPr kumimoji="0" sz="7200" b="1" i="0" u="none" strike="noStrike" kern="0" cap="none" spc="0" normalizeH="0" baseline="0" noProof="0" dirty="0">
                <a:ln>
                  <a:noFill/>
                </a:ln>
                <a:solidFill>
                  <a:srgbClr val="FFFFFF"/>
                </a:solidFill>
                <a:effectLst/>
                <a:uLnTx/>
                <a:uFillTx/>
                <a:latin typeface="Helvetica"/>
                <a:sym typeface="Helvetica"/>
              </a:rPr>
              <a:t>KS</a:t>
            </a:r>
            <a:r>
              <a:rPr kumimoji="0" lang="en-GB" sz="7200" b="1" i="0" u="none" strike="noStrike" kern="0" cap="none" spc="0" normalizeH="0" baseline="0" noProof="0" dirty="0">
                <a:ln>
                  <a:noFill/>
                </a:ln>
                <a:solidFill>
                  <a:srgbClr val="FFFFFF"/>
                </a:solidFill>
                <a:effectLst/>
                <a:uLnTx/>
                <a:uFillTx/>
                <a:latin typeface="Helvetica"/>
                <a:sym typeface="Helvetica"/>
              </a:rPr>
              <a:t>3</a:t>
            </a:r>
            <a:r>
              <a:rPr kumimoji="0" sz="7200" b="1" i="0" u="none" strike="noStrike" kern="0" cap="none" spc="0" normalizeH="0" baseline="0" noProof="0" dirty="0">
                <a:ln>
                  <a:noFill/>
                </a:ln>
                <a:solidFill>
                  <a:srgbClr val="FFFFFF"/>
                </a:solidFill>
                <a:effectLst/>
                <a:uLnTx/>
                <a:uFillTx/>
                <a:latin typeface="Helvetica"/>
                <a:sym typeface="Helvetica"/>
              </a:rPr>
              <a:t>     Lesson 1 </a:t>
            </a:r>
            <a:r>
              <a:rPr kumimoji="0" sz="7200" b="0" i="0" u="none" strike="noStrike" kern="0" cap="none" spc="0" normalizeH="0" baseline="0" noProof="0" dirty="0">
                <a:ln>
                  <a:noFill/>
                </a:ln>
                <a:solidFill>
                  <a:srgbClr val="FFFFFF"/>
                </a:solidFill>
                <a:effectLst/>
                <a:uLnTx/>
                <a:uFillTx/>
                <a:latin typeface="Helvetica"/>
                <a:sym typeface="Helvetica"/>
              </a:rPr>
              <a:t>of 4</a:t>
            </a:r>
            <a:br>
              <a:rPr kumimoji="0" sz="7200" b="0" i="0" u="none" strike="noStrike" kern="0" cap="none" spc="0" normalizeH="0" baseline="0" noProof="0" dirty="0">
                <a:ln>
                  <a:noFill/>
                </a:ln>
                <a:solidFill>
                  <a:srgbClr val="FFFFFF"/>
                </a:solidFill>
                <a:effectLst/>
                <a:uLnTx/>
                <a:uFillTx/>
                <a:latin typeface="Helvetica"/>
                <a:sym typeface="Helvetica"/>
              </a:rPr>
            </a:br>
            <a:r>
              <a:rPr kumimoji="0" sz="7200" b="1" i="0" u="none" strike="noStrike" kern="0" cap="none" spc="0" normalizeH="0" baseline="0" noProof="0" dirty="0">
                <a:ln>
                  <a:noFill/>
                </a:ln>
                <a:solidFill>
                  <a:srgbClr val="FFFFFF"/>
                </a:solidFill>
                <a:effectLst/>
                <a:uLnTx/>
                <a:uFillTx/>
                <a:latin typeface="Helvetica"/>
                <a:sym typeface="Helvetica"/>
              </a:rPr>
              <a:t>What is prayer?</a:t>
            </a:r>
          </a:p>
        </p:txBody>
      </p:sp>
      <p:pic>
        <p:nvPicPr>
          <p:cNvPr id="98" name="Picture 2" descr="Picture 2"/>
          <p:cNvPicPr>
            <a:picLocks noChangeAspect="1"/>
          </p:cNvPicPr>
          <p:nvPr/>
        </p:nvPicPr>
        <p:blipFill>
          <a:blip r:embed="rId4"/>
          <a:stretch>
            <a:fillRect/>
          </a:stretch>
        </p:blipFill>
        <p:spPr>
          <a:xfrm>
            <a:off x="716776" y="10623964"/>
            <a:ext cx="3009697" cy="2678402"/>
          </a:xfrm>
          <a:prstGeom prst="rect">
            <a:avLst/>
          </a:prstGeom>
          <a:ln w="12700">
            <a:miter lim="400000"/>
          </a:ln>
        </p:spPr>
      </p:pic>
      <p:pic>
        <p:nvPicPr>
          <p:cNvPr id="99" name="Picture 4" descr="Picture 4"/>
          <p:cNvPicPr>
            <a:picLocks noChangeAspect="1"/>
          </p:cNvPicPr>
          <p:nvPr/>
        </p:nvPicPr>
        <p:blipFill>
          <a:blip r:embed="rId5"/>
          <a:stretch>
            <a:fillRect/>
          </a:stretch>
        </p:blipFill>
        <p:spPr>
          <a:xfrm>
            <a:off x="3882602" y="12784487"/>
            <a:ext cx="3851725" cy="517880"/>
          </a:xfrm>
          <a:prstGeom prst="rect">
            <a:avLst/>
          </a:prstGeom>
          <a:ln w="12700">
            <a:miter lim="400000"/>
          </a:ln>
        </p:spPr>
      </p:pic>
      <p:pic>
        <p:nvPicPr>
          <p:cNvPr id="100" name="Picture 6" descr="Picture 6"/>
          <p:cNvPicPr>
            <a:picLocks noChangeAspect="1"/>
          </p:cNvPicPr>
          <p:nvPr/>
        </p:nvPicPr>
        <p:blipFill>
          <a:blip r:embed="rId6"/>
          <a:stretch>
            <a:fillRect/>
          </a:stretch>
        </p:blipFill>
        <p:spPr>
          <a:xfrm>
            <a:off x="18399093" y="11045063"/>
            <a:ext cx="4649327" cy="2264439"/>
          </a:xfrm>
          <a:prstGeom prst="rect">
            <a:avLst/>
          </a:prstGeom>
          <a:ln w="12700">
            <a:miter lim="400000"/>
          </a:ln>
        </p:spPr>
      </p:pic>
      <p:pic>
        <p:nvPicPr>
          <p:cNvPr id="101" name="Picture 3" descr="Picture 3"/>
          <p:cNvPicPr>
            <a:picLocks noChangeAspect="1"/>
          </p:cNvPicPr>
          <p:nvPr/>
        </p:nvPicPr>
        <p:blipFill>
          <a:blip r:embed="rId7"/>
          <a:stretch>
            <a:fillRect/>
          </a:stretch>
        </p:blipFill>
        <p:spPr>
          <a:xfrm>
            <a:off x="8980516" y="11043731"/>
            <a:ext cx="6422969" cy="22657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1" descr="Picture 1"/>
          <p:cNvPicPr>
            <a:picLocks noChangeAspect="1"/>
          </p:cNvPicPr>
          <p:nvPr/>
        </p:nvPicPr>
        <p:blipFill>
          <a:blip r:embed="rId3"/>
          <a:stretch>
            <a:fillRect/>
          </a:stretch>
        </p:blipFill>
        <p:spPr>
          <a:xfrm>
            <a:off x="-42530" y="0"/>
            <a:ext cx="18373060" cy="13716001"/>
          </a:xfrm>
          <a:prstGeom prst="rect">
            <a:avLst/>
          </a:prstGeom>
          <a:ln w="12700">
            <a:miter lim="400000"/>
          </a:ln>
        </p:spPr>
      </p:pic>
      <p:sp>
        <p:nvSpPr>
          <p:cNvPr id="206" name="TextBox 2"/>
          <p:cNvSpPr txBox="1"/>
          <p:nvPr/>
        </p:nvSpPr>
        <p:spPr>
          <a:xfrm>
            <a:off x="15443581" y="126999"/>
            <a:ext cx="8709856" cy="13462001"/>
          </a:xfrm>
          <a:prstGeom prst="rect">
            <a:avLst/>
          </a:prstGeom>
          <a:solidFill>
            <a:srgbClr val="C1E5F5"/>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1600" tIns="101600" rIns="101600" bIns="101600">
            <a:spAutoFit/>
          </a:bodyPr>
          <a:lstStyle/>
          <a:p>
            <a:pPr>
              <a:defRPr sz="4800" b="1">
                <a:solidFill>
                  <a:srgbClr val="343770"/>
                </a:solidFill>
              </a:defRPr>
            </a:pPr>
            <a:r>
              <a:t>Adey, 14</a:t>
            </a:r>
          </a:p>
          <a:p>
            <a:pPr>
              <a:defRPr sz="4800" b="1">
                <a:solidFill>
                  <a:srgbClr val="343770"/>
                </a:solidFill>
              </a:defRPr>
            </a:pPr>
            <a:r>
              <a:t>Prayer Bubble</a:t>
            </a:r>
          </a:p>
          <a:p>
            <a:pPr>
              <a:defRPr sz="4800">
                <a:solidFill>
                  <a:srgbClr val="343770"/>
                </a:solidFill>
              </a:defRPr>
            </a:pPr>
            <a:r>
              <a:t>“My Religious Studies art work on prayer is a picture drawn on an app on my iPad.  It is about the theoretical bubble you become in, when you pray. It is about how prayer makes you feel protected and in your own little world.  The picture is showing a small boy praying in a war scene / zone and how he feels protected when he prays. Does God hear? That is a question that faith can answer positively, and doubt wonders about.”</a:t>
            </a:r>
            <a:endParaRPr b="1"/>
          </a:p>
          <a:p>
            <a:pPr>
              <a:defRPr sz="4800" b="1">
                <a:solidFill>
                  <a:srgbClr val="008F00"/>
                </a:solidFill>
              </a:defRPr>
            </a:pPr>
            <a:r>
              <a:t>What do you think?</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06"/>
                                        </p:tgtEl>
                                        <p:attrNameLst>
                                          <p:attrName>style.visibility</p:attrName>
                                        </p:attrNameLst>
                                      </p:cBhvr>
                                      <p:to>
                                        <p:strVal val="visible"/>
                                      </p:to>
                                    </p:set>
                                    <p:animEffect transition="in" filter="fade">
                                      <p:cBhvr>
                                        <p:cTn id="7" dur="2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1" descr="Picture 1"/>
          <p:cNvPicPr>
            <a:picLocks noChangeAspect="1"/>
          </p:cNvPicPr>
          <p:nvPr/>
        </p:nvPicPr>
        <p:blipFill>
          <a:blip r:embed="rId3"/>
          <a:stretch>
            <a:fillRect/>
          </a:stretch>
        </p:blipFill>
        <p:spPr>
          <a:xfrm>
            <a:off x="3003332" y="-1"/>
            <a:ext cx="18377335" cy="137160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1" descr="Picture 1"/>
          <p:cNvPicPr>
            <a:picLocks noChangeAspect="1"/>
          </p:cNvPicPr>
          <p:nvPr/>
        </p:nvPicPr>
        <p:blipFill>
          <a:blip r:embed="rId3"/>
          <a:stretch>
            <a:fillRect/>
          </a:stretch>
        </p:blipFill>
        <p:spPr>
          <a:xfrm>
            <a:off x="3003332" y="-1"/>
            <a:ext cx="18377335" cy="13716002"/>
          </a:xfrm>
          <a:prstGeom prst="rect">
            <a:avLst/>
          </a:prstGeom>
          <a:ln w="12700">
            <a:miter lim="400000"/>
          </a:ln>
        </p:spPr>
      </p:pic>
      <p:sp>
        <p:nvSpPr>
          <p:cNvPr id="215" name="TextBox 2"/>
          <p:cNvSpPr txBox="1"/>
          <p:nvPr/>
        </p:nvSpPr>
        <p:spPr>
          <a:xfrm>
            <a:off x="261568" y="372110"/>
            <a:ext cx="11930432" cy="13271501"/>
          </a:xfrm>
          <a:prstGeom prst="rect">
            <a:avLst/>
          </a:prstGeom>
          <a:solidFill>
            <a:srgbClr val="CAEEFB"/>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spAutoFit/>
          </a:bodyPr>
          <a:lstStyle/>
          <a:p>
            <a:pPr>
              <a:spcBef>
                <a:spcPts val="600"/>
              </a:spcBef>
              <a:defRPr sz="4400" b="1">
                <a:solidFill>
                  <a:srgbClr val="343770"/>
                </a:solidFill>
              </a:defRPr>
            </a:pPr>
            <a:r>
              <a:t>Jake,16 </a:t>
            </a:r>
          </a:p>
          <a:p>
            <a:pPr>
              <a:spcBef>
                <a:spcPts val="600"/>
              </a:spcBef>
              <a:defRPr sz="4400" b="1">
                <a:solidFill>
                  <a:srgbClr val="343770"/>
                </a:solidFill>
              </a:defRPr>
            </a:pPr>
            <a:r>
              <a:t>“</a:t>
            </a:r>
            <a:r>
              <a:rPr b="0"/>
              <a:t>This painting is called ‘Agnostic’ and it is about someone who doesn’t know whether to believe in God or not and is battling the duality of Atheist and Christian within themselves.</a:t>
            </a:r>
          </a:p>
          <a:p>
            <a:pPr>
              <a:spcBef>
                <a:spcPts val="600"/>
              </a:spcBef>
              <a:defRPr sz="4400">
                <a:solidFill>
                  <a:srgbClr val="343770"/>
                </a:solidFill>
              </a:defRPr>
            </a:pPr>
            <a:r>
              <a:t>The page on the right is of an Atheist(ish) view and contains lyrics of my favourite bands arguing if there is a God and mainly, if there is, does he care? It also tries to portray corruption and temptation of the Devil whist reaching out for salvation from a man that could be false. I used lyrics such as, “</a:t>
            </a:r>
            <a:r>
              <a:rPr i="1"/>
              <a:t>I used to pray every day, wishing for a better way. When nothing changed, I lost my faith, praying for a better day</a:t>
            </a:r>
            <a:r>
              <a:t>” (</a:t>
            </a:r>
            <a:r>
              <a:rPr i="1"/>
              <a:t>Witness the Addiction</a:t>
            </a:r>
            <a:r>
              <a:t> by Suicide Silence) to try and show this. The right page is ultimately about lack or loss of faith. Maybe God isn’t listening.</a:t>
            </a:r>
          </a:p>
          <a:p>
            <a:pPr>
              <a:spcBef>
                <a:spcPts val="600"/>
              </a:spcBef>
              <a:defRPr sz="4400" b="1">
                <a:solidFill>
                  <a:srgbClr val="008F00"/>
                </a:solidFill>
              </a:defRPr>
            </a:pPr>
            <a:r>
              <a:t>What do you think?</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iterate>
                                    <p:tmAbs val="0"/>
                                  </p:iterate>
                                  <p:childTnLst>
                                    <p:animEffect transition="out" filter="blinds(horizontal)">
                                      <p:cBhvr>
                                        <p:cTn id="6" dur="500" fill="hold"/>
                                        <p:tgtEl>
                                          <p:spTgt spid="215"/>
                                        </p:tgtEl>
                                      </p:cBhvr>
                                    </p:animEffect>
                                    <p:set>
                                      <p:cBhvr>
                                        <p:cTn id="7" fill="hold">
                                          <p:stCondLst>
                                            <p:cond delay="499"/>
                                          </p:stCondLst>
                                        </p:cTn>
                                        <p:tgtEl>
                                          <p:spTgt spid="2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icture 1" descr="Picture 1"/>
          <p:cNvPicPr>
            <a:picLocks noChangeAspect="1"/>
          </p:cNvPicPr>
          <p:nvPr/>
        </p:nvPicPr>
        <p:blipFill>
          <a:blip r:embed="rId3"/>
          <a:stretch>
            <a:fillRect/>
          </a:stretch>
        </p:blipFill>
        <p:spPr>
          <a:xfrm>
            <a:off x="3003332" y="-1"/>
            <a:ext cx="18377335" cy="13716002"/>
          </a:xfrm>
          <a:prstGeom prst="rect">
            <a:avLst/>
          </a:prstGeom>
          <a:ln w="12700">
            <a:miter lim="400000"/>
          </a:ln>
        </p:spPr>
      </p:pic>
      <p:sp>
        <p:nvSpPr>
          <p:cNvPr id="220" name="TextBox 2"/>
          <p:cNvSpPr txBox="1"/>
          <p:nvPr/>
        </p:nvSpPr>
        <p:spPr>
          <a:xfrm>
            <a:off x="12192000" y="228600"/>
            <a:ext cx="12192000" cy="13258801"/>
          </a:xfrm>
          <a:prstGeom prst="rect">
            <a:avLst/>
          </a:prstGeom>
          <a:solidFill>
            <a:srgbClr val="CAEEFB"/>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spAutoFit/>
          </a:bodyPr>
          <a:lstStyle/>
          <a:p>
            <a:pPr>
              <a:spcBef>
                <a:spcPts val="600"/>
              </a:spcBef>
              <a:defRPr sz="4200" b="1">
                <a:solidFill>
                  <a:srgbClr val="343770"/>
                </a:solidFill>
              </a:defRPr>
            </a:pPr>
            <a:r>
              <a:t>Jake,16 [part 2]</a:t>
            </a:r>
          </a:p>
          <a:p>
            <a:pPr>
              <a:spcBef>
                <a:spcPts val="600"/>
              </a:spcBef>
              <a:defRPr sz="4200">
                <a:solidFill>
                  <a:srgbClr val="343770"/>
                </a:solidFill>
              </a:defRPr>
            </a:pPr>
            <a:r>
              <a:t>“The page on the left is a more Christian view. It symbolises a deep want / need for a belief in God. I represented prayer as a way of releasing worries and questions. Again, I used lyrics of my favourite bands such as, “</a:t>
            </a:r>
            <a:r>
              <a:rPr i="1"/>
              <a:t>When it all comes crashing down, know you’re not alone</a:t>
            </a:r>
            <a:r>
              <a:t>” (</a:t>
            </a:r>
            <a:r>
              <a:rPr i="1"/>
              <a:t>Dream Run</a:t>
            </a:r>
            <a:r>
              <a:t> by Parkway Drive).  I tried to show a trust and support with God. These lyrics I deliberately put in the light as it was the purest part of the page. </a:t>
            </a:r>
          </a:p>
          <a:p>
            <a:pPr>
              <a:spcBef>
                <a:spcPts val="600"/>
              </a:spcBef>
              <a:defRPr sz="4200">
                <a:solidFill>
                  <a:srgbClr val="343770"/>
                </a:solidFill>
              </a:defRPr>
            </a:pPr>
            <a:r>
              <a:t>In the grey areas and on both sides of the ring binder I put more agnostic lyrics to show doubt and confusion such as, “</a:t>
            </a:r>
            <a:r>
              <a:rPr i="1"/>
              <a:t>If I was perfect, then this would be easy. Either road is plausible, on both I could drown</a:t>
            </a:r>
            <a:r>
              <a:t>” (</a:t>
            </a:r>
            <a:r>
              <a:rPr i="1"/>
              <a:t>Crossroads</a:t>
            </a:r>
            <a:r>
              <a:t> by Avenged Sevenfold).</a:t>
            </a:r>
          </a:p>
          <a:p>
            <a:pPr>
              <a:spcBef>
                <a:spcPts val="600"/>
              </a:spcBef>
              <a:defRPr sz="4200">
                <a:solidFill>
                  <a:srgbClr val="343770"/>
                </a:solidFill>
              </a:defRPr>
            </a:pPr>
            <a:r>
              <a:t>In conclusion - there is no conclusion to this piece. As a whole it shows one unanswered question and the attack of arguments that come with that question, “Is there a God?  Does God care?”</a:t>
            </a:r>
            <a:endParaRPr b="1"/>
          </a:p>
          <a:p>
            <a:pPr>
              <a:spcBef>
                <a:spcPts val="600"/>
              </a:spcBef>
              <a:defRPr sz="4200" b="1">
                <a:solidFill>
                  <a:srgbClr val="008F00"/>
                </a:solidFill>
              </a:defRPr>
            </a:pPr>
            <a:r>
              <a:t>What do you think?</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iterate>
                                    <p:tmAbs val="0"/>
                                  </p:iterate>
                                  <p:childTnLst>
                                    <p:animEffect transition="out" filter="blinds(horizontal)">
                                      <p:cBhvr>
                                        <p:cTn id="6" dur="500" fill="hold"/>
                                        <p:tgtEl>
                                          <p:spTgt spid="220"/>
                                        </p:tgtEl>
                                      </p:cBhvr>
                                    </p:animEffect>
                                    <p:set>
                                      <p:cBhvr>
                                        <p:cTn id="7" fill="hold">
                                          <p:stCondLst>
                                            <p:cond delay="499"/>
                                          </p:stCondLst>
                                        </p:cTn>
                                        <p:tgtEl>
                                          <p:spTgt spid="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1" descr="Picture 1"/>
          <p:cNvPicPr>
            <a:picLocks noChangeAspect="1"/>
          </p:cNvPicPr>
          <p:nvPr/>
        </p:nvPicPr>
        <p:blipFill>
          <a:blip r:embed="rId3"/>
          <a:stretch>
            <a:fillRect/>
          </a:stretch>
        </p:blipFill>
        <p:spPr>
          <a:xfrm>
            <a:off x="0" y="0"/>
            <a:ext cx="17811030" cy="13716000"/>
          </a:xfrm>
          <a:prstGeom prst="rect">
            <a:avLst/>
          </a:prstGeom>
          <a:ln w="12700">
            <a:miter lim="400000"/>
          </a:ln>
        </p:spPr>
      </p:pic>
      <p:sp>
        <p:nvSpPr>
          <p:cNvPr id="225" name="TextBox 2"/>
          <p:cNvSpPr txBox="1"/>
          <p:nvPr/>
        </p:nvSpPr>
        <p:spPr>
          <a:xfrm>
            <a:off x="16889046" y="175260"/>
            <a:ext cx="7221415" cy="13436601"/>
          </a:xfrm>
          <a:prstGeom prst="rect">
            <a:avLst/>
          </a:prstGeom>
          <a:solidFill>
            <a:srgbClr val="E0F3FB"/>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spAutoFit/>
          </a:bodyPr>
          <a:lstStyle/>
          <a:p>
            <a:pPr>
              <a:spcBef>
                <a:spcPts val="1000"/>
              </a:spcBef>
              <a:defRPr sz="4000" b="1">
                <a:solidFill>
                  <a:srgbClr val="343770"/>
                </a:solidFill>
              </a:defRPr>
            </a:pPr>
            <a:r>
              <a:t>Jessica, 10</a:t>
            </a:r>
          </a:p>
          <a:p>
            <a:pPr>
              <a:spcBef>
                <a:spcPts val="1000"/>
              </a:spcBef>
              <a:defRPr sz="4000" b="1">
                <a:solidFill>
                  <a:srgbClr val="343770"/>
                </a:solidFill>
              </a:defRPr>
            </a:pPr>
            <a:r>
              <a:t>The first prayer</a:t>
            </a:r>
          </a:p>
          <a:p>
            <a:pPr>
              <a:spcBef>
                <a:spcPts val="1000"/>
              </a:spcBef>
              <a:defRPr sz="4000">
                <a:solidFill>
                  <a:srgbClr val="343770"/>
                </a:solidFill>
              </a:defRPr>
            </a:pPr>
            <a:r>
              <a:t>“I have drawn a picture of when you say your first prayer to God for forgiveness.  I have drawn when your tangled life goes up to God and he catches it and renews you and you get a new, better life.  What I like best about my work is that it really explains the first prayer.  When I was making this, my main thoughts were how happy God must be when people decide to join Him.  My inspiration for this work came from when I became a Christian.”</a:t>
            </a:r>
          </a:p>
          <a:p>
            <a:pPr>
              <a:spcBef>
                <a:spcPts val="1000"/>
              </a:spcBef>
              <a:defRPr sz="4000" b="1">
                <a:solidFill>
                  <a:srgbClr val="008F00"/>
                </a:solidFill>
              </a:defRPr>
            </a:pPr>
            <a:r>
              <a:t>Do you think God is happy when we pray?</a:t>
            </a:r>
            <a:br/>
            <a:r>
              <a:t>Why or why not?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25"/>
                                        </p:tgtEl>
                                        <p:attrNameLst>
                                          <p:attrName>style.visibility</p:attrName>
                                        </p:attrNameLst>
                                      </p:cBhvr>
                                      <p:to>
                                        <p:strVal val="visible"/>
                                      </p:to>
                                    </p:set>
                                    <p:animEffect transition="in" filter="fade">
                                      <p:cBhvr>
                                        <p:cTn id="7" dur="2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icture 1" descr="Picture 1"/>
          <p:cNvPicPr>
            <a:picLocks noChangeAspect="1"/>
          </p:cNvPicPr>
          <p:nvPr/>
        </p:nvPicPr>
        <p:blipFill>
          <a:blip r:embed="rId3"/>
          <a:stretch>
            <a:fillRect/>
          </a:stretch>
        </p:blipFill>
        <p:spPr>
          <a:xfrm>
            <a:off x="0" y="-3969"/>
            <a:ext cx="18220536" cy="13719969"/>
          </a:xfrm>
          <a:prstGeom prst="rect">
            <a:avLst/>
          </a:prstGeom>
          <a:ln w="12700">
            <a:miter lim="400000"/>
          </a:ln>
        </p:spPr>
      </p:pic>
      <p:sp>
        <p:nvSpPr>
          <p:cNvPr id="230" name="TextBox 2"/>
          <p:cNvSpPr txBox="1"/>
          <p:nvPr/>
        </p:nvSpPr>
        <p:spPr>
          <a:xfrm>
            <a:off x="15301469" y="353060"/>
            <a:ext cx="8761615" cy="13009881"/>
          </a:xfrm>
          <a:prstGeom prst="rect">
            <a:avLst/>
          </a:prstGeom>
          <a:solidFill>
            <a:srgbClr val="E0F3FB">
              <a:alpha val="67000"/>
            </a:srgbClr>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spcBef>
                <a:spcPts val="1000"/>
              </a:spcBef>
              <a:defRPr sz="4000" b="1">
                <a:solidFill>
                  <a:srgbClr val="343770"/>
                </a:solidFill>
              </a:defRPr>
            </a:pPr>
            <a:r>
              <a:t>Group work –  these 15 years old called their work: </a:t>
            </a:r>
          </a:p>
          <a:p>
            <a:pPr>
              <a:spcBef>
                <a:spcPts val="1000"/>
              </a:spcBef>
              <a:defRPr sz="4000" b="1">
                <a:solidFill>
                  <a:srgbClr val="343770"/>
                </a:solidFill>
              </a:defRPr>
            </a:pPr>
            <a:r>
              <a:t>“The face of Prayer”</a:t>
            </a:r>
          </a:p>
          <a:p>
            <a:pPr>
              <a:spcBef>
                <a:spcPts val="1000"/>
              </a:spcBef>
              <a:defRPr sz="4000">
                <a:solidFill>
                  <a:srgbClr val="343770"/>
                </a:solidFill>
              </a:defRPr>
            </a:pPr>
            <a:r>
              <a:t>We have based our piece of art on a quotation from C.S. Lewis. We believe that prayer is about sharing our thoughts. Prayer should make a difference to us and to our lives.</a:t>
            </a:r>
          </a:p>
          <a:p>
            <a:pPr>
              <a:spcBef>
                <a:spcPts val="1000"/>
              </a:spcBef>
              <a:defRPr sz="4000" b="1" i="1">
                <a:solidFill>
                  <a:srgbClr val="343770"/>
                </a:solidFill>
              </a:defRPr>
            </a:pPr>
            <a:r>
              <a:t>C. S . Lewis said: “I pray because I can’t help myself. I pray because I’m helpless. I pray because the need flows out of me all the time, waking and sleeping. It doesn’t change God, it changes me.” </a:t>
            </a:r>
          </a:p>
          <a:p>
            <a:pPr>
              <a:spcBef>
                <a:spcPts val="1000"/>
              </a:spcBef>
              <a:defRPr sz="4000" b="1" i="1">
                <a:solidFill>
                  <a:srgbClr val="343770"/>
                </a:solidFill>
              </a:defRPr>
            </a:pPr>
            <a:r>
              <a:t>C. S. Lewis, the creator of Narnia</a:t>
            </a:r>
          </a:p>
          <a:p>
            <a:pPr>
              <a:spcBef>
                <a:spcPts val="1000"/>
              </a:spcBef>
              <a:defRPr sz="4000">
                <a:solidFill>
                  <a:srgbClr val="343770"/>
                </a:solidFill>
              </a:defRPr>
            </a:pPr>
            <a:r>
              <a:t>Coming out of the persons mouth are words that a person may say during prayer, asking for help, asking ‘Why?’ Words that say why a person may pray - for hope, or in weakness.”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30"/>
                                        </p:tgtEl>
                                        <p:attrNameLst>
                                          <p:attrName>style.visibility</p:attrName>
                                        </p:attrNameLst>
                                      </p:cBhvr>
                                      <p:to>
                                        <p:strVal val="visible"/>
                                      </p:to>
                                    </p:set>
                                    <p:animEffect transition="in" filter="fade">
                                      <p:cBhvr>
                                        <p:cTn id="7" dur="2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1" descr="Picture 1"/>
          <p:cNvPicPr>
            <a:picLocks noChangeAspect="1"/>
          </p:cNvPicPr>
          <p:nvPr/>
        </p:nvPicPr>
        <p:blipFill>
          <a:blip r:embed="rId3"/>
          <a:stretch>
            <a:fillRect/>
          </a:stretch>
        </p:blipFill>
        <p:spPr>
          <a:xfrm>
            <a:off x="9869087" y="1377200"/>
            <a:ext cx="7088790" cy="5291979"/>
          </a:xfrm>
          <a:prstGeom prst="rect">
            <a:avLst/>
          </a:prstGeom>
          <a:ln w="12700">
            <a:miter lim="400000"/>
          </a:ln>
        </p:spPr>
      </p:pic>
      <p:pic>
        <p:nvPicPr>
          <p:cNvPr id="235" name="Picture 1" descr="Picture 1"/>
          <p:cNvPicPr>
            <a:picLocks noChangeAspect="1"/>
          </p:cNvPicPr>
          <p:nvPr/>
        </p:nvPicPr>
        <p:blipFill>
          <a:blip r:embed="rId4"/>
          <a:stretch>
            <a:fillRect/>
          </a:stretch>
        </p:blipFill>
        <p:spPr>
          <a:xfrm>
            <a:off x="17066300" y="1377200"/>
            <a:ext cx="7027909" cy="5291979"/>
          </a:xfrm>
          <a:prstGeom prst="rect">
            <a:avLst/>
          </a:prstGeom>
          <a:ln w="12700">
            <a:miter lim="400000"/>
          </a:ln>
        </p:spPr>
      </p:pic>
      <p:pic>
        <p:nvPicPr>
          <p:cNvPr id="236" name="Picture 1" descr="Picture 1"/>
          <p:cNvPicPr>
            <a:picLocks noChangeAspect="1"/>
          </p:cNvPicPr>
          <p:nvPr/>
        </p:nvPicPr>
        <p:blipFill>
          <a:blip r:embed="rId5"/>
          <a:stretch>
            <a:fillRect/>
          </a:stretch>
        </p:blipFill>
        <p:spPr>
          <a:xfrm>
            <a:off x="17066300" y="7093491"/>
            <a:ext cx="7027909" cy="5245309"/>
          </a:xfrm>
          <a:prstGeom prst="rect">
            <a:avLst/>
          </a:prstGeom>
          <a:ln w="12700">
            <a:miter lim="400000"/>
          </a:ln>
        </p:spPr>
      </p:pic>
      <p:pic>
        <p:nvPicPr>
          <p:cNvPr id="237" name="Picture 1" descr="Picture 1"/>
          <p:cNvPicPr>
            <a:picLocks noChangeAspect="1"/>
          </p:cNvPicPr>
          <p:nvPr/>
        </p:nvPicPr>
        <p:blipFill>
          <a:blip r:embed="rId6"/>
          <a:stretch>
            <a:fillRect/>
          </a:stretch>
        </p:blipFill>
        <p:spPr>
          <a:xfrm>
            <a:off x="9869087" y="6879832"/>
            <a:ext cx="7088790" cy="5458968"/>
          </a:xfrm>
          <a:prstGeom prst="rect">
            <a:avLst/>
          </a:prstGeom>
          <a:ln w="12700">
            <a:miter lim="400000"/>
          </a:ln>
        </p:spPr>
      </p:pic>
      <p:sp>
        <p:nvSpPr>
          <p:cNvPr id="238" name="TextBox 6"/>
          <p:cNvSpPr txBox="1"/>
          <p:nvPr/>
        </p:nvSpPr>
        <p:spPr>
          <a:xfrm>
            <a:off x="333208" y="334097"/>
            <a:ext cx="9265950" cy="1304780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pPr>
              <a:lnSpc>
                <a:spcPct val="90000"/>
              </a:lnSpc>
              <a:spcBef>
                <a:spcPts val="2000"/>
              </a:spcBef>
              <a:defRPr sz="5200" b="1">
                <a:solidFill>
                  <a:srgbClr val="008F00"/>
                </a:solidFill>
              </a:defRPr>
            </a:pPr>
            <a:r>
              <a:t>Which of these four did you like best? Why?</a:t>
            </a:r>
          </a:p>
          <a:p>
            <a:pPr>
              <a:lnSpc>
                <a:spcPct val="90000"/>
              </a:lnSpc>
              <a:spcBef>
                <a:spcPts val="2000"/>
              </a:spcBef>
              <a:defRPr sz="5200" b="1">
                <a:solidFill>
                  <a:srgbClr val="008F00"/>
                </a:solidFill>
              </a:defRPr>
            </a:pPr>
            <a:r>
              <a:t>Which ideas do you agree with about prayer?</a:t>
            </a:r>
          </a:p>
          <a:p>
            <a:pPr>
              <a:lnSpc>
                <a:spcPct val="90000"/>
              </a:lnSpc>
              <a:spcBef>
                <a:spcPts val="2000"/>
              </a:spcBef>
              <a:defRPr sz="5200" b="1">
                <a:solidFill>
                  <a:srgbClr val="008F00"/>
                </a:solidFill>
              </a:defRPr>
            </a:pPr>
            <a:r>
              <a:t>Which do you disagree with? </a:t>
            </a:r>
          </a:p>
          <a:p>
            <a:pPr>
              <a:lnSpc>
                <a:spcPct val="90000"/>
              </a:lnSpc>
              <a:spcBef>
                <a:spcPts val="2000"/>
              </a:spcBef>
              <a:defRPr sz="5200" b="1">
                <a:solidFill>
                  <a:srgbClr val="008F00"/>
                </a:solidFill>
              </a:defRPr>
            </a:pPr>
            <a:r>
              <a:t>If you made an artwork to show your ideas about prayer, what would you picture?</a:t>
            </a:r>
          </a:p>
          <a:p>
            <a:pPr>
              <a:lnSpc>
                <a:spcPct val="90000"/>
              </a:lnSpc>
              <a:spcBef>
                <a:spcPts val="2000"/>
              </a:spcBef>
              <a:defRPr sz="5200" b="1">
                <a:solidFill>
                  <a:srgbClr val="0563C1"/>
                </a:solidFill>
              </a:defRPr>
            </a:pPr>
            <a:r>
              <a:t>Your ‘theology of prayer’ is your answers to questions about why people pray, whether God hears, and how God answers.</a:t>
            </a:r>
          </a:p>
          <a:p>
            <a:pPr>
              <a:lnSpc>
                <a:spcPct val="90000"/>
              </a:lnSpc>
              <a:spcBef>
                <a:spcPts val="2000"/>
              </a:spcBef>
              <a:defRPr sz="5200" b="1">
                <a:solidFill>
                  <a:srgbClr val="008F00"/>
                </a:solidFill>
              </a:defRPr>
            </a:pPr>
            <a:r>
              <a:t>What’s yours?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1"/>
          <p:cNvSpPr txBox="1">
            <a:spLocks noGrp="1"/>
          </p:cNvSpPr>
          <p:nvPr>
            <p:ph type="title"/>
          </p:nvPr>
        </p:nvSpPr>
        <p:spPr>
          <a:xfrm>
            <a:off x="1676400" y="-1"/>
            <a:ext cx="21031200" cy="2437891"/>
          </a:xfrm>
          <a:prstGeom prst="rect">
            <a:avLst/>
          </a:prstGeom>
        </p:spPr>
        <p:txBody>
          <a:bodyPr lIns="0" tIns="0" rIns="0" bIns="0" anchor="t">
            <a:noAutofit/>
          </a:bodyPr>
          <a:lstStyle>
            <a:lvl1pPr>
              <a:lnSpc>
                <a:spcPct val="90000"/>
              </a:lnSpc>
              <a:defRPr sz="7600">
                <a:solidFill>
                  <a:srgbClr val="343770"/>
                </a:solidFill>
              </a:defRPr>
            </a:lvl1pPr>
          </a:lstStyle>
          <a:p>
            <a:r>
              <a:t>What does the Bible offer to help us understand Christian prayer?</a:t>
            </a:r>
          </a:p>
        </p:txBody>
      </p:sp>
      <p:sp>
        <p:nvSpPr>
          <p:cNvPr id="243" name="Content Placeholder 2"/>
          <p:cNvSpPr txBox="1">
            <a:spLocks noGrp="1"/>
          </p:cNvSpPr>
          <p:nvPr>
            <p:ph type="body" idx="1"/>
          </p:nvPr>
        </p:nvSpPr>
        <p:spPr>
          <a:xfrm>
            <a:off x="773300" y="2437889"/>
            <a:ext cx="22837400" cy="10970511"/>
          </a:xfrm>
          <a:prstGeom prst="rect">
            <a:avLst/>
          </a:prstGeom>
        </p:spPr>
        <p:txBody>
          <a:bodyPr>
            <a:noAutofit/>
          </a:bodyPr>
          <a:lstStyle/>
          <a:p>
            <a:pPr marL="0" indent="0">
              <a:buSzTx/>
              <a:buFontTx/>
              <a:buNone/>
              <a:defRPr sz="5400" i="0">
                <a:solidFill>
                  <a:srgbClr val="0563C1"/>
                </a:solidFill>
              </a:defRPr>
            </a:pPr>
            <a:r>
              <a:t>What do you know about prayer in the teaching of the bible?</a:t>
            </a:r>
            <a:br/>
            <a:r>
              <a:rPr>
                <a:solidFill>
                  <a:srgbClr val="008F00"/>
                </a:solidFill>
              </a:rPr>
              <a:t>Can you collect five facts round the class? Ten facts?</a:t>
            </a:r>
          </a:p>
          <a:p>
            <a:pPr marL="0" indent="0">
              <a:buSzTx/>
              <a:buFontTx/>
              <a:buNone/>
              <a:defRPr sz="5400" i="0">
                <a:solidFill>
                  <a:srgbClr val="0563C1"/>
                </a:solidFill>
              </a:defRPr>
            </a:pPr>
            <a:r>
              <a:t>Christians learn about prayer from what Jesus said, and from what the Bible teaches them. Here are two quotes from the Bible;</a:t>
            </a:r>
          </a:p>
          <a:p>
            <a:pPr marL="0" indent="0">
              <a:buSzTx/>
              <a:buFontTx/>
              <a:buNone/>
              <a:defRPr sz="5400" i="0">
                <a:solidFill>
                  <a:srgbClr val="0563C1"/>
                </a:solidFill>
              </a:defRPr>
            </a:pPr>
            <a:r>
              <a:t>In Matthew’s Gospel, chapter 6, Jesus talks to his followers about private prayer: </a:t>
            </a:r>
            <a:r>
              <a:rPr>
                <a:solidFill>
                  <a:srgbClr val="942193"/>
                </a:solidFill>
              </a:rPr>
              <a:t>“When you pray, go into your room, close the door and pray to your Father, who is in heaven.  Then your Father, who sees what is done in secret, will reward you.”</a:t>
            </a:r>
            <a:br/>
            <a:r>
              <a:rPr>
                <a:solidFill>
                  <a:srgbClr val="008F00"/>
                </a:solidFill>
              </a:rPr>
              <a:t>What do you think?</a:t>
            </a:r>
          </a:p>
          <a:p>
            <a:pPr marL="0" indent="0">
              <a:buSzTx/>
              <a:buFontTx/>
              <a:buNone/>
              <a:defRPr sz="5400" i="0">
                <a:solidFill>
                  <a:srgbClr val="0563C1"/>
                </a:solidFill>
              </a:defRPr>
            </a:pPr>
            <a:r>
              <a:t>Saint Paul writes, in his letter to Christians at Thessalonica: </a:t>
            </a:r>
            <a:r>
              <a:rPr>
                <a:solidFill>
                  <a:srgbClr val="942193"/>
                </a:solidFill>
              </a:rPr>
              <a:t>“Rejoice always, pray continually, give thanks in all circumstances! For this is God’s will for you in Christ Jesus.”</a:t>
            </a:r>
            <a:br/>
            <a:r>
              <a:rPr>
                <a:solidFill>
                  <a:srgbClr val="008F00"/>
                </a:solidFill>
              </a:rPr>
              <a:t>What do you think it means?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43">
                                            <p:bg/>
                                          </p:spTgt>
                                        </p:tgtEl>
                                        <p:attrNameLst>
                                          <p:attrName>style.visibility</p:attrName>
                                        </p:attrNameLst>
                                      </p:cBhvr>
                                      <p:to>
                                        <p:strVal val="visible"/>
                                      </p:to>
                                    </p:set>
                                    <p:animEffect transition="in" filter="fade">
                                      <p:cBhvr>
                                        <p:cTn id="7" dur="1000"/>
                                        <p:tgtEl>
                                          <p:spTgt spid="243">
                                            <p:bg/>
                                          </p:spTgt>
                                        </p:tgtEl>
                                      </p:cBhvr>
                                    </p:animEffect>
                                  </p:childTnLst>
                                </p:cTn>
                              </p:par>
                              <p:par>
                                <p:cTn id="8" presetID="10" presetClass="entr" presetSubtype="0" fill="hold" grpId="0" nodeType="withEffect">
                                  <p:stCondLst>
                                    <p:cond delay="0"/>
                                  </p:stCondLst>
                                  <p:iterate>
                                    <p:tmAbs val="0"/>
                                  </p:iterate>
                                  <p:childTnLst>
                                    <p:set>
                                      <p:cBhvr>
                                        <p:cTn id="9" fill="hold"/>
                                        <p:tgtEl>
                                          <p:spTgt spid="243">
                                            <p:txEl>
                                              <p:pRg st="0" end="0"/>
                                            </p:txEl>
                                          </p:spTgt>
                                        </p:tgtEl>
                                        <p:attrNameLst>
                                          <p:attrName>style.visibility</p:attrName>
                                        </p:attrNameLst>
                                      </p:cBhvr>
                                      <p:to>
                                        <p:strVal val="visible"/>
                                      </p:to>
                                    </p:set>
                                    <p:animEffect transition="in" filter="fade">
                                      <p:cBhvr>
                                        <p:cTn id="10" dur="1000"/>
                                        <p:tgtEl>
                                          <p:spTgt spid="2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243">
                                            <p:txEl>
                                              <p:pRg st="1" end="1"/>
                                            </p:txEl>
                                          </p:spTgt>
                                        </p:tgtEl>
                                        <p:attrNameLst>
                                          <p:attrName>style.visibility</p:attrName>
                                        </p:attrNameLst>
                                      </p:cBhvr>
                                      <p:to>
                                        <p:strVal val="visible"/>
                                      </p:to>
                                    </p:set>
                                    <p:animEffect transition="in" filter="fade">
                                      <p:cBhvr>
                                        <p:cTn id="15" dur="1000"/>
                                        <p:tgtEl>
                                          <p:spTgt spid="243">
                                            <p:txEl>
                                              <p:pRg st="1" end="1"/>
                                            </p:txEl>
                                          </p:spTgt>
                                        </p:tgtEl>
                                      </p:cBhvr>
                                    </p:animEffect>
                                  </p:childTnLst>
                                </p:cTn>
                              </p:par>
                            </p:childTnLst>
                          </p:cTn>
                        </p:par>
                        <p:par>
                          <p:cTn id="16" fill="hold">
                            <p:stCondLst>
                              <p:cond delay="1000"/>
                            </p:stCondLst>
                            <p:childTnLst>
                              <p:par>
                                <p:cTn id="17" presetID="10" presetClass="entr" fill="hold" grpId="0" nodeType="afterEffect">
                                  <p:stCondLst>
                                    <p:cond delay="0"/>
                                  </p:stCondLst>
                                  <p:iterate>
                                    <p:tmAbs val="0"/>
                                  </p:iterate>
                                  <p:childTnLst>
                                    <p:set>
                                      <p:cBhvr>
                                        <p:cTn id="18" fill="hold"/>
                                        <p:tgtEl>
                                          <p:spTgt spid="243">
                                            <p:txEl>
                                              <p:pRg st="2" end="2"/>
                                            </p:txEl>
                                          </p:spTgt>
                                        </p:tgtEl>
                                        <p:attrNameLst>
                                          <p:attrName>style.visibility</p:attrName>
                                        </p:attrNameLst>
                                      </p:cBhvr>
                                      <p:to>
                                        <p:strVal val="visible"/>
                                      </p:to>
                                    </p:set>
                                    <p:animEffect transition="in" filter="fade">
                                      <p:cBhvr>
                                        <p:cTn id="19" dur="1000"/>
                                        <p:tgtEl>
                                          <p:spTgt spid="2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0" nodeType="clickEffect">
                                  <p:stCondLst>
                                    <p:cond delay="0"/>
                                  </p:stCondLst>
                                  <p:iterate>
                                    <p:tmAbs val="0"/>
                                  </p:iterate>
                                  <p:childTnLst>
                                    <p:set>
                                      <p:cBhvr>
                                        <p:cTn id="23" fill="hold"/>
                                        <p:tgtEl>
                                          <p:spTgt spid="243">
                                            <p:txEl>
                                              <p:pRg st="3" end="3"/>
                                            </p:txEl>
                                          </p:spTgt>
                                        </p:tgtEl>
                                        <p:attrNameLst>
                                          <p:attrName>style.visibility</p:attrName>
                                        </p:attrNameLst>
                                      </p:cBhvr>
                                      <p:to>
                                        <p:strVal val="visible"/>
                                      </p:to>
                                    </p:set>
                                    <p:animEffect transition="in" filter="fade">
                                      <p:cBhvr>
                                        <p:cTn id="24" dur="1000"/>
                                        <p:tgtEl>
                                          <p:spTgt spid="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itle 1"/>
          <p:cNvSpPr txBox="1">
            <a:spLocks noGrp="1"/>
          </p:cNvSpPr>
          <p:nvPr>
            <p:ph type="title"/>
          </p:nvPr>
        </p:nvSpPr>
        <p:spPr>
          <a:xfrm>
            <a:off x="511238" y="127000"/>
            <a:ext cx="11328401" cy="1493823"/>
          </a:xfrm>
          <a:prstGeom prst="rect">
            <a:avLst/>
          </a:prstGeom>
        </p:spPr>
        <p:txBody>
          <a:bodyPr lIns="0" tIns="0" rIns="0" bIns="0" anchor="t">
            <a:noAutofit/>
          </a:bodyPr>
          <a:lstStyle>
            <a:lvl1pPr algn="l">
              <a:lnSpc>
                <a:spcPct val="90000"/>
              </a:lnSpc>
              <a:spcBef>
                <a:spcPts val="2000"/>
              </a:spcBef>
              <a:defRPr sz="7600" spc="-304">
                <a:solidFill>
                  <a:srgbClr val="343770"/>
                </a:solidFill>
              </a:defRPr>
            </a:lvl1pPr>
          </a:lstStyle>
          <a:p>
            <a:r>
              <a:t>What is a ‘Prayer Space’?</a:t>
            </a:r>
          </a:p>
        </p:txBody>
      </p:sp>
      <p:sp>
        <p:nvSpPr>
          <p:cNvPr id="248" name="Content Placeholder 15"/>
          <p:cNvSpPr txBox="1">
            <a:spLocks noGrp="1"/>
          </p:cNvSpPr>
          <p:nvPr>
            <p:ph type="body" sz="quarter" idx="1"/>
          </p:nvPr>
        </p:nvSpPr>
        <p:spPr>
          <a:xfrm>
            <a:off x="511238" y="10471171"/>
            <a:ext cx="15757522" cy="3035142"/>
          </a:xfrm>
          <a:prstGeom prst="rect">
            <a:avLst/>
          </a:prstGeom>
        </p:spPr>
        <p:txBody>
          <a:bodyPr anchor="ctr">
            <a:noAutofit/>
          </a:bodyPr>
          <a:lstStyle/>
          <a:p>
            <a:pPr marL="0" indent="0">
              <a:buSzTx/>
              <a:buNone/>
              <a:defRPr sz="5600" i="0">
                <a:solidFill>
                  <a:srgbClr val="008F00"/>
                </a:solidFill>
              </a:defRPr>
            </a:pPr>
            <a:r>
              <a:t>It will surprise you.</a:t>
            </a:r>
          </a:p>
          <a:p>
            <a:pPr marL="0" indent="0">
              <a:buSzTx/>
              <a:buNone/>
              <a:defRPr sz="5600" i="0">
                <a:solidFill>
                  <a:srgbClr val="008F00"/>
                </a:solidFill>
              </a:defRPr>
            </a:pPr>
            <a:r>
              <a:t>It’s much easier to experience a prayer space than to tell you what it is.</a:t>
            </a:r>
          </a:p>
        </p:txBody>
      </p:sp>
      <p:pic>
        <p:nvPicPr>
          <p:cNvPr id="249" name="IMG_9824.jpeg" descr="IMG_9824.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269" y="1708171"/>
            <a:ext cx="11684000" cy="8763001"/>
          </a:xfrm>
          <a:prstGeom prst="rect">
            <a:avLst/>
          </a:prstGeom>
          <a:ln w="12700">
            <a:miter lim="400000"/>
          </a:ln>
        </p:spPr>
      </p:pic>
      <p:pic>
        <p:nvPicPr>
          <p:cNvPr id="250" name="Classroom.jpg" descr="Classroom.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319000" y="1708171"/>
            <a:ext cx="11722741" cy="87646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DSCF3858.jpg" descr="DSCF3858.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191999" y="1706520"/>
            <a:ext cx="11814954" cy="7576682"/>
          </a:xfrm>
          <a:prstGeom prst="rect">
            <a:avLst/>
          </a:prstGeom>
          <a:ln w="12700">
            <a:miter lim="400000"/>
          </a:ln>
        </p:spPr>
      </p:pic>
      <p:sp>
        <p:nvSpPr>
          <p:cNvPr id="255" name="Content Placeholder 15"/>
          <p:cNvSpPr txBox="1">
            <a:spLocks noGrp="1"/>
          </p:cNvSpPr>
          <p:nvPr>
            <p:ph type="body" sz="half" idx="1"/>
          </p:nvPr>
        </p:nvSpPr>
        <p:spPr>
          <a:xfrm>
            <a:off x="508000" y="9522845"/>
            <a:ext cx="21479689" cy="3889121"/>
          </a:xfrm>
          <a:prstGeom prst="rect">
            <a:avLst/>
          </a:prstGeom>
        </p:spPr>
        <p:txBody>
          <a:bodyPr anchor="ctr">
            <a:noAutofit/>
          </a:bodyPr>
          <a:lstStyle/>
          <a:p>
            <a:pPr marL="0" indent="0">
              <a:buSzTx/>
              <a:buNone/>
              <a:defRPr sz="5600" i="0">
                <a:solidFill>
                  <a:srgbClr val="008F00"/>
                </a:solidFill>
              </a:defRPr>
            </a:pPr>
            <a:r>
              <a:t>You don’t have to be religious to like this.</a:t>
            </a:r>
          </a:p>
          <a:p>
            <a:pPr marL="0" indent="0">
              <a:buSzTx/>
              <a:buNone/>
              <a:defRPr sz="5600" i="0">
                <a:solidFill>
                  <a:srgbClr val="008F00"/>
                </a:solidFill>
              </a:defRPr>
            </a:pPr>
            <a:r>
              <a:t>It’s a chance to think really deeply or to feel really fully.</a:t>
            </a:r>
          </a:p>
          <a:p>
            <a:pPr marL="0" indent="0">
              <a:buSzTx/>
              <a:buNone/>
              <a:defRPr sz="5600" i="0">
                <a:solidFill>
                  <a:srgbClr val="008F00"/>
                </a:solidFill>
              </a:defRPr>
            </a:pPr>
            <a:r>
              <a:t>You can ponder some big issues and questions, or find calm, or peace. Lots more too.</a:t>
            </a:r>
          </a:p>
        </p:txBody>
      </p:sp>
      <p:pic>
        <p:nvPicPr>
          <p:cNvPr id="256" name="DSCF0258.jpg" descr="DSCF0258.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55238" y="1704933"/>
            <a:ext cx="10692607" cy="7582008"/>
          </a:xfrm>
          <a:prstGeom prst="rect">
            <a:avLst/>
          </a:prstGeom>
          <a:ln w="12700">
            <a:miter lim="400000"/>
          </a:ln>
        </p:spPr>
      </p:pic>
      <p:sp>
        <p:nvSpPr>
          <p:cNvPr id="257" name="Title 1"/>
          <p:cNvSpPr txBox="1">
            <a:spLocks noGrp="1"/>
          </p:cNvSpPr>
          <p:nvPr>
            <p:ph type="title"/>
          </p:nvPr>
        </p:nvSpPr>
        <p:spPr>
          <a:xfrm>
            <a:off x="511238" y="127000"/>
            <a:ext cx="11328401" cy="1493823"/>
          </a:xfrm>
          <a:prstGeom prst="rect">
            <a:avLst/>
          </a:prstGeom>
        </p:spPr>
        <p:txBody>
          <a:bodyPr lIns="0" tIns="0" rIns="0" bIns="0" anchor="t">
            <a:noAutofit/>
          </a:bodyPr>
          <a:lstStyle>
            <a:lvl1pPr algn="l">
              <a:lnSpc>
                <a:spcPct val="90000"/>
              </a:lnSpc>
              <a:spcBef>
                <a:spcPts val="2000"/>
              </a:spcBef>
              <a:defRPr sz="7600" spc="-304">
                <a:solidFill>
                  <a:srgbClr val="343770"/>
                </a:solidFill>
              </a:defRPr>
            </a:lvl1pPr>
          </a:lstStyle>
          <a:p>
            <a:r>
              <a:t>What is a ‘Prayer Space’?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ontent Placeholder 2"/>
          <p:cNvSpPr txBox="1">
            <a:spLocks noGrp="1"/>
          </p:cNvSpPr>
          <p:nvPr>
            <p:ph type="body" sz="half" idx="1"/>
          </p:nvPr>
        </p:nvSpPr>
        <p:spPr>
          <a:xfrm>
            <a:off x="16018068" y="915716"/>
            <a:ext cx="7882303" cy="11996486"/>
          </a:xfrm>
          <a:prstGeom prst="rect">
            <a:avLst/>
          </a:prstGeom>
        </p:spPr>
        <p:txBody>
          <a:bodyPr>
            <a:noAutofit/>
          </a:bodyPr>
          <a:lstStyle/>
          <a:p>
            <a:pPr marL="0" indent="0">
              <a:buSzTx/>
              <a:buNone/>
              <a:defRPr sz="4400" i="0">
                <a:solidFill>
                  <a:srgbClr val="008F00"/>
                </a:solidFill>
              </a:defRPr>
            </a:pPr>
            <a:r>
              <a:t>About these resources.</a:t>
            </a:r>
          </a:p>
          <a:p>
            <a:pPr marL="502919" indent="-502919">
              <a:defRPr sz="4400" i="0">
                <a:solidFill>
                  <a:srgbClr val="008F00"/>
                </a:solidFill>
              </a:defRPr>
            </a:pPr>
            <a:r>
              <a:t>Suitable for all pupils in all kinds of schools</a:t>
            </a:r>
          </a:p>
          <a:p>
            <a:pPr marL="502919" indent="-502919">
              <a:defRPr sz="4400" i="0">
                <a:solidFill>
                  <a:srgbClr val="008F00"/>
                </a:solidFill>
              </a:defRPr>
            </a:pPr>
            <a:r>
              <a:t>Encouraging open hearted and critical thinking about prayer and reflection</a:t>
            </a:r>
          </a:p>
          <a:p>
            <a:pPr marL="502919" indent="-502919">
              <a:defRPr sz="4400" i="0">
                <a:solidFill>
                  <a:srgbClr val="008F00"/>
                </a:solidFill>
              </a:defRPr>
            </a:pPr>
            <a:r>
              <a:t>Enhancing the experience of using a Prayer Space in school with good learning</a:t>
            </a:r>
          </a:p>
          <a:p>
            <a:pPr marL="502919" indent="-502919">
              <a:defRPr sz="4400" i="0">
                <a:solidFill>
                  <a:srgbClr val="008F00"/>
                </a:solidFill>
              </a:defRPr>
            </a:pPr>
            <a:r>
              <a:t>Offering learners the chance to develop their own personal ideas about philosophical and social questions on the themes of prayer and reflection</a:t>
            </a:r>
          </a:p>
          <a:p>
            <a:pPr marL="502919" indent="-502919">
              <a:defRPr sz="4400" i="0">
                <a:solidFill>
                  <a:srgbClr val="008F00"/>
                </a:solidFill>
              </a:defRPr>
            </a:pPr>
            <a:r>
              <a:t>Engaging, creative and absorbing learning.</a:t>
            </a:r>
          </a:p>
        </p:txBody>
      </p:sp>
      <p:sp>
        <p:nvSpPr>
          <p:cNvPr id="137" name="Rounded Rectangle"/>
          <p:cNvSpPr/>
          <p:nvPr/>
        </p:nvSpPr>
        <p:spPr>
          <a:xfrm>
            <a:off x="660400"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38" name="Providing quality ‘state of the art’ RE / RVE / RME lessons ready to use for KS2 &amp; KS3"/>
          <p:cNvSpPr txBox="1"/>
          <p:nvPr/>
        </p:nvSpPr>
        <p:spPr>
          <a:xfrm>
            <a:off x="887988" y="566419"/>
            <a:ext cx="4149304" cy="2595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defRPr sz="3200" b="1">
                <a:solidFill>
                  <a:srgbClr val="343770"/>
                </a:solidFill>
              </a:defRPr>
            </a:pPr>
            <a:r>
              <a:t>Providing quality ‘state of the art’ RE / RVE / RME lessons ready to use for</a:t>
            </a:r>
            <a:br/>
            <a:r>
              <a:t>KS2 &amp; KS3</a:t>
            </a:r>
          </a:p>
        </p:txBody>
      </p:sp>
      <p:sp>
        <p:nvSpPr>
          <p:cNvPr id="139" name="We provide well prepared presentations, lesson plans and training webinars and examples."/>
          <p:cNvSpPr/>
          <p:nvPr/>
        </p:nvSpPr>
        <p:spPr>
          <a:xfrm>
            <a:off x="1060800" y="3530646"/>
            <a:ext cx="3803679" cy="3227025"/>
          </a:xfrm>
          <a:prstGeom prst="roundRect">
            <a:avLst>
              <a:gd name="adj" fmla="val 8217"/>
            </a:avLst>
          </a:prstGeom>
          <a:solidFill>
            <a:srgbClr val="343770"/>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We provide well prepared presentations, lesson plans and training webinars and examples.</a:t>
            </a:r>
          </a:p>
        </p:txBody>
      </p:sp>
      <p:sp>
        <p:nvSpPr>
          <p:cNvPr id="140" name="Also including assembly delivered options for school worship / religious observance"/>
          <p:cNvSpPr/>
          <p:nvPr/>
        </p:nvSpPr>
        <p:spPr>
          <a:xfrm>
            <a:off x="1060800" y="7145066"/>
            <a:ext cx="3803679" cy="2824387"/>
          </a:xfrm>
          <a:prstGeom prst="roundRect">
            <a:avLst>
              <a:gd name="adj" fmla="val 9388"/>
            </a:avLst>
          </a:prstGeom>
          <a:solidFill>
            <a:srgbClr val="343770">
              <a:alpha val="65987"/>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Also including assembly delivered options for school worship / religious observance</a:t>
            </a:r>
          </a:p>
        </p:txBody>
      </p:sp>
      <p:sp>
        <p:nvSpPr>
          <p:cNvPr id="141" name="Suitable for all schools and all pupils offering creativity and critical engagement in the lessons."/>
          <p:cNvSpPr/>
          <p:nvPr/>
        </p:nvSpPr>
        <p:spPr>
          <a:xfrm>
            <a:off x="1060800" y="10275569"/>
            <a:ext cx="3803679" cy="2982879"/>
          </a:xfrm>
          <a:prstGeom prst="roundRect">
            <a:avLst>
              <a:gd name="adj" fmla="val 8890"/>
            </a:avLst>
          </a:prstGeom>
          <a:solidFill>
            <a:srgbClr val="343770">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Suitable for all schools and all pupils offering creativity and critical engagement in the lessons.</a:t>
            </a:r>
          </a:p>
        </p:txBody>
      </p:sp>
      <p:sp>
        <p:nvSpPr>
          <p:cNvPr id="142" name="Rounded Rectangle"/>
          <p:cNvSpPr/>
          <p:nvPr/>
        </p:nvSpPr>
        <p:spPr>
          <a:xfrm>
            <a:off x="5720999"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43" name="Suitable for both teachers of RE / RVE / RME and Prayer Spaces volunteers to deliver."/>
          <p:cNvSpPr txBox="1"/>
          <p:nvPr/>
        </p:nvSpPr>
        <p:spPr>
          <a:xfrm>
            <a:off x="5885776" y="566419"/>
            <a:ext cx="4274926" cy="2595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defRPr sz="3200" b="1">
                <a:solidFill>
                  <a:srgbClr val="343770"/>
                </a:solidFill>
              </a:defRPr>
            </a:pPr>
            <a:r>
              <a:t>Suitable for both teachers of RE / RVE / RME and Prayer Spaces volunteers</a:t>
            </a:r>
            <a:br/>
            <a:r>
              <a:t>to deliver.</a:t>
            </a:r>
          </a:p>
        </p:txBody>
      </p:sp>
      <p:sp>
        <p:nvSpPr>
          <p:cNvPr id="144" name="Adaptive suggestions in lesson plans to help volunteers or fit in with teachers’ needs."/>
          <p:cNvSpPr/>
          <p:nvPr/>
        </p:nvSpPr>
        <p:spPr>
          <a:xfrm>
            <a:off x="6121400" y="3530646"/>
            <a:ext cx="3803678" cy="3227025"/>
          </a:xfrm>
          <a:prstGeom prst="roundRect">
            <a:avLst>
              <a:gd name="adj" fmla="val 8217"/>
            </a:avLst>
          </a:prstGeom>
          <a:solidFill>
            <a:srgbClr val="4D9C8B"/>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Adaptive suggestions in lesson plans to help volunteers or fit in with teachers’ needs.</a:t>
            </a:r>
          </a:p>
        </p:txBody>
      </p:sp>
      <p:sp>
        <p:nvSpPr>
          <p:cNvPr id="145" name="Integrated with common RE / RVE / RME units of work and ‘Understanding Christianity’ resources."/>
          <p:cNvSpPr/>
          <p:nvPr/>
        </p:nvSpPr>
        <p:spPr>
          <a:xfrm>
            <a:off x="6121400" y="7145066"/>
            <a:ext cx="3803678" cy="2824387"/>
          </a:xfrm>
          <a:prstGeom prst="roundRect">
            <a:avLst>
              <a:gd name="adj" fmla="val 9388"/>
            </a:avLst>
          </a:prstGeom>
          <a:solidFill>
            <a:srgbClr val="4D9C8B">
              <a:alpha val="66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Integrated with common RE / RVE / RME units of work and ‘Understanding Christianity’ resources.</a:t>
            </a:r>
          </a:p>
        </p:txBody>
      </p:sp>
      <p:sp>
        <p:nvSpPr>
          <p:cNvPr id="146" name="Using active learning, creative multi-disciplinary methods, explained and resourced to be ‘ready to go’."/>
          <p:cNvSpPr/>
          <p:nvPr/>
        </p:nvSpPr>
        <p:spPr>
          <a:xfrm>
            <a:off x="6121400" y="10275569"/>
            <a:ext cx="3803678" cy="2982879"/>
          </a:xfrm>
          <a:prstGeom prst="roundRect">
            <a:avLst>
              <a:gd name="adj" fmla="val 8890"/>
            </a:avLst>
          </a:prstGeom>
          <a:solidFill>
            <a:srgbClr val="4D9C8B">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Using active learning, creative multi-disciplinary methods, explained and resourced to be ‘ready to go’.</a:t>
            </a:r>
          </a:p>
        </p:txBody>
      </p:sp>
      <p:sp>
        <p:nvSpPr>
          <p:cNvPr id="147" name="Rounded Rectangle"/>
          <p:cNvSpPr/>
          <p:nvPr/>
        </p:nvSpPr>
        <p:spPr>
          <a:xfrm>
            <a:off x="10781598"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48" name="Introducing concepts and questions about Christian prayer. Providing resources to set high standards of RE / RVE / RME, deepening learning."/>
          <p:cNvSpPr/>
          <p:nvPr/>
        </p:nvSpPr>
        <p:spPr>
          <a:xfrm>
            <a:off x="11181999" y="3530646"/>
            <a:ext cx="3803679" cy="3227025"/>
          </a:xfrm>
          <a:prstGeom prst="roundRect">
            <a:avLst>
              <a:gd name="adj" fmla="val 8217"/>
            </a:avLst>
          </a:prstGeom>
          <a:solidFill>
            <a:srgbClr val="D2484D"/>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Introducing concepts and questions about Christian prayer. Providing resources to set high standards of RE / RVE / RME, deepening learning.</a:t>
            </a:r>
          </a:p>
        </p:txBody>
      </p:sp>
      <p:sp>
        <p:nvSpPr>
          <p:cNvPr id="149" name="A lesson for KS2 and a lesson for KS3 in advance of the Prayer Space visit."/>
          <p:cNvSpPr/>
          <p:nvPr/>
        </p:nvSpPr>
        <p:spPr>
          <a:xfrm>
            <a:off x="11181999" y="7145066"/>
            <a:ext cx="3803679" cy="2824387"/>
          </a:xfrm>
          <a:prstGeom prst="roundRect">
            <a:avLst>
              <a:gd name="adj" fmla="val 9388"/>
            </a:avLst>
          </a:prstGeom>
          <a:solidFill>
            <a:srgbClr val="D2484D">
              <a:alpha val="66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 lesson for KS2 and a lesson for KS3 in advance of the Prayer Space visit.</a:t>
            </a:r>
          </a:p>
        </p:txBody>
      </p:sp>
      <p:sp>
        <p:nvSpPr>
          <p:cNvPr id="150" name="Three lessons each for KS2 and KS3, all free standing, that follow up the visit."/>
          <p:cNvSpPr/>
          <p:nvPr/>
        </p:nvSpPr>
        <p:spPr>
          <a:xfrm>
            <a:off x="11181999" y="10275569"/>
            <a:ext cx="3803679" cy="2982879"/>
          </a:xfrm>
          <a:prstGeom prst="roundRect">
            <a:avLst>
              <a:gd name="adj" fmla="val 8890"/>
            </a:avLst>
          </a:prstGeom>
          <a:solidFill>
            <a:srgbClr val="D2484D">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Three lessons each for KS2 and KS3, all free standing, that follow up the visit.</a:t>
            </a:r>
          </a:p>
        </p:txBody>
      </p:sp>
      <p:sp>
        <p:nvSpPr>
          <p:cNvPr id="151" name="Suitable for pre-Prayer Space and post Prayer Space uses."/>
          <p:cNvSpPr txBox="1"/>
          <p:nvPr/>
        </p:nvSpPr>
        <p:spPr>
          <a:xfrm>
            <a:off x="10983328" y="807719"/>
            <a:ext cx="4149303" cy="21132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defRPr sz="3200" b="1">
                <a:solidFill>
                  <a:srgbClr val="343770"/>
                </a:solidFill>
              </a:defRPr>
            </a:lvl1pPr>
          </a:lstStyle>
          <a:p>
            <a:r>
              <a:t>Suitable for pre-Prayer Space and post Prayer Space uses.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DSC_2324.jpg" descr="DSC_232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140027" y="4178300"/>
            <a:ext cx="12537107" cy="9486901"/>
          </a:xfrm>
          <a:prstGeom prst="rect">
            <a:avLst/>
          </a:prstGeom>
          <a:ln w="12700">
            <a:miter lim="400000"/>
          </a:ln>
        </p:spPr>
      </p:pic>
      <p:sp>
        <p:nvSpPr>
          <p:cNvPr id="262" name="Content Placeholder 15"/>
          <p:cNvSpPr txBox="1">
            <a:spLocks noGrp="1"/>
          </p:cNvSpPr>
          <p:nvPr>
            <p:ph type="body" sz="half" idx="1"/>
          </p:nvPr>
        </p:nvSpPr>
        <p:spPr>
          <a:xfrm>
            <a:off x="498538" y="1517271"/>
            <a:ext cx="23496043" cy="3382358"/>
          </a:xfrm>
          <a:prstGeom prst="rect">
            <a:avLst/>
          </a:prstGeom>
        </p:spPr>
        <p:txBody>
          <a:bodyPr anchor="ctr">
            <a:noAutofit/>
          </a:bodyPr>
          <a:lstStyle/>
          <a:p>
            <a:pPr marL="0" indent="0">
              <a:buSzTx/>
              <a:buNone/>
              <a:defRPr sz="5600" i="0">
                <a:solidFill>
                  <a:srgbClr val="008F00"/>
                </a:solidFill>
              </a:defRPr>
            </a:pPr>
            <a:r>
              <a:t>A prayer space has a range of simple activities that help you to reflect or pray. Each one gives you something to </a:t>
            </a:r>
            <a:r>
              <a:rPr>
                <a:solidFill>
                  <a:srgbClr val="942193"/>
                </a:solidFill>
              </a:rPr>
              <a:t>consider</a:t>
            </a:r>
            <a:r>
              <a:t>, a way to </a:t>
            </a:r>
            <a:r>
              <a:rPr>
                <a:solidFill>
                  <a:srgbClr val="942193"/>
                </a:solidFill>
              </a:rPr>
              <a:t>reflect</a:t>
            </a:r>
            <a:r>
              <a:t> and an opportunity to </a:t>
            </a:r>
            <a:r>
              <a:rPr>
                <a:solidFill>
                  <a:srgbClr val="942193"/>
                </a:solidFill>
              </a:rPr>
              <a:t>respond</a:t>
            </a:r>
            <a:r>
              <a:t> with your own thoughts, feelings or prayer.</a:t>
            </a:r>
          </a:p>
        </p:txBody>
      </p:sp>
      <p:sp>
        <p:nvSpPr>
          <p:cNvPr id="263" name="Content Placeholder 15"/>
          <p:cNvSpPr txBox="1"/>
          <p:nvPr/>
        </p:nvSpPr>
        <p:spPr>
          <a:xfrm>
            <a:off x="498538" y="4718889"/>
            <a:ext cx="9749677" cy="874314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pPr>
              <a:lnSpc>
                <a:spcPct val="90000"/>
              </a:lnSpc>
              <a:spcBef>
                <a:spcPts val="2000"/>
              </a:spcBef>
              <a:buFont typeface="Helvetica"/>
              <a:defRPr sz="5600" b="1">
                <a:solidFill>
                  <a:srgbClr val="008F00"/>
                </a:solidFill>
              </a:defRPr>
            </a:pPr>
            <a:r>
              <a:t>This activity is called</a:t>
            </a:r>
          </a:p>
          <a:p>
            <a:pPr>
              <a:lnSpc>
                <a:spcPct val="90000"/>
              </a:lnSpc>
              <a:spcBef>
                <a:spcPts val="2000"/>
              </a:spcBef>
              <a:buFont typeface="Helvetica"/>
              <a:defRPr sz="5600" b="1">
                <a:solidFill>
                  <a:srgbClr val="4D9C8B"/>
                </a:solidFill>
              </a:defRPr>
            </a:pPr>
            <a:r>
              <a:t>‘</a:t>
            </a:r>
            <a:r>
              <a:rPr>
                <a:solidFill>
                  <a:srgbClr val="343770"/>
                </a:solidFill>
              </a:rPr>
              <a:t>Thankful</a:t>
            </a:r>
            <a:r>
              <a:t>’.</a:t>
            </a:r>
          </a:p>
          <a:p>
            <a:pPr>
              <a:lnSpc>
                <a:spcPct val="90000"/>
              </a:lnSpc>
              <a:spcBef>
                <a:spcPts val="2000"/>
              </a:spcBef>
              <a:buFont typeface="Helvetica"/>
              <a:defRPr sz="5600" b="1">
                <a:solidFill>
                  <a:srgbClr val="008F00"/>
                </a:solidFill>
              </a:defRPr>
            </a:pPr>
            <a:r>
              <a:t>It invites us to think about the things we’re thankful for and then write them on a post-it note heart.</a:t>
            </a:r>
          </a:p>
          <a:p>
            <a:pPr>
              <a:lnSpc>
                <a:spcPct val="90000"/>
              </a:lnSpc>
              <a:spcBef>
                <a:spcPts val="2000"/>
              </a:spcBef>
              <a:buFont typeface="Helvetica"/>
              <a:defRPr sz="5600" b="1">
                <a:solidFill>
                  <a:srgbClr val="008F00"/>
                </a:solidFill>
              </a:defRPr>
            </a:pPr>
            <a:r>
              <a:t>For some people, taking time to be thankful is part of the way they talk to God in prayer.</a:t>
            </a:r>
          </a:p>
        </p:txBody>
      </p:sp>
      <p:sp>
        <p:nvSpPr>
          <p:cNvPr id="264" name="Title 1"/>
          <p:cNvSpPr txBox="1">
            <a:spLocks noGrp="1"/>
          </p:cNvSpPr>
          <p:nvPr>
            <p:ph type="title"/>
          </p:nvPr>
        </p:nvSpPr>
        <p:spPr>
          <a:xfrm>
            <a:off x="511238" y="127000"/>
            <a:ext cx="11328401" cy="1493823"/>
          </a:xfrm>
          <a:prstGeom prst="rect">
            <a:avLst/>
          </a:prstGeom>
        </p:spPr>
        <p:txBody>
          <a:bodyPr lIns="0" tIns="0" rIns="0" bIns="0" anchor="t">
            <a:noAutofit/>
          </a:bodyPr>
          <a:lstStyle>
            <a:lvl1pPr algn="l">
              <a:lnSpc>
                <a:spcPct val="90000"/>
              </a:lnSpc>
              <a:spcBef>
                <a:spcPts val="2000"/>
              </a:spcBef>
              <a:defRPr sz="7600" spc="-304">
                <a:solidFill>
                  <a:srgbClr val="343770"/>
                </a:solidFill>
              </a:defRPr>
            </a:lvl1pPr>
          </a:lstStyle>
          <a:p>
            <a:r>
              <a:t>What is a ‘Prayer Activity’?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Content Placeholder 5" descr="Content Placeholder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12428" y="0"/>
            <a:ext cx="5852121" cy="6858256"/>
          </a:xfrm>
          <a:prstGeom prst="rect">
            <a:avLst/>
          </a:prstGeom>
          <a:ln w="12700">
            <a:miter lim="400000"/>
          </a:ln>
        </p:spPr>
      </p:pic>
      <p:pic>
        <p:nvPicPr>
          <p:cNvPr id="269" name="Picture 11" descr="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61488" y="0"/>
            <a:ext cx="8521732" cy="9289034"/>
          </a:xfrm>
          <a:prstGeom prst="rect">
            <a:avLst/>
          </a:prstGeom>
          <a:ln w="12700">
            <a:miter lim="400000"/>
          </a:ln>
        </p:spPr>
      </p:pic>
      <p:pic>
        <p:nvPicPr>
          <p:cNvPr id="270" name="Picture 9" descr="Picture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7280324" y="0"/>
            <a:ext cx="7103549" cy="9692692"/>
          </a:xfrm>
          <a:prstGeom prst="rect">
            <a:avLst/>
          </a:prstGeom>
          <a:ln w="12700">
            <a:miter lim="400000"/>
          </a:ln>
        </p:spPr>
      </p:pic>
      <p:pic>
        <p:nvPicPr>
          <p:cNvPr id="271" name="DSCF0185.jpg" descr="DSCF0185.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5824140"/>
            <a:ext cx="9230555" cy="7891768"/>
          </a:xfrm>
          <a:prstGeom prst="rect">
            <a:avLst/>
          </a:prstGeom>
          <a:ln w="12700">
            <a:miter lim="400000"/>
          </a:ln>
        </p:spPr>
      </p:pic>
      <p:pic>
        <p:nvPicPr>
          <p:cNvPr id="272" name="Picture 7" descr="Pictur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1296013" y="5824140"/>
            <a:ext cx="7103656" cy="797280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69"/>
                                        </p:tgtEl>
                                        <p:attrNameLst>
                                          <p:attrName>style.visibility</p:attrName>
                                        </p:attrNameLst>
                                      </p:cBhvr>
                                      <p:to>
                                        <p:strVal val="visible"/>
                                      </p:to>
                                    </p:set>
                                    <p:animEffect transition="in" filter="fade">
                                      <p:cBhvr>
                                        <p:cTn id="12" dur="1000"/>
                                        <p:tgtEl>
                                          <p:spTgt spid="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271"/>
                                        </p:tgtEl>
                                        <p:attrNameLst>
                                          <p:attrName>style.visibility</p:attrName>
                                        </p:attrNameLst>
                                      </p:cBhvr>
                                      <p:to>
                                        <p:strVal val="visible"/>
                                      </p:to>
                                    </p:set>
                                    <p:animEffect transition="in" filter="fade">
                                      <p:cBhvr>
                                        <p:cTn id="17" dur="1000"/>
                                        <p:tgtEl>
                                          <p:spTgt spid="2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72"/>
                                        </p:tgtEl>
                                        <p:attrNameLst>
                                          <p:attrName>style.visibility</p:attrName>
                                        </p:attrNameLst>
                                      </p:cBhvr>
                                      <p:to>
                                        <p:strVal val="visible"/>
                                      </p:to>
                                    </p:set>
                                    <p:animEffect transition="in" filter="fade">
                                      <p:cBhvr>
                                        <p:cTn id="22" dur="1000"/>
                                        <p:tgtEl>
                                          <p:spTgt spid="2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270"/>
                                        </p:tgtEl>
                                        <p:attrNameLst>
                                          <p:attrName>style.visibility</p:attrName>
                                        </p:attrNameLst>
                                      </p:cBhvr>
                                      <p:to>
                                        <p:strVal val="visible"/>
                                      </p:to>
                                    </p:set>
                                    <p:animEffect transition="in" filter="fade">
                                      <p:cBhvr>
                                        <p:cTn id="27"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advAuto="0"/>
      <p:bldP spid="269" grpId="0" animBg="1" advAuto="0"/>
      <p:bldP spid="270" grpId="0" animBg="1" advAuto="0"/>
      <p:bldP spid="271" grpId="0" animBg="1" advAuto="0"/>
      <p:bldP spid="272"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1045708" y="177800"/>
            <a:ext cx="22292584" cy="1520581"/>
          </a:xfrm>
          <a:prstGeom prst="rect">
            <a:avLst/>
          </a:prstGeom>
        </p:spPr>
        <p:txBody>
          <a:bodyPr lIns="0" tIns="0" rIns="0" bIns="0">
            <a:noAutofit/>
          </a:bodyPr>
          <a:lstStyle>
            <a:lvl1pPr algn="l">
              <a:defRPr sz="7200">
                <a:solidFill>
                  <a:srgbClr val="343770"/>
                </a:solidFill>
              </a:defRPr>
            </a:lvl1pPr>
          </a:lstStyle>
          <a:p>
            <a:r>
              <a:t>When you visit the Prayer Space in your school…</a:t>
            </a:r>
          </a:p>
        </p:txBody>
      </p:sp>
      <p:sp>
        <p:nvSpPr>
          <p:cNvPr id="277" name="Content Placeholder 2"/>
          <p:cNvSpPr txBox="1">
            <a:spLocks noGrp="1"/>
          </p:cNvSpPr>
          <p:nvPr>
            <p:ph type="body" idx="1"/>
          </p:nvPr>
        </p:nvSpPr>
        <p:spPr>
          <a:xfrm>
            <a:off x="569933" y="1762846"/>
            <a:ext cx="23244134" cy="11555600"/>
          </a:xfrm>
          <a:prstGeom prst="rect">
            <a:avLst/>
          </a:prstGeom>
        </p:spPr>
        <p:txBody>
          <a:bodyPr>
            <a:noAutofit/>
          </a:bodyPr>
          <a:lstStyle/>
          <a:p>
            <a:pPr marL="457200" indent="-457200">
              <a:spcBef>
                <a:spcPts val="1600"/>
              </a:spcBef>
              <a:defRPr sz="5200" i="0">
                <a:solidFill>
                  <a:srgbClr val="0563C1"/>
                </a:solidFill>
              </a:defRPr>
            </a:pPr>
            <a:r>
              <a:t>Expect it to be a bit different from everyday school</a:t>
            </a:r>
          </a:p>
          <a:p>
            <a:pPr marL="457200" indent="-457200">
              <a:spcBef>
                <a:spcPts val="1600"/>
              </a:spcBef>
              <a:defRPr sz="5200" i="0">
                <a:solidFill>
                  <a:srgbClr val="0563C1"/>
                </a:solidFill>
              </a:defRPr>
            </a:pPr>
            <a:r>
              <a:t>Take an open minded attitude</a:t>
            </a:r>
          </a:p>
          <a:p>
            <a:pPr marL="457200" indent="-457200">
              <a:spcBef>
                <a:spcPts val="1600"/>
              </a:spcBef>
              <a:defRPr sz="5200" i="0">
                <a:solidFill>
                  <a:srgbClr val="0563C1"/>
                </a:solidFill>
              </a:defRPr>
            </a:pPr>
            <a:r>
              <a:t>It’s a free and welcoming experience – no one will force you to do anything</a:t>
            </a:r>
          </a:p>
          <a:p>
            <a:pPr marL="457200" indent="-457200">
              <a:spcBef>
                <a:spcPts val="1600"/>
              </a:spcBef>
              <a:defRPr sz="5200" i="0">
                <a:solidFill>
                  <a:srgbClr val="0563C1"/>
                </a:solidFill>
              </a:defRPr>
            </a:pPr>
            <a:r>
              <a:t>Be ready to use your imagination</a:t>
            </a:r>
          </a:p>
          <a:p>
            <a:pPr marL="457200" indent="-457200">
              <a:spcBef>
                <a:spcPts val="1600"/>
              </a:spcBef>
              <a:defRPr sz="5200" i="0">
                <a:solidFill>
                  <a:srgbClr val="0563C1"/>
                </a:solidFill>
              </a:defRPr>
            </a:pPr>
            <a:r>
              <a:t>Don’t worry: it is inclusive and everyone is welcome, if you believe in prayer and pray lots, or if you’ve never done that and don’t believe in prayer, there will be some interesting things to think about</a:t>
            </a:r>
          </a:p>
          <a:p>
            <a:pPr marL="457200" indent="-457200">
              <a:spcBef>
                <a:spcPts val="1600"/>
              </a:spcBef>
              <a:defRPr sz="5200" i="0">
                <a:solidFill>
                  <a:srgbClr val="0563C1"/>
                </a:solidFill>
              </a:defRPr>
            </a:pPr>
            <a:r>
              <a:rPr>
                <a:solidFill>
                  <a:srgbClr val="942193"/>
                </a:solidFill>
              </a:rPr>
              <a:t>Talk, talk, talk:</a:t>
            </a:r>
            <a:r>
              <a:t> it’s great when pupils using prayer spaces to speak up about their feelings, their ideas and their experience</a:t>
            </a:r>
          </a:p>
          <a:p>
            <a:pPr marL="457200" indent="-457200">
              <a:spcBef>
                <a:spcPts val="1600"/>
              </a:spcBef>
              <a:defRPr sz="5200" i="0">
                <a:solidFill>
                  <a:srgbClr val="0563C1"/>
                </a:solidFill>
              </a:defRPr>
            </a:pPr>
            <a:r>
              <a:rPr>
                <a:solidFill>
                  <a:srgbClr val="942193"/>
                </a:solidFill>
              </a:rPr>
              <a:t>Silence, silence, silence:</a:t>
            </a:r>
            <a:r>
              <a:t> what happens in the prayer space might be personal, emotional, spiritual. Keep it private if you want to – and take the silence as a gift. We probably need a bit more calm and quietness in our lives…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ubtitle 2"/>
          <p:cNvSpPr txBox="1">
            <a:spLocks noGrp="1"/>
          </p:cNvSpPr>
          <p:nvPr>
            <p:ph type="body" idx="1"/>
          </p:nvPr>
        </p:nvSpPr>
        <p:spPr>
          <a:xfrm>
            <a:off x="731263" y="5654478"/>
            <a:ext cx="22921474" cy="7341614"/>
          </a:xfrm>
          <a:prstGeom prst="rect">
            <a:avLst/>
          </a:prstGeom>
        </p:spPr>
        <p:txBody>
          <a:bodyPr>
            <a:noAutofit/>
          </a:bodyPr>
          <a:lstStyle/>
          <a:p>
            <a:pPr>
              <a:defRPr sz="4500" b="1">
                <a:solidFill>
                  <a:srgbClr val="0563C1"/>
                </a:solidFill>
              </a:defRPr>
            </a:pPr>
            <a:r>
              <a:t>This is one lesson in a set which enables learners to respond to questions such as:</a:t>
            </a:r>
          </a:p>
          <a:p>
            <a:pPr>
              <a:defRPr sz="4500" b="1">
                <a:solidFill>
                  <a:srgbClr val="008F00"/>
                </a:solidFill>
              </a:defRPr>
            </a:pPr>
            <a:r>
              <a:t>What is prayer? Meditation? Reflection?</a:t>
            </a:r>
          </a:p>
          <a:p>
            <a:pPr>
              <a:defRPr sz="4500" b="1">
                <a:solidFill>
                  <a:srgbClr val="008F00"/>
                </a:solidFill>
              </a:defRPr>
            </a:pPr>
            <a:r>
              <a:t>Why are some prayers answered, and some unanswered?</a:t>
            </a:r>
          </a:p>
          <a:p>
            <a:pPr>
              <a:defRPr sz="4500" b="1">
                <a:solidFill>
                  <a:srgbClr val="008F00"/>
                </a:solidFill>
              </a:defRPr>
            </a:pPr>
            <a:r>
              <a:t>Can prayer make a person feel happy? Calm? Thankful? Forgiven? How? </a:t>
            </a:r>
          </a:p>
          <a:p>
            <a:pPr>
              <a:defRPr sz="4500" b="1">
                <a:solidFill>
                  <a:srgbClr val="008F00"/>
                </a:solidFill>
              </a:defRPr>
            </a:pPr>
            <a:r>
              <a:t>What can we find out about praying from social studies? Philosophy? Theology?</a:t>
            </a:r>
          </a:p>
          <a:p>
            <a:pPr>
              <a:defRPr sz="4500" b="1">
                <a:solidFill>
                  <a:srgbClr val="008F00"/>
                </a:solidFill>
              </a:defRPr>
            </a:pPr>
            <a:r>
              <a:t>What do Christians say about prayer and Jesus, their own prayer practices</a:t>
            </a:r>
            <a:br/>
            <a:r>
              <a:t>and the ways prayer ‘works’?</a:t>
            </a:r>
          </a:p>
          <a:p>
            <a:pPr>
              <a:defRPr sz="4500" b="1">
                <a:solidFill>
                  <a:srgbClr val="008F00"/>
                </a:solidFill>
              </a:defRPr>
            </a:pPr>
            <a:r>
              <a:t>What do learners say about these big questions?</a:t>
            </a:r>
          </a:p>
        </p:txBody>
      </p:sp>
      <p:sp>
        <p:nvSpPr>
          <p:cNvPr id="156" name="Prayer and you; open minds"/>
          <p:cNvSpPr txBox="1"/>
          <p:nvPr/>
        </p:nvSpPr>
        <p:spPr>
          <a:xfrm>
            <a:off x="5262998" y="3713009"/>
            <a:ext cx="13858003" cy="1402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gn="ctr">
              <a:lnSpc>
                <a:spcPct val="90000"/>
              </a:lnSpc>
              <a:spcBef>
                <a:spcPts val="2000"/>
              </a:spcBef>
              <a:defRPr sz="8000" b="1" i="1">
                <a:solidFill>
                  <a:srgbClr val="343770"/>
                </a:solidFill>
              </a:defRPr>
            </a:lvl1pPr>
          </a:lstStyle>
          <a:p>
            <a:r>
              <a:t>Prayer and you; open minds</a:t>
            </a:r>
          </a:p>
        </p:txBody>
      </p:sp>
      <p:sp>
        <p:nvSpPr>
          <p:cNvPr id="157" name="Title 1"/>
          <p:cNvSpPr txBox="1">
            <a:spLocks noGrp="1"/>
          </p:cNvSpPr>
          <p:nvPr>
            <p:ph type="title"/>
          </p:nvPr>
        </p:nvSpPr>
        <p:spPr>
          <a:xfrm>
            <a:off x="467425" y="0"/>
            <a:ext cx="23449150" cy="3173620"/>
          </a:xfrm>
          <a:prstGeom prst="rect">
            <a:avLst/>
          </a:prstGeom>
        </p:spPr>
        <p:txBody>
          <a:bodyPr anchor="t">
            <a:noAutofit/>
          </a:bodyPr>
          <a:lstStyle/>
          <a:p>
            <a:pPr>
              <a:lnSpc>
                <a:spcPct val="90000"/>
              </a:lnSpc>
              <a:defRPr spc="0">
                <a:solidFill>
                  <a:srgbClr val="343770"/>
                </a:solidFill>
              </a:defRPr>
            </a:pPr>
            <a:r>
              <a:t>Prayer Spaces in Schools</a:t>
            </a:r>
          </a:p>
          <a:p>
            <a:pPr>
              <a:lnSpc>
                <a:spcPct val="90000"/>
              </a:lnSpc>
              <a:defRPr sz="8000">
                <a:solidFill>
                  <a:srgbClr val="0563C1"/>
                </a:solidFill>
              </a:defRPr>
            </a:pPr>
            <a:r>
              <a:rPr spc="-148"/>
              <a:t>Learning from a prayer space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xfrm>
            <a:off x="1676400" y="0"/>
            <a:ext cx="21031200" cy="2126874"/>
          </a:xfrm>
          <a:prstGeom prst="rect">
            <a:avLst/>
          </a:prstGeom>
        </p:spPr>
        <p:txBody>
          <a:bodyPr anchor="t"/>
          <a:lstStyle>
            <a:lvl1pPr>
              <a:spcBef>
                <a:spcPts val="2000"/>
              </a:spcBef>
              <a:defRPr spc="0">
                <a:solidFill>
                  <a:srgbClr val="343770"/>
                </a:solidFill>
              </a:defRPr>
            </a:lvl1pPr>
          </a:lstStyle>
          <a:p>
            <a:r>
              <a:t>Thinking about praying</a:t>
            </a:r>
          </a:p>
        </p:txBody>
      </p:sp>
      <p:pic>
        <p:nvPicPr>
          <p:cNvPr id="162" name="DSCF1059.jpg" descr="DSCF105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126873"/>
            <a:ext cx="6956154" cy="6286985"/>
          </a:xfrm>
          <a:prstGeom prst="rect">
            <a:avLst/>
          </a:prstGeom>
          <a:ln w="12700">
            <a:miter lim="400000"/>
          </a:ln>
        </p:spPr>
      </p:pic>
      <p:pic>
        <p:nvPicPr>
          <p:cNvPr id="163" name="samuel-scrimshaw-rJc1RioyERQ-unsplash.jpg" descr="samuel-scrimshaw-rJc1RioyERQ-unsplash.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18559" y="8113220"/>
            <a:ext cx="9922484" cy="5602880"/>
          </a:xfrm>
          <a:prstGeom prst="rect">
            <a:avLst/>
          </a:prstGeom>
          <a:ln w="12700">
            <a:miter lim="400000"/>
          </a:ln>
        </p:spPr>
      </p:pic>
      <p:pic>
        <p:nvPicPr>
          <p:cNvPr id="164" name="nik-shuliahin-BuNWp1bL0nc-unsplash.jpg" descr="nik-shuliahin-BuNWp1bL0nc-unsplash.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flipH="1">
            <a:off x="18563291" y="7042547"/>
            <a:ext cx="5820709" cy="6673495"/>
          </a:xfrm>
          <a:prstGeom prst="rect">
            <a:avLst/>
          </a:prstGeom>
          <a:ln w="12700">
            <a:miter lim="400000"/>
          </a:ln>
        </p:spPr>
      </p:pic>
      <p:pic>
        <p:nvPicPr>
          <p:cNvPr id="165" name="kalisa-veer-jnTmteFp294-unsplash.jpg" descr="kalisa-veer-jnTmteFp294-unsplash.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436305" y="7054850"/>
            <a:ext cx="6311909" cy="6661183"/>
          </a:xfrm>
          <a:prstGeom prst="rect">
            <a:avLst/>
          </a:prstGeom>
          <a:ln w="12700">
            <a:miter lim="400000"/>
          </a:ln>
        </p:spPr>
      </p:pic>
      <p:pic>
        <p:nvPicPr>
          <p:cNvPr id="166" name="tyler-milligan-HOibeznfzTc-unsplash.jpg" descr="tyler-milligan-HOibeznfzTc-unsplash.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759151" y="2126873"/>
            <a:ext cx="10919357" cy="62868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63"/>
                                        </p:tgtEl>
                                        <p:attrNameLst>
                                          <p:attrName>style.visibility</p:attrName>
                                        </p:attrNameLst>
                                      </p:cBhvr>
                                      <p:to>
                                        <p:strVal val="visible"/>
                                      </p:to>
                                    </p:set>
                                    <p:animEffect transition="in" filter="fade">
                                      <p:cBhvr>
                                        <p:cTn id="12" dur="10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66"/>
                                        </p:tgtEl>
                                        <p:attrNameLst>
                                          <p:attrName>style.visibility</p:attrName>
                                        </p:attrNameLst>
                                      </p:cBhvr>
                                      <p:to>
                                        <p:strVal val="visible"/>
                                      </p:to>
                                    </p:set>
                                    <p:animEffect transition="in" filter="fade">
                                      <p:cBhvr>
                                        <p:cTn id="17" dur="10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65"/>
                                        </p:tgtEl>
                                        <p:attrNameLst>
                                          <p:attrName>style.visibility</p:attrName>
                                        </p:attrNameLst>
                                      </p:cBhvr>
                                      <p:to>
                                        <p:strVal val="visible"/>
                                      </p:to>
                                    </p:set>
                                    <p:animEffect transition="in" filter="fade">
                                      <p:cBhvr>
                                        <p:cTn id="22" dur="1000"/>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164"/>
                                        </p:tgtEl>
                                        <p:attrNameLst>
                                          <p:attrName>style.visibility</p:attrName>
                                        </p:attrNameLst>
                                      </p:cBhvr>
                                      <p:to>
                                        <p:strVal val="visible"/>
                                      </p:to>
                                    </p:set>
                                    <p:animEffect transition="in" filter="fade">
                                      <p:cBhvr>
                                        <p:cTn id="2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advAuto="0"/>
      <p:bldP spid="163" grpId="0" animBg="1" advAuto="0"/>
      <p:bldP spid="164" grpId="0" animBg="1" advAuto="0"/>
      <p:bldP spid="165" grpId="0" animBg="1" advAuto="0"/>
      <p:bldP spid="16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2"/>
          <p:cNvSpPr txBox="1">
            <a:spLocks noGrp="1"/>
          </p:cNvSpPr>
          <p:nvPr>
            <p:ph type="body" sz="half" idx="1"/>
          </p:nvPr>
        </p:nvSpPr>
        <p:spPr>
          <a:xfrm>
            <a:off x="1067263" y="2760296"/>
            <a:ext cx="22249474" cy="5498863"/>
          </a:xfrm>
          <a:prstGeom prst="rect">
            <a:avLst/>
          </a:prstGeom>
        </p:spPr>
        <p:txBody>
          <a:bodyPr>
            <a:noAutofit/>
          </a:bodyPr>
          <a:lstStyle/>
          <a:p>
            <a:pPr marL="326571" indent="-326571">
              <a:defRPr sz="5400">
                <a:solidFill>
                  <a:srgbClr val="0563C1"/>
                </a:solidFill>
              </a:defRPr>
            </a:pPr>
            <a:r>
              <a:t>Far more people pray in the UK and in the world than those who go to holy buildings. In a worldwide survey, guess how many people pray every day…</a:t>
            </a:r>
          </a:p>
          <a:p>
            <a:pPr marL="326571" indent="-326571">
              <a:defRPr sz="5400">
                <a:solidFill>
                  <a:srgbClr val="008F00"/>
                </a:solidFill>
              </a:defRPr>
            </a:pPr>
            <a:r>
              <a:rPr>
                <a:solidFill>
                  <a:srgbClr val="0563C1"/>
                </a:solidFill>
              </a:rPr>
              <a:t>It’s 49%.</a:t>
            </a:r>
            <a:r>
              <a:t> Surprised?   </a:t>
            </a:r>
          </a:p>
          <a:p>
            <a:pPr marL="326571" indent="-326571">
              <a:defRPr sz="5400">
                <a:solidFill>
                  <a:srgbClr val="0563C1"/>
                </a:solidFill>
              </a:defRPr>
            </a:pPr>
            <a:r>
              <a:t>Some evidence suggests more young people pray than older people.</a:t>
            </a:r>
          </a:p>
        </p:txBody>
      </p:sp>
      <p:sp>
        <p:nvSpPr>
          <p:cNvPr id="171" name="Title 1"/>
          <p:cNvSpPr txBox="1">
            <a:spLocks noGrp="1"/>
          </p:cNvSpPr>
          <p:nvPr>
            <p:ph type="title"/>
          </p:nvPr>
        </p:nvSpPr>
        <p:spPr>
          <a:xfrm>
            <a:off x="1676400" y="0"/>
            <a:ext cx="21031200" cy="2114438"/>
          </a:xfrm>
          <a:prstGeom prst="rect">
            <a:avLst/>
          </a:prstGeom>
        </p:spPr>
        <p:txBody>
          <a:bodyPr anchor="t"/>
          <a:lstStyle>
            <a:lvl1pPr>
              <a:spcBef>
                <a:spcPts val="2000"/>
              </a:spcBef>
              <a:defRPr spc="0">
                <a:solidFill>
                  <a:srgbClr val="343770"/>
                </a:solidFill>
              </a:defRPr>
            </a:lvl1pPr>
          </a:lstStyle>
          <a:p>
            <a:r>
              <a:t>Thinking about praying</a:t>
            </a:r>
          </a:p>
        </p:txBody>
      </p:sp>
      <p:sp>
        <p:nvSpPr>
          <p:cNvPr id="172" name="On the next slide: nine ideas from young people about prayer.…"/>
          <p:cNvSpPr txBox="1"/>
          <p:nvPr/>
        </p:nvSpPr>
        <p:spPr>
          <a:xfrm>
            <a:off x="1067263" y="9102173"/>
            <a:ext cx="21640336" cy="20053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ct val="90000"/>
              </a:lnSpc>
              <a:spcBef>
                <a:spcPts val="2000"/>
              </a:spcBef>
              <a:defRPr sz="5400" b="1" i="1">
                <a:solidFill>
                  <a:srgbClr val="008F00"/>
                </a:solidFill>
              </a:defRPr>
            </a:pPr>
            <a:r>
              <a:rPr>
                <a:solidFill>
                  <a:srgbClr val="0563C1"/>
                </a:solidFill>
              </a:rPr>
              <a:t>On the next slide: nine ideas from young people about prayer.</a:t>
            </a:r>
          </a:p>
          <a:p>
            <a:pPr>
              <a:lnSpc>
                <a:spcPct val="90000"/>
              </a:lnSpc>
              <a:spcBef>
                <a:spcPts val="2000"/>
              </a:spcBef>
              <a:defRPr sz="5400" b="1" i="1">
                <a:solidFill>
                  <a:srgbClr val="008F00"/>
                </a:solidFill>
              </a:defRPr>
            </a:pPr>
            <a:r>
              <a:t>Which ones do you disagree with most?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70">
                                            <p:txEl>
                                              <p:pRg st="1" end="1"/>
                                            </p:txEl>
                                          </p:spTgt>
                                        </p:tgtEl>
                                        <p:attrNameLst>
                                          <p:attrName>style.visibility</p:attrName>
                                        </p:attrNameLst>
                                      </p:cBhvr>
                                      <p:to>
                                        <p:strVal val="visible"/>
                                      </p:to>
                                    </p:set>
                                    <p:animEffect transition="in" filter="fade">
                                      <p:cBhvr>
                                        <p:cTn id="7" dur="500"/>
                                        <p:tgtEl>
                                          <p:spTgt spid="1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70">
                                            <p:txEl>
                                              <p:pRg st="2" end="2"/>
                                            </p:txEl>
                                          </p:spTgt>
                                        </p:tgtEl>
                                        <p:attrNameLst>
                                          <p:attrName>style.visibility</p:attrName>
                                        </p:attrNameLst>
                                      </p:cBhvr>
                                      <p:to>
                                        <p:strVal val="visible"/>
                                      </p:to>
                                    </p:set>
                                    <p:animEffect transition="in" filter="fade">
                                      <p:cBhvr>
                                        <p:cTn id="12" dur="500"/>
                                        <p:tgtEl>
                                          <p:spTgt spid="1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72"/>
                                        </p:tgtEl>
                                        <p:attrNameLst>
                                          <p:attrName>style.visibility</p:attrName>
                                        </p:attrNameLst>
                                      </p:cBhvr>
                                      <p:to>
                                        <p:strVal val="visible"/>
                                      </p:to>
                                    </p:set>
                                    <p:animEffect transition="in" filter="fade">
                                      <p:cBhvr>
                                        <p:cTn id="1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bldLvl="5" animBg="1" advAuto="0"/>
      <p:bldP spid="17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p:nvPr>
        </p:nvSpPr>
        <p:spPr>
          <a:xfrm>
            <a:off x="643419" y="168870"/>
            <a:ext cx="23109862" cy="2168168"/>
          </a:xfrm>
          <a:prstGeom prst="rect">
            <a:avLst/>
          </a:prstGeom>
        </p:spPr>
        <p:txBody>
          <a:bodyPr lIns="0" tIns="0" rIns="0" bIns="0" anchor="t">
            <a:noAutofit/>
          </a:bodyPr>
          <a:lstStyle/>
          <a:p>
            <a:pPr>
              <a:spcBef>
                <a:spcPts val="900"/>
              </a:spcBef>
              <a:defRPr sz="5200">
                <a:solidFill>
                  <a:srgbClr val="343770"/>
                </a:solidFill>
              </a:defRPr>
            </a:pPr>
            <a:r>
              <a:t>Expressing your own viewpoints</a:t>
            </a:r>
          </a:p>
          <a:p>
            <a:pPr>
              <a:spcBef>
                <a:spcPts val="900"/>
              </a:spcBef>
              <a:defRPr sz="3600">
                <a:solidFill>
                  <a:srgbClr val="008F00"/>
                </a:solidFill>
              </a:defRPr>
            </a:pPr>
            <a:r>
              <a:t>We asked lots of young learners to say WHAT THEY THINK ABOUT PRAYING. Read these examples out loud, and say: do you agree or disagree? Write your own 50 word opinions on praying.</a:t>
            </a:r>
          </a:p>
        </p:txBody>
      </p:sp>
      <p:graphicFrame>
        <p:nvGraphicFramePr>
          <p:cNvPr id="177" name="Content Placeholder 4"/>
          <p:cNvGraphicFramePr/>
          <p:nvPr/>
        </p:nvGraphicFramePr>
        <p:xfrm>
          <a:off x="247650" y="2337037"/>
          <a:ext cx="23888700" cy="11417012"/>
        </p:xfrm>
        <a:graphic>
          <a:graphicData uri="http://schemas.openxmlformats.org/drawingml/2006/table">
            <a:tbl>
              <a:tblPr firstRow="1" firstCol="1">
                <a:tableStyleId>{4C3C2611-4C71-4FC5-86AE-919BDF0F9419}</a:tableStyleId>
              </a:tblPr>
              <a:tblGrid>
                <a:gridCol w="7861300">
                  <a:extLst>
                    <a:ext uri="{9D8B030D-6E8A-4147-A177-3AD203B41FA5}">
                      <a16:colId xmlns:a16="http://schemas.microsoft.com/office/drawing/2014/main" val="20000"/>
                    </a:ext>
                  </a:extLst>
                </a:gridCol>
                <a:gridCol w="8039100">
                  <a:extLst>
                    <a:ext uri="{9D8B030D-6E8A-4147-A177-3AD203B41FA5}">
                      <a16:colId xmlns:a16="http://schemas.microsoft.com/office/drawing/2014/main" val="20001"/>
                    </a:ext>
                  </a:extLst>
                </a:gridCol>
                <a:gridCol w="7988300">
                  <a:extLst>
                    <a:ext uri="{9D8B030D-6E8A-4147-A177-3AD203B41FA5}">
                      <a16:colId xmlns:a16="http://schemas.microsoft.com/office/drawing/2014/main" val="20002"/>
                    </a:ext>
                  </a:extLst>
                </a:gridCol>
              </a:tblGrid>
              <a:tr h="3099769">
                <a:tc>
                  <a:txBody>
                    <a:bodyPr/>
                    <a:lstStyle/>
                    <a:p>
                      <a:pPr algn="ctr">
                        <a:lnSpc>
                          <a:spcPct val="107000"/>
                        </a:lnSpc>
                        <a:spcBef>
                          <a:spcPts val="1600"/>
                        </a:spcBef>
                        <a:defRPr sz="1800" b="0">
                          <a:solidFill>
                            <a:srgbClr val="000000"/>
                          </a:solidFill>
                        </a:defRPr>
                      </a:pPr>
                      <a:r>
                        <a:rPr sz="2700" b="1" spc="0">
                          <a:solidFill>
                            <a:srgbClr val="0563C1"/>
                          </a:solidFill>
                        </a:rPr>
                        <a:t>Male, 13 – Christian. I think prayer is like a direct phone line to God but is never engaged.</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E59B5D">
                        <a:alpha val="20000"/>
                      </a:srgbClr>
                    </a:solidFill>
                  </a:tcPr>
                </a:tc>
                <a:tc>
                  <a:txBody>
                    <a:bodyPr/>
                    <a:lstStyle/>
                    <a:p>
                      <a:pPr algn="ctr">
                        <a:lnSpc>
                          <a:spcPct val="107000"/>
                        </a:lnSpc>
                        <a:spcBef>
                          <a:spcPts val="1600"/>
                        </a:spcBef>
                        <a:defRPr sz="1800" b="0">
                          <a:solidFill>
                            <a:srgbClr val="000000"/>
                          </a:solidFill>
                        </a:defRPr>
                      </a:pPr>
                      <a:r>
                        <a:rPr sz="2700" b="1">
                          <a:solidFill>
                            <a:srgbClr val="0563C1"/>
                          </a:solidFill>
                        </a:rPr>
                        <a:t>Male, 12 – “I pray most nights before bedtime, as I feel it gives me a peace of mind to know that I am speaking to God and he is listening, but also we need to listen for answers from God and don't do all the talking.</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668ADC">
                        <a:alpha val="20000"/>
                      </a:srgbClr>
                    </a:solidFill>
                  </a:tcPr>
                </a:tc>
                <a:tc>
                  <a:txBody>
                    <a:bodyPr/>
                    <a:lstStyle/>
                    <a:p>
                      <a:pPr algn="ctr">
                        <a:lnSpc>
                          <a:spcPct val="107000"/>
                        </a:lnSpc>
                        <a:spcBef>
                          <a:spcPts val="1600"/>
                        </a:spcBef>
                        <a:defRPr sz="1800" b="0">
                          <a:solidFill>
                            <a:srgbClr val="000000"/>
                          </a:solidFill>
                        </a:defRPr>
                      </a:pPr>
                      <a:r>
                        <a:rPr sz="2700" b="1" spc="7">
                          <a:solidFill>
                            <a:srgbClr val="0563C1"/>
                          </a:solidFill>
                        </a:rPr>
                        <a:t>Female, 16 – ”I pray and say the Lord’s Prayer etc - and it means nothing. I am just reciting words. When I am sad and lonely or extremely happy I sit and talk to myself telling God about how I feel and why - I think that is real prayer.</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E59B5D">
                        <a:alpha val="20000"/>
                      </a:srgbClr>
                    </a:solidFill>
                  </a:tcPr>
                </a:tc>
                <a:extLst>
                  <a:ext uri="{0D108BD9-81ED-4DB2-BD59-A6C34878D82A}">
                    <a16:rowId xmlns:a16="http://schemas.microsoft.com/office/drawing/2014/main" val="10000"/>
                  </a:ext>
                </a:extLst>
              </a:tr>
              <a:tr h="3816029">
                <a:tc>
                  <a:txBody>
                    <a:bodyPr/>
                    <a:lstStyle/>
                    <a:p>
                      <a:pPr algn="ctr">
                        <a:lnSpc>
                          <a:spcPct val="107000"/>
                        </a:lnSpc>
                        <a:spcBef>
                          <a:spcPts val="1600"/>
                        </a:spcBef>
                        <a:defRPr sz="1800" b="0">
                          <a:solidFill>
                            <a:srgbClr val="000000"/>
                          </a:solidFill>
                        </a:defRPr>
                      </a:pPr>
                      <a:r>
                        <a:rPr sz="2700" b="1">
                          <a:solidFill>
                            <a:srgbClr val="0563C1"/>
                          </a:solidFill>
                        </a:rPr>
                        <a:t>Male, 13 – “Prayer make me happier. When I leave church I feel mysteriously pleased with myself for helping with the offertory – I don’t know why. I come into church feeling tired and I come out feeling more alive. Silent prayer: good to do. At night it promises good dreams, in the morning, a good day. God is good.”</a:t>
                      </a:r>
                    </a:p>
                  </a:txBody>
                  <a:tcPr marL="152400" marR="152400" marT="152400" marB="152400" anchor="ctr" horzOverflow="overflow">
                    <a:lnL w="12700">
                      <a:solidFill>
                        <a:srgbClr val="D8DCDC"/>
                      </a:solidFill>
                    </a:lnL>
                    <a:lnR w="12700">
                      <a:solidFill>
                        <a:srgbClr val="D8DCDC"/>
                      </a:solidFill>
                    </a:lnR>
                    <a:lnT w="12700">
                      <a:solidFill>
                        <a:srgbClr val="D8DCDC"/>
                      </a:solidFill>
                    </a:lnT>
                    <a:lnB w="25400">
                      <a:miter lim="400000"/>
                    </a:lnB>
                    <a:solidFill>
                      <a:srgbClr val="668ADC">
                        <a:alpha val="20000"/>
                      </a:srgbClr>
                    </a:solidFill>
                  </a:tcPr>
                </a:tc>
                <a:tc>
                  <a:txBody>
                    <a:bodyPr/>
                    <a:lstStyle/>
                    <a:p>
                      <a:pPr algn="ctr">
                        <a:lnSpc>
                          <a:spcPct val="107000"/>
                        </a:lnSpc>
                        <a:spcBef>
                          <a:spcPts val="1600"/>
                        </a:spcBef>
                        <a:defRPr sz="1800"/>
                      </a:pPr>
                      <a:r>
                        <a:rPr sz="2700" b="1">
                          <a:solidFill>
                            <a:srgbClr val="0563C1"/>
                          </a:solidFill>
                        </a:rPr>
                        <a:t> Female, 14 – “I think prayer is a way of meditation and connecting with a person's inner self which is important. I  don't really agree with worship because you might dedicate your whole life to something that might turn out to be fake.”</a:t>
                      </a:r>
                    </a:p>
                  </a:txBody>
                  <a:tcPr marL="152400" marR="152400" marT="152400" marB="152400" anchor="ctr" horzOverflow="overflow">
                    <a:lnL w="12700">
                      <a:solidFill>
                        <a:srgbClr val="D8DCDC"/>
                      </a:solidFill>
                    </a:lnL>
                    <a:lnR w="12700">
                      <a:solidFill>
                        <a:srgbClr val="D8DCDC"/>
                      </a:solidFill>
                    </a:lnR>
                    <a:lnT w="12700">
                      <a:solidFill>
                        <a:srgbClr val="D8DCDC"/>
                      </a:solidFill>
                    </a:lnT>
                    <a:lnB w="12700">
                      <a:solidFill>
                        <a:srgbClr val="D8DCDC"/>
                      </a:solidFill>
                    </a:lnB>
                    <a:solidFill>
                      <a:srgbClr val="E59B5D">
                        <a:alpha val="20000"/>
                      </a:srgbClr>
                    </a:solidFill>
                  </a:tcPr>
                </a:tc>
                <a:tc>
                  <a:txBody>
                    <a:bodyPr/>
                    <a:lstStyle/>
                    <a:p>
                      <a:pPr algn="ctr">
                        <a:lnSpc>
                          <a:spcPct val="107000"/>
                        </a:lnSpc>
                        <a:spcBef>
                          <a:spcPts val="1600"/>
                        </a:spcBef>
                        <a:defRPr sz="1800"/>
                      </a:pPr>
                      <a:r>
                        <a:rPr sz="2700" b="1">
                          <a:solidFill>
                            <a:srgbClr val="0563C1"/>
                          </a:solidFill>
                        </a:rPr>
                        <a:t>Male, 13 – “I am not really a big prayer. If I am a litle down or feel a little lonely, I sometimes sit in my bed and talk to him because I feel that he is always listening to us all. He stops me feeling deserted and like I am alone in the world.”</a:t>
                      </a:r>
                    </a:p>
                  </a:txBody>
                  <a:tcPr marL="152400" marR="152400" marT="152400" marB="152400" anchor="ctr" horzOverflow="overflow">
                    <a:lnL w="12700">
                      <a:solidFill>
                        <a:srgbClr val="D8DCDC"/>
                      </a:solidFill>
                    </a:lnL>
                    <a:lnR w="12700">
                      <a:solidFill>
                        <a:srgbClr val="D8DCDC"/>
                      </a:solidFill>
                    </a:lnR>
                    <a:lnT w="12700">
                      <a:solidFill>
                        <a:srgbClr val="D8DCDC"/>
                      </a:solidFill>
                    </a:lnT>
                    <a:lnB w="12700">
                      <a:solidFill>
                        <a:srgbClr val="D8DCDC"/>
                      </a:solidFill>
                    </a:lnB>
                    <a:solidFill>
                      <a:srgbClr val="668ADC">
                        <a:alpha val="20000"/>
                      </a:srgbClr>
                    </a:solidFill>
                  </a:tcPr>
                </a:tc>
                <a:extLst>
                  <a:ext uri="{0D108BD9-81ED-4DB2-BD59-A6C34878D82A}">
                    <a16:rowId xmlns:a16="http://schemas.microsoft.com/office/drawing/2014/main" val="10001"/>
                  </a:ext>
                </a:extLst>
              </a:tr>
              <a:tr h="4501214">
                <a:tc>
                  <a:txBody>
                    <a:bodyPr/>
                    <a:lstStyle/>
                    <a:p>
                      <a:pPr algn="ctr">
                        <a:lnSpc>
                          <a:spcPct val="107000"/>
                        </a:lnSpc>
                        <a:spcBef>
                          <a:spcPts val="1600"/>
                        </a:spcBef>
                        <a:defRPr sz="1800" b="0">
                          <a:solidFill>
                            <a:srgbClr val="000000"/>
                          </a:solidFill>
                        </a:defRPr>
                      </a:pPr>
                      <a:r>
                        <a:rPr sz="2700" b="1">
                          <a:solidFill>
                            <a:srgbClr val="0563C1"/>
                          </a:solidFill>
                        </a:rPr>
                        <a:t>Female, 12 – “I pray every night before I go to sleep. I find it's the least I can do for him after all that he has done for me.”</a:t>
                      </a:r>
                    </a:p>
                  </a:txBody>
                  <a:tcPr marL="152400" marR="152400" marT="152400" marB="152400" anchor="ctr" horzOverflow="overflow">
                    <a:lnL w="12700">
                      <a:solidFill>
                        <a:srgbClr val="D8DEDC"/>
                      </a:solidFill>
                    </a:lnL>
                    <a:lnR w="12700">
                      <a:solidFill>
                        <a:srgbClr val="D8DCDC"/>
                      </a:solidFill>
                    </a:lnR>
                    <a:lnT w="25400">
                      <a:miter lim="400000"/>
                    </a:lnT>
                    <a:lnB w="12700">
                      <a:solidFill>
                        <a:srgbClr val="D8DCDC"/>
                      </a:solidFill>
                    </a:lnB>
                    <a:solidFill>
                      <a:srgbClr val="E59B5D">
                        <a:alpha val="20000"/>
                      </a:srgbClr>
                    </a:solidFill>
                  </a:tcPr>
                </a:tc>
                <a:tc>
                  <a:txBody>
                    <a:bodyPr/>
                    <a:lstStyle/>
                    <a:p>
                      <a:pPr algn="ctr">
                        <a:lnSpc>
                          <a:spcPct val="107000"/>
                        </a:lnSpc>
                        <a:spcBef>
                          <a:spcPts val="1600"/>
                        </a:spcBef>
                        <a:defRPr sz="1800"/>
                      </a:pPr>
                      <a:r>
                        <a:rPr sz="2700" b="1">
                          <a:solidFill>
                            <a:srgbClr val="0563C1"/>
                          </a:solidFill>
                        </a:rPr>
                        <a:t>Female, 13 – “Prayer is when you stop and think about what you have done or where you are, and if you are scared, you talk to God, so you feel happier and not so alone.”</a:t>
                      </a:r>
                    </a:p>
                  </a:txBody>
                  <a:tcPr marL="152400" marR="152400" marT="152400" marB="152400" anchor="ctr" horzOverflow="overflow">
                    <a:lnL w="12700">
                      <a:solidFill>
                        <a:srgbClr val="D8DCDC"/>
                      </a:solidFill>
                    </a:lnL>
                    <a:lnR w="12700">
                      <a:solidFill>
                        <a:srgbClr val="D8DEDC"/>
                      </a:solidFill>
                    </a:lnR>
                    <a:lnT w="12700">
                      <a:solidFill>
                        <a:srgbClr val="D8DCDC"/>
                      </a:solidFill>
                    </a:lnT>
                    <a:lnB w="12700">
                      <a:solidFill>
                        <a:srgbClr val="D8DCDC"/>
                      </a:solidFill>
                    </a:lnB>
                    <a:solidFill>
                      <a:srgbClr val="668ADC">
                        <a:alpha val="20000"/>
                      </a:srgbClr>
                    </a:solidFill>
                  </a:tcPr>
                </a:tc>
                <a:tc>
                  <a:txBody>
                    <a:bodyPr/>
                    <a:lstStyle/>
                    <a:p>
                      <a:pPr algn="ctr">
                        <a:lnSpc>
                          <a:spcPct val="107000"/>
                        </a:lnSpc>
                        <a:spcBef>
                          <a:spcPts val="1600"/>
                        </a:spcBef>
                        <a:defRPr sz="1800"/>
                      </a:pPr>
                      <a:r>
                        <a:rPr sz="2700" b="1">
                          <a:solidFill>
                            <a:srgbClr val="0563C1"/>
                          </a:solidFill>
                        </a:rPr>
                        <a:t>Female, 14 – “I believe that prayer strengthens people's belief in God. The more people pray the stronger God’s Spirit is with them. Prayer is a chance to say what you want individually to God and directly. It doesn't matter how many times you pray, it's up to you.”</a:t>
                      </a:r>
                    </a:p>
                  </a:txBody>
                  <a:tcPr marL="152400" marR="152400" marT="152400" marB="152400" anchor="ctr" horzOverflow="overflow">
                    <a:lnL w="12700">
                      <a:solidFill>
                        <a:srgbClr val="D8DEDC"/>
                      </a:solidFill>
                    </a:lnL>
                    <a:lnR w="12700">
                      <a:solidFill>
                        <a:srgbClr val="D8DEDC"/>
                      </a:solidFill>
                    </a:lnR>
                    <a:lnT w="12700">
                      <a:solidFill>
                        <a:srgbClr val="D8DCDC"/>
                      </a:solidFill>
                    </a:lnT>
                    <a:lnB w="12700">
                      <a:solidFill>
                        <a:srgbClr val="D8DCDC"/>
                      </a:solidFill>
                    </a:lnB>
                    <a:solidFill>
                      <a:srgbClr val="E59B5D">
                        <a:alpha val="20000"/>
                      </a:srgbClr>
                    </a:solidFill>
                  </a:tcPr>
                </a:tc>
                <a:extLst>
                  <a:ext uri="{0D108BD9-81ED-4DB2-BD59-A6C34878D82A}">
                    <a16:rowId xmlns:a16="http://schemas.microsoft.com/office/drawing/2014/main" val="10002"/>
                  </a:ext>
                </a:extLst>
              </a:tr>
            </a:tbl>
          </a:graphicData>
        </a:graphic>
      </p:graphicFrame>
      <p:grpSp>
        <p:nvGrpSpPr>
          <p:cNvPr id="180" name="Rectangle 5"/>
          <p:cNvGrpSpPr/>
          <p:nvPr/>
        </p:nvGrpSpPr>
        <p:grpSpPr>
          <a:xfrm>
            <a:off x="16148050" y="2349737"/>
            <a:ext cx="8001001" cy="11366263"/>
            <a:chOff x="0" y="0"/>
            <a:chExt cx="8001000" cy="11366262"/>
          </a:xfrm>
        </p:grpSpPr>
        <p:sp>
          <p:nvSpPr>
            <p:cNvPr id="178" name="Rectangle"/>
            <p:cNvSpPr/>
            <p:nvPr/>
          </p:nvSpPr>
          <p:spPr>
            <a:xfrm>
              <a:off x="0" y="-1"/>
              <a:ext cx="8001001" cy="11366263"/>
            </a:xfrm>
            <a:prstGeom prst="rect">
              <a:avLst/>
            </a:prstGeom>
            <a:solidFill>
              <a:srgbClr val="CAEEFB"/>
            </a:solidFill>
            <a:ln w="38100" cap="flat">
              <a:solidFill>
                <a:srgbClr val="092937"/>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79" name="If you were writing another statement about prayer to go with these, what would you write for yourself,…"/>
            <p:cNvSpPr txBox="1"/>
            <p:nvPr/>
          </p:nvSpPr>
          <p:spPr>
            <a:xfrm>
              <a:off x="244749" y="947070"/>
              <a:ext cx="7511502" cy="947212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noAutofit/>
            </a:bodyPr>
            <a:lstStyle/>
            <a:p>
              <a:pPr algn="ctr">
                <a:defRPr sz="5200" b="1">
                  <a:solidFill>
                    <a:srgbClr val="942193"/>
                  </a:solidFill>
                </a:defRPr>
              </a:pPr>
              <a:r>
                <a:t>If you were writing another statement about prayer to go with these, what would you write for yourself,</a:t>
              </a:r>
            </a:p>
            <a:p>
              <a:pPr algn="ctr">
                <a:defRPr sz="5200" b="1">
                  <a:solidFill>
                    <a:srgbClr val="942193"/>
                  </a:solidFill>
                </a:defRPr>
              </a:pPr>
              <a:r>
                <a:t>from your own viewpoint?</a:t>
              </a:r>
            </a:p>
          </p:txBody>
        </p:sp>
      </p:grpSp>
      <p:grpSp>
        <p:nvGrpSpPr>
          <p:cNvPr id="183" name="Group"/>
          <p:cNvGrpSpPr/>
          <p:nvPr/>
        </p:nvGrpSpPr>
        <p:grpSpPr>
          <a:xfrm>
            <a:off x="8134350" y="2324337"/>
            <a:ext cx="16002000" cy="11366263"/>
            <a:chOff x="0" y="0"/>
            <a:chExt cx="16002000" cy="11366262"/>
          </a:xfrm>
        </p:grpSpPr>
        <p:sp>
          <p:nvSpPr>
            <p:cNvPr id="181" name="Rectangle"/>
            <p:cNvSpPr/>
            <p:nvPr/>
          </p:nvSpPr>
          <p:spPr>
            <a:xfrm>
              <a:off x="0" y="0"/>
              <a:ext cx="16002000" cy="11366263"/>
            </a:xfrm>
            <a:prstGeom prst="rect">
              <a:avLst/>
            </a:prstGeom>
            <a:solidFill>
              <a:srgbClr val="F2CFEE"/>
            </a:solidFill>
            <a:ln w="38100" cap="flat">
              <a:solidFill>
                <a:srgbClr val="092937"/>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82" name="What do you disagree with in the first three quotes you have read?"/>
            <p:cNvSpPr txBox="1"/>
            <p:nvPr/>
          </p:nvSpPr>
          <p:spPr>
            <a:xfrm>
              <a:off x="1200432" y="1949999"/>
              <a:ext cx="13677517" cy="746626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noAutofit/>
            </a:bodyPr>
            <a:lstStyle>
              <a:lvl1pPr algn="ctr">
                <a:defRPr sz="6200" b="1">
                  <a:solidFill>
                    <a:srgbClr val="942193"/>
                  </a:solidFill>
                </a:defRPr>
              </a:lvl1pPr>
            </a:lstStyle>
            <a:p>
              <a:r>
                <a:t>What do you disagree with in the first three quotes you have read?</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0" nodeType="clickEffect">
                                  <p:stCondLst>
                                    <p:cond delay="0"/>
                                  </p:stCondLst>
                                  <p:iterate>
                                    <p:tmAbs val="0"/>
                                  </p:iterate>
                                  <p:childTnLst>
                                    <p:animEffect transition="out" filter="fade">
                                      <p:cBhvr>
                                        <p:cTn id="6" dur="1000" fill="hold"/>
                                        <p:tgtEl>
                                          <p:spTgt spid="183"/>
                                        </p:tgtEl>
                                      </p:cBhvr>
                                    </p:animEffect>
                                    <p:set>
                                      <p:cBhvr>
                                        <p:cTn id="7" fill="hold">
                                          <p:stCondLst>
                                            <p:cond delay="999"/>
                                          </p:stCondLst>
                                        </p:cTn>
                                        <p:tgtEl>
                                          <p:spTgt spid="18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fill="hold" grpId="0" nodeType="clickEffect">
                                  <p:stCondLst>
                                    <p:cond delay="0"/>
                                  </p:stCondLst>
                                  <p:iterate>
                                    <p:tmAbs val="0"/>
                                  </p:iterate>
                                  <p:childTnLst>
                                    <p:animEffect transition="out" filter="fade">
                                      <p:cBhvr>
                                        <p:cTn id="11" dur="500" fill="hold"/>
                                        <p:tgtEl>
                                          <p:spTgt spid="180"/>
                                        </p:tgtEl>
                                      </p:cBhvr>
                                    </p:animEffect>
                                    <p:set>
                                      <p:cBhvr>
                                        <p:cTn id="12" fill="hold">
                                          <p:stCondLst>
                                            <p:cond delay="499"/>
                                          </p:stCondLst>
                                        </p:cTn>
                                        <p:tgtEl>
                                          <p:spTgt spid="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advAuto="0"/>
      <p:bldP spid="18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643419" y="168870"/>
            <a:ext cx="23109862" cy="2168168"/>
          </a:xfrm>
          <a:prstGeom prst="rect">
            <a:avLst/>
          </a:prstGeom>
        </p:spPr>
        <p:txBody>
          <a:bodyPr lIns="0" tIns="0" rIns="0" bIns="0" anchor="t">
            <a:noAutofit/>
          </a:bodyPr>
          <a:lstStyle/>
          <a:p>
            <a:pPr>
              <a:spcBef>
                <a:spcPts val="900"/>
              </a:spcBef>
              <a:defRPr sz="5200">
                <a:solidFill>
                  <a:srgbClr val="343770"/>
                </a:solidFill>
              </a:defRPr>
            </a:pPr>
            <a:r>
              <a:t>Expressing your own viewpoints</a:t>
            </a:r>
          </a:p>
          <a:p>
            <a:pPr>
              <a:spcBef>
                <a:spcPts val="900"/>
              </a:spcBef>
              <a:defRPr sz="3600">
                <a:solidFill>
                  <a:srgbClr val="008F00"/>
                </a:solidFill>
              </a:defRPr>
            </a:pPr>
            <a:r>
              <a:t>We asked lots of young learners to say WHAT THEY THINK ABOUT PRAYING. Read these examples out loud, and say: do you agree or disagree? Write your own 50 word opinions on praying.</a:t>
            </a:r>
          </a:p>
        </p:txBody>
      </p:sp>
      <p:graphicFrame>
        <p:nvGraphicFramePr>
          <p:cNvPr id="188" name="Content Placeholder 4"/>
          <p:cNvGraphicFramePr/>
          <p:nvPr/>
        </p:nvGraphicFramePr>
        <p:xfrm>
          <a:off x="247650" y="2337037"/>
          <a:ext cx="23888700" cy="11417012"/>
        </p:xfrm>
        <a:graphic>
          <a:graphicData uri="http://schemas.openxmlformats.org/drawingml/2006/table">
            <a:tbl>
              <a:tblPr firstRow="1" firstCol="1">
                <a:tableStyleId>{4C3C2611-4C71-4FC5-86AE-919BDF0F9419}</a:tableStyleId>
              </a:tblPr>
              <a:tblGrid>
                <a:gridCol w="7861300">
                  <a:extLst>
                    <a:ext uri="{9D8B030D-6E8A-4147-A177-3AD203B41FA5}">
                      <a16:colId xmlns:a16="http://schemas.microsoft.com/office/drawing/2014/main" val="20000"/>
                    </a:ext>
                  </a:extLst>
                </a:gridCol>
                <a:gridCol w="8039100">
                  <a:extLst>
                    <a:ext uri="{9D8B030D-6E8A-4147-A177-3AD203B41FA5}">
                      <a16:colId xmlns:a16="http://schemas.microsoft.com/office/drawing/2014/main" val="20001"/>
                    </a:ext>
                  </a:extLst>
                </a:gridCol>
                <a:gridCol w="7988300">
                  <a:extLst>
                    <a:ext uri="{9D8B030D-6E8A-4147-A177-3AD203B41FA5}">
                      <a16:colId xmlns:a16="http://schemas.microsoft.com/office/drawing/2014/main" val="20002"/>
                    </a:ext>
                  </a:extLst>
                </a:gridCol>
              </a:tblGrid>
              <a:tr h="3099769">
                <a:tc>
                  <a:txBody>
                    <a:bodyPr/>
                    <a:lstStyle/>
                    <a:p>
                      <a:pPr algn="ctr">
                        <a:lnSpc>
                          <a:spcPct val="107000"/>
                        </a:lnSpc>
                        <a:spcBef>
                          <a:spcPts val="1600"/>
                        </a:spcBef>
                        <a:defRPr sz="1800" b="0">
                          <a:solidFill>
                            <a:srgbClr val="000000"/>
                          </a:solidFill>
                        </a:defRPr>
                      </a:pPr>
                      <a:r>
                        <a:rPr sz="2700" b="1" spc="0">
                          <a:solidFill>
                            <a:srgbClr val="0563C1"/>
                          </a:solidFill>
                        </a:rPr>
                        <a:t>Male, 13 – Christian. I think prayer is like a direct phone line to God but is never engaged.</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E59B5D">
                        <a:alpha val="20000"/>
                      </a:srgbClr>
                    </a:solidFill>
                  </a:tcPr>
                </a:tc>
                <a:tc>
                  <a:txBody>
                    <a:bodyPr/>
                    <a:lstStyle/>
                    <a:p>
                      <a:pPr algn="ctr">
                        <a:lnSpc>
                          <a:spcPct val="107000"/>
                        </a:lnSpc>
                        <a:spcBef>
                          <a:spcPts val="1600"/>
                        </a:spcBef>
                        <a:defRPr sz="1800" b="0">
                          <a:solidFill>
                            <a:srgbClr val="000000"/>
                          </a:solidFill>
                        </a:defRPr>
                      </a:pPr>
                      <a:r>
                        <a:rPr sz="2700" b="1">
                          <a:solidFill>
                            <a:srgbClr val="0563C1"/>
                          </a:solidFill>
                        </a:rPr>
                        <a:t>Male, 12 – “I pray most nights before bedtime, as I feel it gives me a peace of mind to know that I am speaking to God and he is listening, but also we need to listen for answers from God and don't do all the talking.</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668ADC">
                        <a:alpha val="20000"/>
                      </a:srgbClr>
                    </a:solidFill>
                  </a:tcPr>
                </a:tc>
                <a:tc>
                  <a:txBody>
                    <a:bodyPr/>
                    <a:lstStyle/>
                    <a:p>
                      <a:pPr algn="ctr">
                        <a:lnSpc>
                          <a:spcPct val="107000"/>
                        </a:lnSpc>
                        <a:spcBef>
                          <a:spcPts val="1600"/>
                        </a:spcBef>
                        <a:defRPr sz="1800" b="0">
                          <a:solidFill>
                            <a:srgbClr val="000000"/>
                          </a:solidFill>
                        </a:defRPr>
                      </a:pPr>
                      <a:r>
                        <a:rPr sz="2700" b="1" spc="7">
                          <a:solidFill>
                            <a:srgbClr val="0563C1"/>
                          </a:solidFill>
                        </a:rPr>
                        <a:t>Female, 16 – ”I pray and say the Lord’s Prayer etc - and it means nothing. I am just reciting words. When I am sad and lonely or extremely happy I sit and talk to myself telling God about how I feel and why - I think that is real prayer.</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E59B5D">
                        <a:alpha val="20000"/>
                      </a:srgbClr>
                    </a:solidFill>
                  </a:tcPr>
                </a:tc>
                <a:extLst>
                  <a:ext uri="{0D108BD9-81ED-4DB2-BD59-A6C34878D82A}">
                    <a16:rowId xmlns:a16="http://schemas.microsoft.com/office/drawing/2014/main" val="10000"/>
                  </a:ext>
                </a:extLst>
              </a:tr>
              <a:tr h="3816029">
                <a:tc>
                  <a:txBody>
                    <a:bodyPr/>
                    <a:lstStyle/>
                    <a:p>
                      <a:pPr algn="ctr">
                        <a:lnSpc>
                          <a:spcPct val="107000"/>
                        </a:lnSpc>
                        <a:spcBef>
                          <a:spcPts val="1600"/>
                        </a:spcBef>
                        <a:defRPr sz="1800" b="0">
                          <a:solidFill>
                            <a:srgbClr val="000000"/>
                          </a:solidFill>
                        </a:defRPr>
                      </a:pPr>
                      <a:r>
                        <a:rPr sz="2700" b="1">
                          <a:solidFill>
                            <a:srgbClr val="0563C1"/>
                          </a:solidFill>
                        </a:rPr>
                        <a:t>Male, 13 – “Prayer make me happier. When I leave church I feel mysteriously pleased with myself for helping with the offertory – I don’t know why. I come into church feeling tired and I come out feeling more alive. Silent prayer: good to do. At night it promises good dreams, in the morning, a good day. God is good.”</a:t>
                      </a:r>
                    </a:p>
                  </a:txBody>
                  <a:tcPr marL="152400" marR="152400" marT="152400" marB="152400" anchor="ctr" horzOverflow="overflow">
                    <a:lnL w="12700">
                      <a:solidFill>
                        <a:srgbClr val="D8DCDC"/>
                      </a:solidFill>
                    </a:lnL>
                    <a:lnR w="12700">
                      <a:solidFill>
                        <a:srgbClr val="D8DCDC"/>
                      </a:solidFill>
                    </a:lnR>
                    <a:lnT w="12700">
                      <a:solidFill>
                        <a:srgbClr val="D8DCDC"/>
                      </a:solidFill>
                    </a:lnT>
                    <a:lnB w="25400">
                      <a:miter lim="400000"/>
                    </a:lnB>
                    <a:solidFill>
                      <a:srgbClr val="668ADC">
                        <a:alpha val="20000"/>
                      </a:srgbClr>
                    </a:solidFill>
                  </a:tcPr>
                </a:tc>
                <a:tc>
                  <a:txBody>
                    <a:bodyPr/>
                    <a:lstStyle/>
                    <a:p>
                      <a:pPr algn="ctr">
                        <a:lnSpc>
                          <a:spcPct val="107000"/>
                        </a:lnSpc>
                        <a:spcBef>
                          <a:spcPts val="1600"/>
                        </a:spcBef>
                        <a:defRPr sz="1800"/>
                      </a:pPr>
                      <a:r>
                        <a:rPr sz="2700" b="1">
                          <a:solidFill>
                            <a:srgbClr val="0563C1"/>
                          </a:solidFill>
                        </a:rPr>
                        <a:t> Female, 14 – “I think prayer is a way of meditation and connecting with a person's inner self which is important. I  don't really agree with worship because you might dedicate your whole life to something that might turn out to be fake.”</a:t>
                      </a:r>
                    </a:p>
                  </a:txBody>
                  <a:tcPr marL="152400" marR="152400" marT="152400" marB="152400" anchor="ctr" horzOverflow="overflow">
                    <a:lnL w="12700">
                      <a:solidFill>
                        <a:srgbClr val="D8DCDC"/>
                      </a:solidFill>
                    </a:lnL>
                    <a:lnR w="12700">
                      <a:solidFill>
                        <a:srgbClr val="D8DCDC"/>
                      </a:solidFill>
                    </a:lnR>
                    <a:lnT w="12700">
                      <a:solidFill>
                        <a:srgbClr val="D8DCDC"/>
                      </a:solidFill>
                    </a:lnT>
                    <a:lnB w="12700">
                      <a:solidFill>
                        <a:srgbClr val="D8DCDC"/>
                      </a:solidFill>
                    </a:lnB>
                    <a:solidFill>
                      <a:srgbClr val="E59B5D">
                        <a:alpha val="20000"/>
                      </a:srgbClr>
                    </a:solidFill>
                  </a:tcPr>
                </a:tc>
                <a:tc>
                  <a:txBody>
                    <a:bodyPr/>
                    <a:lstStyle/>
                    <a:p>
                      <a:pPr algn="ctr">
                        <a:lnSpc>
                          <a:spcPct val="107000"/>
                        </a:lnSpc>
                        <a:spcBef>
                          <a:spcPts val="1600"/>
                        </a:spcBef>
                        <a:defRPr sz="1800"/>
                      </a:pPr>
                      <a:r>
                        <a:rPr sz="2700" b="1">
                          <a:solidFill>
                            <a:srgbClr val="0563C1"/>
                          </a:solidFill>
                        </a:rPr>
                        <a:t>Male, 13 – “I am not really a big prayer. If I am a litle down or feel a little lonely, I sometimes sit in my bed and talk to him because I feel that he is always listening to us all. He stops me feeling deserted and like I am alone in the world.”</a:t>
                      </a:r>
                    </a:p>
                  </a:txBody>
                  <a:tcPr marL="152400" marR="152400" marT="152400" marB="152400" anchor="ctr" horzOverflow="overflow">
                    <a:lnL w="12700">
                      <a:solidFill>
                        <a:srgbClr val="D8DCDC"/>
                      </a:solidFill>
                    </a:lnL>
                    <a:lnR w="12700">
                      <a:solidFill>
                        <a:srgbClr val="D8DCDC"/>
                      </a:solidFill>
                    </a:lnR>
                    <a:lnT w="12700">
                      <a:solidFill>
                        <a:srgbClr val="D8DCDC"/>
                      </a:solidFill>
                    </a:lnT>
                    <a:lnB w="12700">
                      <a:solidFill>
                        <a:srgbClr val="D8DCDC"/>
                      </a:solidFill>
                    </a:lnB>
                    <a:solidFill>
                      <a:srgbClr val="668ADC">
                        <a:alpha val="20000"/>
                      </a:srgbClr>
                    </a:solidFill>
                  </a:tcPr>
                </a:tc>
                <a:extLst>
                  <a:ext uri="{0D108BD9-81ED-4DB2-BD59-A6C34878D82A}">
                    <a16:rowId xmlns:a16="http://schemas.microsoft.com/office/drawing/2014/main" val="10001"/>
                  </a:ext>
                </a:extLst>
              </a:tr>
              <a:tr h="4501214">
                <a:tc>
                  <a:txBody>
                    <a:bodyPr/>
                    <a:lstStyle/>
                    <a:p>
                      <a:pPr algn="ctr">
                        <a:lnSpc>
                          <a:spcPct val="107000"/>
                        </a:lnSpc>
                        <a:spcBef>
                          <a:spcPts val="1600"/>
                        </a:spcBef>
                        <a:defRPr sz="1800" b="0">
                          <a:solidFill>
                            <a:srgbClr val="000000"/>
                          </a:solidFill>
                        </a:defRPr>
                      </a:pPr>
                      <a:r>
                        <a:rPr sz="2700" b="1">
                          <a:solidFill>
                            <a:srgbClr val="0563C1"/>
                          </a:solidFill>
                        </a:rPr>
                        <a:t>Female, 12 – “I pray every night before I go to sleep. I find it's the least I can do for him after all that he has done for me.”</a:t>
                      </a:r>
                    </a:p>
                  </a:txBody>
                  <a:tcPr marL="152400" marR="152400" marT="152400" marB="152400" anchor="ctr" horzOverflow="overflow">
                    <a:lnL w="12700">
                      <a:solidFill>
                        <a:srgbClr val="D8DEDC"/>
                      </a:solidFill>
                    </a:lnL>
                    <a:lnR w="12700">
                      <a:solidFill>
                        <a:srgbClr val="D8DCDC"/>
                      </a:solidFill>
                    </a:lnR>
                    <a:lnT w="25400">
                      <a:miter lim="400000"/>
                    </a:lnT>
                    <a:lnB w="12700">
                      <a:solidFill>
                        <a:srgbClr val="D8DCDC"/>
                      </a:solidFill>
                    </a:lnB>
                    <a:solidFill>
                      <a:srgbClr val="E59B5D">
                        <a:alpha val="20000"/>
                      </a:srgbClr>
                    </a:solidFill>
                  </a:tcPr>
                </a:tc>
                <a:tc>
                  <a:txBody>
                    <a:bodyPr/>
                    <a:lstStyle/>
                    <a:p>
                      <a:pPr algn="ctr">
                        <a:lnSpc>
                          <a:spcPct val="107000"/>
                        </a:lnSpc>
                        <a:spcBef>
                          <a:spcPts val="1600"/>
                        </a:spcBef>
                        <a:defRPr sz="1800"/>
                      </a:pPr>
                      <a:r>
                        <a:rPr sz="2700" b="1">
                          <a:solidFill>
                            <a:srgbClr val="0563C1"/>
                          </a:solidFill>
                        </a:rPr>
                        <a:t>Female, 13 – “Prayer is when you stop and think about what you have done or where you are, and if you are scared, you talk to God, so you feel happier and not so alone.”</a:t>
                      </a:r>
                    </a:p>
                  </a:txBody>
                  <a:tcPr marL="152400" marR="152400" marT="152400" marB="152400" anchor="ctr" horzOverflow="overflow">
                    <a:lnL w="12700">
                      <a:solidFill>
                        <a:srgbClr val="D8DCDC"/>
                      </a:solidFill>
                    </a:lnL>
                    <a:lnR w="12700">
                      <a:solidFill>
                        <a:srgbClr val="D8DEDC"/>
                      </a:solidFill>
                    </a:lnR>
                    <a:lnT w="12700">
                      <a:solidFill>
                        <a:srgbClr val="D8DCDC"/>
                      </a:solidFill>
                    </a:lnT>
                    <a:lnB w="12700">
                      <a:solidFill>
                        <a:srgbClr val="D8DCDC"/>
                      </a:solidFill>
                    </a:lnB>
                    <a:solidFill>
                      <a:srgbClr val="668ADC">
                        <a:alpha val="20000"/>
                      </a:srgbClr>
                    </a:solidFill>
                  </a:tcPr>
                </a:tc>
                <a:tc>
                  <a:txBody>
                    <a:bodyPr/>
                    <a:lstStyle/>
                    <a:p>
                      <a:pPr algn="ctr">
                        <a:lnSpc>
                          <a:spcPct val="107000"/>
                        </a:lnSpc>
                        <a:spcBef>
                          <a:spcPts val="1600"/>
                        </a:spcBef>
                        <a:defRPr sz="1800"/>
                      </a:pPr>
                      <a:r>
                        <a:rPr sz="2700" b="1">
                          <a:solidFill>
                            <a:srgbClr val="0563C1"/>
                          </a:solidFill>
                        </a:rPr>
                        <a:t>Female, 14 – “I believe that prayer strengthens people's belief in God. The more people pray the stronger God’s Spirit is with them. Prayer is a chance to say what you want individually to God and directly. It doesn't matter how many times you pray, it's up to you.”</a:t>
                      </a:r>
                    </a:p>
                  </a:txBody>
                  <a:tcPr marL="152400" marR="152400" marT="152400" marB="152400" anchor="ctr" horzOverflow="overflow">
                    <a:lnL w="12700">
                      <a:solidFill>
                        <a:srgbClr val="D8DEDC"/>
                      </a:solidFill>
                    </a:lnL>
                    <a:lnR w="12700">
                      <a:solidFill>
                        <a:srgbClr val="D8DEDC"/>
                      </a:solidFill>
                    </a:lnR>
                    <a:lnT w="12700">
                      <a:solidFill>
                        <a:srgbClr val="D8DCDC"/>
                      </a:solidFill>
                    </a:lnT>
                    <a:lnB w="12700">
                      <a:solidFill>
                        <a:srgbClr val="D8DCDC"/>
                      </a:solidFill>
                    </a:lnB>
                    <a:solidFill>
                      <a:srgbClr val="E59B5D">
                        <a:alpha val="20000"/>
                      </a:srgbClr>
                    </a:solidFill>
                  </a:tcPr>
                </a:tc>
                <a:extLst>
                  <a:ext uri="{0D108BD9-81ED-4DB2-BD59-A6C34878D82A}">
                    <a16:rowId xmlns:a16="http://schemas.microsoft.com/office/drawing/2014/main" val="10002"/>
                  </a:ext>
                </a:extLst>
              </a:tr>
            </a:tbl>
          </a:graphicData>
        </a:graphic>
      </p:graphicFrame>
      <p:grpSp>
        <p:nvGrpSpPr>
          <p:cNvPr id="191" name="Rectangle 5"/>
          <p:cNvGrpSpPr/>
          <p:nvPr/>
        </p:nvGrpSpPr>
        <p:grpSpPr>
          <a:xfrm>
            <a:off x="16148050" y="2349737"/>
            <a:ext cx="8001001" cy="11366263"/>
            <a:chOff x="0" y="0"/>
            <a:chExt cx="8001000" cy="11366262"/>
          </a:xfrm>
        </p:grpSpPr>
        <p:sp>
          <p:nvSpPr>
            <p:cNvPr id="189" name="Rectangle"/>
            <p:cNvSpPr/>
            <p:nvPr/>
          </p:nvSpPr>
          <p:spPr>
            <a:xfrm>
              <a:off x="0" y="-1"/>
              <a:ext cx="8001001" cy="11366263"/>
            </a:xfrm>
            <a:prstGeom prst="rect">
              <a:avLst/>
            </a:prstGeom>
            <a:solidFill>
              <a:srgbClr val="CAEEFB"/>
            </a:solidFill>
            <a:ln w="38100" cap="flat">
              <a:solidFill>
                <a:srgbClr val="092937"/>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90" name="If you were writing another statement about prayer to go with these, what would you write for yourself,…"/>
            <p:cNvSpPr txBox="1"/>
            <p:nvPr/>
          </p:nvSpPr>
          <p:spPr>
            <a:xfrm>
              <a:off x="244749" y="947070"/>
              <a:ext cx="7511502" cy="947212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noAutofit/>
            </a:bodyPr>
            <a:lstStyle/>
            <a:p>
              <a:pPr algn="ctr">
                <a:defRPr sz="5200" b="1">
                  <a:solidFill>
                    <a:srgbClr val="942193"/>
                  </a:solidFill>
                </a:defRPr>
              </a:pPr>
              <a:r>
                <a:t>If you were writing another statement about prayer to go with these, what would you write for yourself,</a:t>
              </a:r>
            </a:p>
            <a:p>
              <a:pPr algn="ctr">
                <a:defRPr sz="5200" b="1">
                  <a:solidFill>
                    <a:srgbClr val="942193"/>
                  </a:solidFill>
                </a:defRPr>
              </a:pPr>
              <a:r>
                <a:t>from your own viewpoint?</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0" nodeType="clickEffect">
                                  <p:stCondLst>
                                    <p:cond delay="0"/>
                                  </p:stCondLst>
                                  <p:iterate>
                                    <p:tmAbs val="0"/>
                                  </p:iterate>
                                  <p:childTnLst>
                                    <p:animEffect transition="out" filter="fade">
                                      <p:cBhvr>
                                        <p:cTn id="6" dur="500" fill="hold"/>
                                        <p:tgtEl>
                                          <p:spTgt spid="191"/>
                                        </p:tgtEl>
                                      </p:cBhvr>
                                    </p:animEffect>
                                    <p:set>
                                      <p:cBhvr>
                                        <p:cTn id="7" fill="hold">
                                          <p:stCondLst>
                                            <p:cond delay="499"/>
                                          </p:stCondLst>
                                        </p:cTn>
                                        <p:tgtEl>
                                          <p:spTgt spid="1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title"/>
          </p:nvPr>
        </p:nvSpPr>
        <p:spPr>
          <a:xfrm>
            <a:off x="643419" y="168870"/>
            <a:ext cx="23109862" cy="2168168"/>
          </a:xfrm>
          <a:prstGeom prst="rect">
            <a:avLst/>
          </a:prstGeom>
        </p:spPr>
        <p:txBody>
          <a:bodyPr lIns="0" tIns="0" rIns="0" bIns="0" anchor="t">
            <a:noAutofit/>
          </a:bodyPr>
          <a:lstStyle/>
          <a:p>
            <a:pPr>
              <a:spcBef>
                <a:spcPts val="900"/>
              </a:spcBef>
              <a:defRPr sz="5200">
                <a:solidFill>
                  <a:srgbClr val="343770"/>
                </a:solidFill>
              </a:defRPr>
            </a:pPr>
            <a:r>
              <a:t>Expressing your own viewpoints</a:t>
            </a:r>
          </a:p>
          <a:p>
            <a:pPr>
              <a:spcBef>
                <a:spcPts val="900"/>
              </a:spcBef>
              <a:defRPr sz="3600">
                <a:solidFill>
                  <a:srgbClr val="008F00"/>
                </a:solidFill>
              </a:defRPr>
            </a:pPr>
            <a:r>
              <a:t>We asked lots of young learners to say WHAT THEY THINK ABOUT PRAYING. Read these examples out loud, and say: do you agree or disagree? Write your own 50 word opinions on praying.</a:t>
            </a:r>
          </a:p>
        </p:txBody>
      </p:sp>
      <p:graphicFrame>
        <p:nvGraphicFramePr>
          <p:cNvPr id="196" name="Content Placeholder 4"/>
          <p:cNvGraphicFramePr/>
          <p:nvPr/>
        </p:nvGraphicFramePr>
        <p:xfrm>
          <a:off x="247650" y="2337037"/>
          <a:ext cx="23888700" cy="11417012"/>
        </p:xfrm>
        <a:graphic>
          <a:graphicData uri="http://schemas.openxmlformats.org/drawingml/2006/table">
            <a:tbl>
              <a:tblPr firstRow="1" firstCol="1">
                <a:tableStyleId>{4C3C2611-4C71-4FC5-86AE-919BDF0F9419}</a:tableStyleId>
              </a:tblPr>
              <a:tblGrid>
                <a:gridCol w="7861300">
                  <a:extLst>
                    <a:ext uri="{9D8B030D-6E8A-4147-A177-3AD203B41FA5}">
                      <a16:colId xmlns:a16="http://schemas.microsoft.com/office/drawing/2014/main" val="20000"/>
                    </a:ext>
                  </a:extLst>
                </a:gridCol>
                <a:gridCol w="8039100">
                  <a:extLst>
                    <a:ext uri="{9D8B030D-6E8A-4147-A177-3AD203B41FA5}">
                      <a16:colId xmlns:a16="http://schemas.microsoft.com/office/drawing/2014/main" val="20001"/>
                    </a:ext>
                  </a:extLst>
                </a:gridCol>
                <a:gridCol w="7988300">
                  <a:extLst>
                    <a:ext uri="{9D8B030D-6E8A-4147-A177-3AD203B41FA5}">
                      <a16:colId xmlns:a16="http://schemas.microsoft.com/office/drawing/2014/main" val="20002"/>
                    </a:ext>
                  </a:extLst>
                </a:gridCol>
              </a:tblGrid>
              <a:tr h="3099769">
                <a:tc>
                  <a:txBody>
                    <a:bodyPr/>
                    <a:lstStyle/>
                    <a:p>
                      <a:pPr algn="ctr">
                        <a:lnSpc>
                          <a:spcPct val="107000"/>
                        </a:lnSpc>
                        <a:spcBef>
                          <a:spcPts val="1600"/>
                        </a:spcBef>
                        <a:defRPr sz="1800" b="0">
                          <a:solidFill>
                            <a:srgbClr val="000000"/>
                          </a:solidFill>
                        </a:defRPr>
                      </a:pPr>
                      <a:r>
                        <a:rPr sz="2700" b="1" spc="0">
                          <a:solidFill>
                            <a:srgbClr val="0563C1"/>
                          </a:solidFill>
                        </a:rPr>
                        <a:t>Male, 13 – Christian. I think prayer is like a direct phone line to God but is never engaged.</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E59B5D">
                        <a:alpha val="20000"/>
                      </a:srgbClr>
                    </a:solidFill>
                  </a:tcPr>
                </a:tc>
                <a:tc>
                  <a:txBody>
                    <a:bodyPr/>
                    <a:lstStyle/>
                    <a:p>
                      <a:pPr algn="ctr">
                        <a:lnSpc>
                          <a:spcPct val="107000"/>
                        </a:lnSpc>
                        <a:spcBef>
                          <a:spcPts val="1600"/>
                        </a:spcBef>
                        <a:defRPr sz="1800" b="0">
                          <a:solidFill>
                            <a:srgbClr val="000000"/>
                          </a:solidFill>
                        </a:defRPr>
                      </a:pPr>
                      <a:r>
                        <a:rPr sz="2700" b="1">
                          <a:solidFill>
                            <a:srgbClr val="0563C1"/>
                          </a:solidFill>
                        </a:rPr>
                        <a:t>Male, 12 – “I pray most nights before bedtime, as I feel it gives me a peace of mind to know that I am speaking to God and he is listening, but also we need to listen for answers from God and don't do all the talking.</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668ADC">
                        <a:alpha val="20000"/>
                      </a:srgbClr>
                    </a:solidFill>
                  </a:tcPr>
                </a:tc>
                <a:tc>
                  <a:txBody>
                    <a:bodyPr/>
                    <a:lstStyle/>
                    <a:p>
                      <a:pPr algn="ctr">
                        <a:lnSpc>
                          <a:spcPct val="107000"/>
                        </a:lnSpc>
                        <a:spcBef>
                          <a:spcPts val="1600"/>
                        </a:spcBef>
                        <a:defRPr sz="1800" b="0">
                          <a:solidFill>
                            <a:srgbClr val="000000"/>
                          </a:solidFill>
                        </a:defRPr>
                      </a:pPr>
                      <a:r>
                        <a:rPr sz="2700" b="1" spc="7">
                          <a:solidFill>
                            <a:srgbClr val="0563C1"/>
                          </a:solidFill>
                        </a:rPr>
                        <a:t>Female, 16 – ”I pray and say the Lord’s Prayer etc - and it means nothing. I am just reciting words. When I am sad and lonely or extremely happy I sit and talk to myself telling God about how I feel and why - I think that is real prayer.</a:t>
                      </a:r>
                    </a:p>
                  </a:txBody>
                  <a:tcPr marL="152400" marR="152400" marT="152400" marB="152400" anchor="ctr" horzOverflow="overflow">
                    <a:lnL w="25400">
                      <a:miter lim="400000"/>
                    </a:lnL>
                    <a:lnR w="25400">
                      <a:miter lim="400000"/>
                    </a:lnR>
                    <a:lnT w="25400">
                      <a:miter lim="400000"/>
                    </a:lnT>
                    <a:lnB w="12700">
                      <a:solidFill>
                        <a:srgbClr val="D8DCDC"/>
                      </a:solidFill>
                    </a:lnB>
                    <a:solidFill>
                      <a:srgbClr val="E59B5D">
                        <a:alpha val="20000"/>
                      </a:srgbClr>
                    </a:solidFill>
                  </a:tcPr>
                </a:tc>
                <a:extLst>
                  <a:ext uri="{0D108BD9-81ED-4DB2-BD59-A6C34878D82A}">
                    <a16:rowId xmlns:a16="http://schemas.microsoft.com/office/drawing/2014/main" val="10000"/>
                  </a:ext>
                </a:extLst>
              </a:tr>
              <a:tr h="3816029">
                <a:tc>
                  <a:txBody>
                    <a:bodyPr/>
                    <a:lstStyle/>
                    <a:p>
                      <a:pPr algn="ctr">
                        <a:lnSpc>
                          <a:spcPct val="107000"/>
                        </a:lnSpc>
                        <a:spcBef>
                          <a:spcPts val="1600"/>
                        </a:spcBef>
                        <a:defRPr sz="1800" b="0">
                          <a:solidFill>
                            <a:srgbClr val="000000"/>
                          </a:solidFill>
                        </a:defRPr>
                      </a:pPr>
                      <a:r>
                        <a:rPr sz="2700" b="1">
                          <a:solidFill>
                            <a:srgbClr val="0563C1"/>
                          </a:solidFill>
                        </a:rPr>
                        <a:t>Male, 13 – “Prayer make me happier. When I leave church I feel mysteriously pleased with myself for helping with the offertory – I don’t know why. I come into church feeling tired and I come out feeling more alive. Silent prayer: good to do. At night it promises good dreams, in the morning, a good day. God is good.”</a:t>
                      </a:r>
                    </a:p>
                  </a:txBody>
                  <a:tcPr marL="152400" marR="152400" marT="152400" marB="152400" anchor="ctr" horzOverflow="overflow">
                    <a:lnL w="12700">
                      <a:solidFill>
                        <a:srgbClr val="D8DCDC"/>
                      </a:solidFill>
                    </a:lnL>
                    <a:lnR w="12700">
                      <a:solidFill>
                        <a:srgbClr val="D8DCDC"/>
                      </a:solidFill>
                    </a:lnR>
                    <a:lnT w="12700">
                      <a:solidFill>
                        <a:srgbClr val="D8DCDC"/>
                      </a:solidFill>
                    </a:lnT>
                    <a:lnB w="25400">
                      <a:miter lim="400000"/>
                    </a:lnB>
                    <a:solidFill>
                      <a:srgbClr val="668ADC">
                        <a:alpha val="20000"/>
                      </a:srgbClr>
                    </a:solidFill>
                  </a:tcPr>
                </a:tc>
                <a:tc>
                  <a:txBody>
                    <a:bodyPr/>
                    <a:lstStyle/>
                    <a:p>
                      <a:pPr algn="ctr">
                        <a:lnSpc>
                          <a:spcPct val="107000"/>
                        </a:lnSpc>
                        <a:spcBef>
                          <a:spcPts val="1600"/>
                        </a:spcBef>
                        <a:defRPr sz="1800"/>
                      </a:pPr>
                      <a:r>
                        <a:rPr sz="2700" b="1">
                          <a:solidFill>
                            <a:srgbClr val="0563C1"/>
                          </a:solidFill>
                        </a:rPr>
                        <a:t> Female, 14 – “I think prayer is a way of meditation and connecting with a person's inner self which is important. I  don't really agree with worship because you might dedicate your whole life to something that might turn out to be fake.”</a:t>
                      </a:r>
                    </a:p>
                  </a:txBody>
                  <a:tcPr marL="152400" marR="152400" marT="152400" marB="152400" anchor="ctr" horzOverflow="overflow">
                    <a:lnL w="12700">
                      <a:solidFill>
                        <a:srgbClr val="D8DCDC"/>
                      </a:solidFill>
                    </a:lnL>
                    <a:lnR w="12700">
                      <a:solidFill>
                        <a:srgbClr val="D8DCDC"/>
                      </a:solidFill>
                    </a:lnR>
                    <a:lnT w="12700">
                      <a:solidFill>
                        <a:srgbClr val="D8DCDC"/>
                      </a:solidFill>
                    </a:lnT>
                    <a:lnB w="12700">
                      <a:solidFill>
                        <a:srgbClr val="D8DCDC"/>
                      </a:solidFill>
                    </a:lnB>
                    <a:solidFill>
                      <a:srgbClr val="E59B5D">
                        <a:alpha val="20000"/>
                      </a:srgbClr>
                    </a:solidFill>
                  </a:tcPr>
                </a:tc>
                <a:tc>
                  <a:txBody>
                    <a:bodyPr/>
                    <a:lstStyle/>
                    <a:p>
                      <a:pPr algn="ctr">
                        <a:lnSpc>
                          <a:spcPct val="107000"/>
                        </a:lnSpc>
                        <a:spcBef>
                          <a:spcPts val="1600"/>
                        </a:spcBef>
                        <a:defRPr sz="1800"/>
                      </a:pPr>
                      <a:r>
                        <a:rPr sz="2700" b="1">
                          <a:solidFill>
                            <a:srgbClr val="0563C1"/>
                          </a:solidFill>
                        </a:rPr>
                        <a:t>Male, 13 – “I am not really a big prayer. If I am a litle down or feel a little lonely, I sometimes sit in my bed and talk to him because I feel that he is always listening to us all. He stops me feeling deserted and like I am alone in the world.”</a:t>
                      </a:r>
                    </a:p>
                  </a:txBody>
                  <a:tcPr marL="152400" marR="152400" marT="152400" marB="152400" anchor="ctr" horzOverflow="overflow">
                    <a:lnL w="12700">
                      <a:solidFill>
                        <a:srgbClr val="D8DCDC"/>
                      </a:solidFill>
                    </a:lnL>
                    <a:lnR w="12700">
                      <a:solidFill>
                        <a:srgbClr val="D8DCDC"/>
                      </a:solidFill>
                    </a:lnR>
                    <a:lnT w="12700">
                      <a:solidFill>
                        <a:srgbClr val="D8DCDC"/>
                      </a:solidFill>
                    </a:lnT>
                    <a:lnB w="12700">
                      <a:solidFill>
                        <a:srgbClr val="D8DCDC"/>
                      </a:solidFill>
                    </a:lnB>
                    <a:solidFill>
                      <a:srgbClr val="668ADC">
                        <a:alpha val="20000"/>
                      </a:srgbClr>
                    </a:solidFill>
                  </a:tcPr>
                </a:tc>
                <a:extLst>
                  <a:ext uri="{0D108BD9-81ED-4DB2-BD59-A6C34878D82A}">
                    <a16:rowId xmlns:a16="http://schemas.microsoft.com/office/drawing/2014/main" val="10001"/>
                  </a:ext>
                </a:extLst>
              </a:tr>
              <a:tr h="4501214">
                <a:tc>
                  <a:txBody>
                    <a:bodyPr/>
                    <a:lstStyle/>
                    <a:p>
                      <a:pPr algn="ctr">
                        <a:lnSpc>
                          <a:spcPct val="107000"/>
                        </a:lnSpc>
                        <a:spcBef>
                          <a:spcPts val="1600"/>
                        </a:spcBef>
                        <a:defRPr sz="1800" b="0">
                          <a:solidFill>
                            <a:srgbClr val="000000"/>
                          </a:solidFill>
                        </a:defRPr>
                      </a:pPr>
                      <a:r>
                        <a:rPr sz="2700" b="1">
                          <a:solidFill>
                            <a:srgbClr val="0563C1"/>
                          </a:solidFill>
                        </a:rPr>
                        <a:t>Female, 12 – “I pray every night before I go to sleep. I find it's the least I can do for him after all that he has done for me.”</a:t>
                      </a:r>
                    </a:p>
                  </a:txBody>
                  <a:tcPr marL="152400" marR="152400" marT="152400" marB="152400" anchor="ctr" horzOverflow="overflow">
                    <a:lnL w="12700">
                      <a:solidFill>
                        <a:srgbClr val="D8DEDC"/>
                      </a:solidFill>
                    </a:lnL>
                    <a:lnR w="12700">
                      <a:solidFill>
                        <a:srgbClr val="D8DCDC"/>
                      </a:solidFill>
                    </a:lnR>
                    <a:lnT w="25400">
                      <a:miter lim="400000"/>
                    </a:lnT>
                    <a:lnB w="12700">
                      <a:solidFill>
                        <a:srgbClr val="D8DCDC"/>
                      </a:solidFill>
                    </a:lnB>
                    <a:solidFill>
                      <a:srgbClr val="E59B5D">
                        <a:alpha val="20000"/>
                      </a:srgbClr>
                    </a:solidFill>
                  </a:tcPr>
                </a:tc>
                <a:tc>
                  <a:txBody>
                    <a:bodyPr/>
                    <a:lstStyle/>
                    <a:p>
                      <a:pPr algn="ctr">
                        <a:lnSpc>
                          <a:spcPct val="107000"/>
                        </a:lnSpc>
                        <a:spcBef>
                          <a:spcPts val="1600"/>
                        </a:spcBef>
                        <a:defRPr sz="1800"/>
                      </a:pPr>
                      <a:r>
                        <a:rPr sz="2700" b="1">
                          <a:solidFill>
                            <a:srgbClr val="0563C1"/>
                          </a:solidFill>
                        </a:rPr>
                        <a:t>Female, 13 – “Prayer is when you stop and think about what you have done or where you are, and if you are scared, you talk to God, so you feel happier and not so alone.”</a:t>
                      </a:r>
                    </a:p>
                  </a:txBody>
                  <a:tcPr marL="152400" marR="152400" marT="152400" marB="152400" anchor="ctr" horzOverflow="overflow">
                    <a:lnL w="12700">
                      <a:solidFill>
                        <a:srgbClr val="D8DCDC"/>
                      </a:solidFill>
                    </a:lnL>
                    <a:lnR w="12700">
                      <a:solidFill>
                        <a:srgbClr val="D8DEDC"/>
                      </a:solidFill>
                    </a:lnR>
                    <a:lnT w="12700">
                      <a:solidFill>
                        <a:srgbClr val="D8DCDC"/>
                      </a:solidFill>
                    </a:lnT>
                    <a:lnB w="12700">
                      <a:solidFill>
                        <a:srgbClr val="D8DCDC"/>
                      </a:solidFill>
                    </a:lnB>
                    <a:solidFill>
                      <a:srgbClr val="668ADC">
                        <a:alpha val="20000"/>
                      </a:srgbClr>
                    </a:solidFill>
                  </a:tcPr>
                </a:tc>
                <a:tc>
                  <a:txBody>
                    <a:bodyPr/>
                    <a:lstStyle/>
                    <a:p>
                      <a:pPr algn="ctr">
                        <a:lnSpc>
                          <a:spcPct val="107000"/>
                        </a:lnSpc>
                        <a:spcBef>
                          <a:spcPts val="1600"/>
                        </a:spcBef>
                        <a:defRPr sz="1800"/>
                      </a:pPr>
                      <a:r>
                        <a:rPr sz="2700" b="1">
                          <a:solidFill>
                            <a:srgbClr val="0563C1"/>
                          </a:solidFill>
                        </a:rPr>
                        <a:t>Female, 14 – “I believe that prayer strengthens people's belief in God. The more people pray the stronger God’s Spirit is with them. Prayer is a chance to say what you want individually to God and directly. It doesn't matter how many times you pray, it's up to you.”</a:t>
                      </a:r>
                    </a:p>
                  </a:txBody>
                  <a:tcPr marL="152400" marR="152400" marT="152400" marB="152400" anchor="ctr" horzOverflow="overflow">
                    <a:lnL w="12700">
                      <a:solidFill>
                        <a:srgbClr val="D8DEDC"/>
                      </a:solidFill>
                    </a:lnL>
                    <a:lnR w="12700">
                      <a:solidFill>
                        <a:srgbClr val="D8DEDC"/>
                      </a:solidFill>
                    </a:lnR>
                    <a:lnT w="12700">
                      <a:solidFill>
                        <a:srgbClr val="D8DCDC"/>
                      </a:solidFill>
                    </a:lnT>
                    <a:lnB w="12700">
                      <a:solidFill>
                        <a:srgbClr val="D8DCDC"/>
                      </a:solidFill>
                    </a:lnB>
                    <a:solidFill>
                      <a:srgbClr val="E59B5D">
                        <a:alpha val="20000"/>
                      </a:srgbClr>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xfrm>
            <a:off x="1676400" y="0"/>
            <a:ext cx="21031200" cy="2651126"/>
          </a:xfrm>
          <a:prstGeom prst="rect">
            <a:avLst/>
          </a:prstGeom>
        </p:spPr>
        <p:txBody>
          <a:bodyPr/>
          <a:lstStyle>
            <a:lvl1pPr defTabSz="1737360">
              <a:spcBef>
                <a:spcPts val="500"/>
              </a:spcBef>
              <a:defRPr sz="11400">
                <a:solidFill>
                  <a:srgbClr val="343770"/>
                </a:solidFill>
              </a:defRPr>
            </a:lvl1pPr>
          </a:lstStyle>
          <a:p>
            <a:r>
              <a:t>Learning creatively: prayer-art</a:t>
            </a:r>
          </a:p>
        </p:txBody>
      </p:sp>
      <p:sp>
        <p:nvSpPr>
          <p:cNvPr id="201" name="Content Placeholder 2"/>
          <p:cNvSpPr txBox="1">
            <a:spLocks noGrp="1"/>
          </p:cNvSpPr>
          <p:nvPr>
            <p:ph type="body" idx="1"/>
          </p:nvPr>
        </p:nvSpPr>
        <p:spPr>
          <a:xfrm>
            <a:off x="552842" y="2374482"/>
            <a:ext cx="23278316" cy="10702984"/>
          </a:xfrm>
          <a:prstGeom prst="rect">
            <a:avLst/>
          </a:prstGeom>
        </p:spPr>
        <p:txBody>
          <a:bodyPr>
            <a:noAutofit/>
          </a:bodyPr>
          <a:lstStyle/>
          <a:p>
            <a:pPr>
              <a:defRPr sz="4800" i="0">
                <a:solidFill>
                  <a:srgbClr val="0563C1"/>
                </a:solidFill>
              </a:defRPr>
            </a:pPr>
            <a:r>
              <a:t>We asked some children to show us their beliefs about prayer in a work of art. You are going to see four of these.</a:t>
            </a:r>
          </a:p>
          <a:p>
            <a:pPr>
              <a:defRPr sz="4800" i="0">
                <a:solidFill>
                  <a:srgbClr val="0B77A0"/>
                </a:solidFill>
              </a:defRPr>
            </a:pPr>
            <a:r>
              <a:rPr>
                <a:solidFill>
                  <a:srgbClr val="0563C1"/>
                </a:solidFill>
              </a:rPr>
              <a:t>The children have written about their prayers as well.</a:t>
            </a:r>
            <a:br/>
            <a:r>
              <a:rPr>
                <a:solidFill>
                  <a:srgbClr val="008F00"/>
                </a:solidFill>
              </a:rPr>
              <a:t>Give them a score out of ten</a:t>
            </a:r>
            <a:r>
              <a:rPr>
                <a:solidFill>
                  <a:srgbClr val="0563C1"/>
                </a:solidFill>
              </a:rPr>
              <a:t> for their art, and their writing.</a:t>
            </a:r>
            <a:br/>
            <a:r>
              <a:rPr>
                <a:solidFill>
                  <a:srgbClr val="008F00"/>
                </a:solidFill>
              </a:rPr>
              <a:t>Which one is best?</a:t>
            </a:r>
          </a:p>
          <a:p>
            <a:pPr>
              <a:defRPr sz="4800" i="0">
                <a:solidFill>
                  <a:srgbClr val="0B77A0"/>
                </a:solidFill>
              </a:defRPr>
            </a:pPr>
            <a:r>
              <a:rPr>
                <a:solidFill>
                  <a:srgbClr val="0563C1"/>
                </a:solidFill>
              </a:rPr>
              <a:t>We are asking the question: What is prayer? Some people answer by saying something like ‘hands together, eyes closed, Our Father…’ But others say prayer is many things – reflecting, sitting silently, listening for God, wishing, saying sorry…</a:t>
            </a:r>
            <a:br/>
            <a:r>
              <a:rPr>
                <a:solidFill>
                  <a:srgbClr val="008F00"/>
                </a:solidFill>
              </a:rPr>
              <a:t>What do you think?</a:t>
            </a:r>
            <a:endParaRPr>
              <a:solidFill>
                <a:srgbClr val="4D9C8B"/>
              </a:solidFill>
            </a:endParaRPr>
          </a:p>
          <a:p>
            <a:pPr>
              <a:defRPr sz="4800" i="0">
                <a:solidFill>
                  <a:srgbClr val="0B77A0"/>
                </a:solidFill>
              </a:defRPr>
            </a:pPr>
            <a:r>
              <a:rPr>
                <a:solidFill>
                  <a:srgbClr val="008F00"/>
                </a:solidFill>
              </a:rPr>
              <a:t>What do people pray about?</a:t>
            </a:r>
            <a:r>
              <a:rPr>
                <a:solidFill>
                  <a:srgbClr val="0563C1"/>
                </a:solidFill>
              </a:rPr>
              <a:t> Their problems and wishes? Their hopes and fears? Those they love, themselves or the whole human race?</a:t>
            </a:r>
          </a:p>
          <a:p>
            <a:pPr>
              <a:defRPr sz="4800" i="0">
                <a:solidFill>
                  <a:srgbClr val="0B77A0"/>
                </a:solidFill>
              </a:defRPr>
            </a:pPr>
            <a:r>
              <a:rPr>
                <a:solidFill>
                  <a:srgbClr val="0563C1"/>
                </a:solidFill>
              </a:rPr>
              <a:t>When you visit the prayer space, your ideas about praying may be challenged.</a:t>
            </a:r>
            <a:br/>
            <a:r>
              <a:rPr>
                <a:solidFill>
                  <a:srgbClr val="008F00"/>
                </a:solidFill>
              </a:rPr>
              <a:t>Take an open mind with you.</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8be2102-8fbe-40ee-9167-bf4c89f49cb8" xsi:nil="true"/>
    <lcf76f155ced4ddcb4097134ff3c332f xmlns="7e3afb98-bd54-44fc-bbbc-97d565f20e3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27D3EF82882C449E7A1E4B88294373" ma:contentTypeVersion="19" ma:contentTypeDescription="Create a new document." ma:contentTypeScope="" ma:versionID="95b5fd2a50bd8e54562dabb41e950103">
  <xsd:schema xmlns:xsd="http://www.w3.org/2001/XMLSchema" xmlns:xs="http://www.w3.org/2001/XMLSchema" xmlns:p="http://schemas.microsoft.com/office/2006/metadata/properties" xmlns:ns2="7e3afb98-bd54-44fc-bbbc-97d565f20e3a" xmlns:ns3="a8be2102-8fbe-40ee-9167-bf4c89f49cb8" targetNamespace="http://schemas.microsoft.com/office/2006/metadata/properties" ma:root="true" ma:fieldsID="82faba65035260e33ffe58f280ff40c0" ns2:_="" ns3:_="">
    <xsd:import namespace="7e3afb98-bd54-44fc-bbbc-97d565f20e3a"/>
    <xsd:import namespace="a8be2102-8fbe-40ee-9167-bf4c89f49c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afb98-bd54-44fc-bbbc-97d565f20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6be8a5-6d11-4295-89aa-b0d0ab4a5a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be2102-8fbe-40ee-9167-bf4c89f49c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70fae4-9a1a-4807-b8c3-1af538996d21}" ma:internalName="TaxCatchAll" ma:showField="CatchAllData" ma:web="a8be2102-8fbe-40ee-9167-bf4c89f49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064CC4-285D-408D-BDFE-945795937313}">
  <ds:schemaRefs>
    <ds:schemaRef ds:uri="http://schemas.microsoft.com/sharepoint/v3/contenttype/forms"/>
  </ds:schemaRefs>
</ds:datastoreItem>
</file>

<file path=customXml/itemProps2.xml><?xml version="1.0" encoding="utf-8"?>
<ds:datastoreItem xmlns:ds="http://schemas.openxmlformats.org/officeDocument/2006/customXml" ds:itemID="{22353604-9798-41B8-9390-7F143743D043}">
  <ds:schemaRefs>
    <ds:schemaRef ds:uri="http://schemas.microsoft.com/office/2006/metadata/properties"/>
    <ds:schemaRef ds:uri="http://schemas.microsoft.com/office/infopath/2007/PartnerControls"/>
    <ds:schemaRef ds:uri="a8be2102-8fbe-40ee-9167-bf4c89f49cb8"/>
    <ds:schemaRef ds:uri="7e3afb98-bd54-44fc-bbbc-97d565f20e3a"/>
  </ds:schemaRefs>
</ds:datastoreItem>
</file>

<file path=customXml/itemProps3.xml><?xml version="1.0" encoding="utf-8"?>
<ds:datastoreItem xmlns:ds="http://schemas.openxmlformats.org/officeDocument/2006/customXml" ds:itemID="{DAD217AB-0423-4D38-A03C-5B505938A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afb98-bd54-44fc-bbbc-97d565f20e3a"/>
    <ds:schemaRef ds:uri="a8be2102-8fbe-40ee-9167-bf4c89f49c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5682</Words>
  <Application>Microsoft Macintosh PowerPoint</Application>
  <PresentationFormat>Custom</PresentationFormat>
  <Paragraphs>210</Paragraphs>
  <Slides>22</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Helvetica</vt:lpstr>
      <vt:lpstr>Office Theme</vt:lpstr>
      <vt:lpstr>1_Office Theme</vt:lpstr>
      <vt:lpstr>Prayer Spaces in Schools Learning from a prayer space</vt:lpstr>
      <vt:lpstr>PowerPoint Presentation</vt:lpstr>
      <vt:lpstr>Prayer Spaces in Schools Learning from a prayer space</vt:lpstr>
      <vt:lpstr>Thinking about praying</vt:lpstr>
      <vt:lpstr>Thinking about praying</vt:lpstr>
      <vt:lpstr>Expressing your own viewpoints We asked lots of young learners to say WHAT THEY THINK ABOUT PRAYING. Read these examples out loud, and say: do you agree or disagree? Write your own 50 word opinions on praying.</vt:lpstr>
      <vt:lpstr>Expressing your own viewpoints We asked lots of young learners to say WHAT THEY THINK ABOUT PRAYING. Read these examples out loud, and say: do you agree or disagree? Write your own 50 word opinions on praying.</vt:lpstr>
      <vt:lpstr>Expressing your own viewpoints We asked lots of young learners to say WHAT THEY THINK ABOUT PRAYING. Read these examples out loud, and say: do you agree or disagree? Write your own 50 word opinions on praying.</vt:lpstr>
      <vt:lpstr>Learning creatively: prayer-art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Bible offer to help us understand Christian prayer?</vt:lpstr>
      <vt:lpstr>What is a ‘Prayer Space’?</vt:lpstr>
      <vt:lpstr>What is a ‘Prayer Space’?</vt:lpstr>
      <vt:lpstr>What is a ‘Prayer Activity’?</vt:lpstr>
      <vt:lpstr>PowerPoint Presentation</vt:lpstr>
      <vt:lpstr>When you visit the Prayer Space in your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Naomi Halse</cp:lastModifiedBy>
  <cp:revision>3</cp:revision>
  <dcterms:modified xsi:type="dcterms:W3CDTF">2026-03-18T14:49:29Z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0x0101006C27D3EF82882C449E7A1E4B88294373</vt:lpwstr>
  </property>
</Properties>
</file>