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notesSlides/notesSlide12.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30"/>
  </p:notesMasterIdLst>
  <p:sldIdLst>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0096FF"/>
    <a:srgbClr val="343770"/>
    <a:srgbClr val="3B1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60" d="100"/>
          <a:sy n="60" d="100"/>
        </p:scale>
        <p:origin x="4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1143000" y="685800"/>
            <a:ext cx="4572000" cy="3429000"/>
          </a:xfrm>
          <a:prstGeom prst="rect">
            <a:avLst/>
          </a:prstGeom>
        </p:spPr>
        <p:txBody>
          <a:bodyPr/>
          <a:lstStyle/>
          <a:p>
            <a:endParaRPr/>
          </a:p>
        </p:txBody>
      </p:sp>
      <p:sp>
        <p:nvSpPr>
          <p:cNvPr id="218" name="Shape 2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1400">
        <a:latin typeface="+mn-lt"/>
        <a:ea typeface="+mn-ea"/>
        <a:cs typeface="+mn-cs"/>
        <a:sym typeface="Helvetica"/>
      </a:defRPr>
    </a:lvl1pPr>
    <a:lvl2pPr indent="228600" defTabSz="1828800" latinLnBrk="0">
      <a:defRPr sz="1400">
        <a:latin typeface="+mn-lt"/>
        <a:ea typeface="+mn-ea"/>
        <a:cs typeface="+mn-cs"/>
        <a:sym typeface="Helvetica"/>
      </a:defRPr>
    </a:lvl2pPr>
    <a:lvl3pPr indent="457200" defTabSz="1828800" latinLnBrk="0">
      <a:defRPr sz="1400">
        <a:latin typeface="+mn-lt"/>
        <a:ea typeface="+mn-ea"/>
        <a:cs typeface="+mn-cs"/>
        <a:sym typeface="Helvetica"/>
      </a:defRPr>
    </a:lvl3pPr>
    <a:lvl4pPr indent="685800" defTabSz="1828800" latinLnBrk="0">
      <a:defRPr sz="1400">
        <a:latin typeface="+mn-lt"/>
        <a:ea typeface="+mn-ea"/>
        <a:cs typeface="+mn-cs"/>
        <a:sym typeface="Helvetica"/>
      </a:defRPr>
    </a:lvl4pPr>
    <a:lvl5pPr indent="914400" defTabSz="1828800" latinLnBrk="0">
      <a:defRPr sz="1400">
        <a:latin typeface="+mn-lt"/>
        <a:ea typeface="+mn-ea"/>
        <a:cs typeface="+mn-cs"/>
        <a:sym typeface="Helvetica"/>
      </a:defRPr>
    </a:lvl5pPr>
    <a:lvl6pPr indent="1143000" defTabSz="1828800" latinLnBrk="0">
      <a:defRPr sz="1400">
        <a:latin typeface="+mn-lt"/>
        <a:ea typeface="+mn-ea"/>
        <a:cs typeface="+mn-cs"/>
        <a:sym typeface="Helvetica"/>
      </a:defRPr>
    </a:lvl6pPr>
    <a:lvl7pPr indent="1371600" defTabSz="1828800" latinLnBrk="0">
      <a:defRPr sz="1400">
        <a:latin typeface="+mn-lt"/>
        <a:ea typeface="+mn-ea"/>
        <a:cs typeface="+mn-cs"/>
        <a:sym typeface="Helvetica"/>
      </a:defRPr>
    </a:lvl7pPr>
    <a:lvl8pPr indent="1600200" defTabSz="1828800" latinLnBrk="0">
      <a:defRPr sz="1400">
        <a:latin typeface="+mn-lt"/>
        <a:ea typeface="+mn-ea"/>
        <a:cs typeface="+mn-cs"/>
        <a:sym typeface="Helvetica"/>
      </a:defRPr>
    </a:lvl8pPr>
    <a:lvl9pPr indent="1828800" defTabSz="1828800" latinLnBrk="0">
      <a:defRPr sz="1400">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pPr indent="67943" defTabSz="914400">
              <a:spcBef>
                <a:spcPts val="900"/>
              </a:spcBef>
              <a:defRPr b="1" spc="-7"/>
            </a:pPr>
            <a:r>
              <a:t>These lessons are written by Lat Blaylock, RE Consultant with RE Today www.retoday.org.uk </a:t>
            </a:r>
          </a:p>
          <a:p>
            <a:pPr indent="67943" defTabSz="914400">
              <a:spcBef>
                <a:spcPts val="900"/>
              </a:spcBef>
              <a:defRPr b="1" spc="-7"/>
            </a:pPr>
            <a:r>
              <a:t>Aims of these lessons:</a:t>
            </a:r>
          </a:p>
          <a:p>
            <a:pPr marL="342899" marR="337820" indent="-342899" defTabSz="914400">
              <a:lnSpc>
                <a:spcPct val="107000"/>
              </a:lnSpc>
              <a:spcBef>
                <a:spcPts val="900"/>
              </a:spcBef>
              <a:buSzPts val="1400"/>
              <a:buAutoNum type="alphaLcPeriod"/>
              <a:tabLst>
                <a:tab pos="520700" algn="l"/>
              </a:tabLst>
              <a:defRPr spc="-3"/>
            </a:pPr>
            <a:r>
              <a:t>To provide</a:t>
            </a:r>
            <a:r>
              <a:rPr spc="-7"/>
              <a:t> </a:t>
            </a:r>
            <a:r>
              <a:t>excellent</a:t>
            </a:r>
            <a:r>
              <a:rPr spc="-7"/>
              <a:t> </a:t>
            </a:r>
            <a:r>
              <a:t>and</a:t>
            </a:r>
            <a:r>
              <a:rPr spc="-7"/>
              <a:t> </a:t>
            </a:r>
            <a:r>
              <a:t>respected classroom</a:t>
            </a:r>
            <a:r>
              <a:rPr spc="-7"/>
              <a:t> </a:t>
            </a:r>
            <a:r>
              <a:t>resources</a:t>
            </a:r>
            <a:r>
              <a:rPr spc="-7"/>
              <a:t> </a:t>
            </a:r>
            <a:r>
              <a:t>for</a:t>
            </a:r>
            <a:r>
              <a:rPr spc="-7"/>
              <a:t> </a:t>
            </a:r>
            <a:r>
              <a:t>teachers</a:t>
            </a:r>
            <a:r>
              <a:rPr spc="-7"/>
              <a:t> </a:t>
            </a:r>
            <a:r>
              <a:t>of</a:t>
            </a:r>
            <a:r>
              <a:rPr spc="-11"/>
              <a:t> RVE / RME / </a:t>
            </a:r>
            <a:r>
              <a:t>RE</a:t>
            </a:r>
            <a:r>
              <a:rPr spc="-7"/>
              <a:t> </a:t>
            </a:r>
            <a:r>
              <a:t>to use</a:t>
            </a:r>
            <a:r>
              <a:rPr spc="-7"/>
              <a:t> </a:t>
            </a:r>
            <a:r>
              <a:t>in lessons when a PRAYER SPACES visit is coming, taking place or has happened,</a:t>
            </a:r>
          </a:p>
          <a:p>
            <a:pPr marL="342899" marR="616584" indent="-342899" defTabSz="914400">
              <a:lnSpc>
                <a:spcPct val="108000"/>
              </a:lnSpc>
              <a:buSzPts val="1400"/>
              <a:buAutoNum type="alphaLcPeriod"/>
              <a:tabLst>
                <a:tab pos="520700" algn="l"/>
                <a:tab pos="520700" algn="l"/>
              </a:tabLst>
              <a:defRPr spc="-3"/>
            </a:pPr>
            <a:r>
              <a:t>To</a:t>
            </a:r>
            <a:r>
              <a:rPr spc="-31"/>
              <a:t> </a:t>
            </a:r>
            <a:r>
              <a:t>enable</a:t>
            </a:r>
            <a:r>
              <a:rPr spc="-15"/>
              <a:t> </a:t>
            </a:r>
            <a:r>
              <a:t>teachers</a:t>
            </a:r>
            <a:r>
              <a:rPr spc="-15"/>
              <a:t> </a:t>
            </a:r>
            <a:r>
              <a:t>and</a:t>
            </a:r>
            <a:r>
              <a:rPr spc="-31"/>
              <a:t> </a:t>
            </a:r>
            <a:r>
              <a:t>PRAYER SPACES volunteers</a:t>
            </a:r>
            <a:r>
              <a:rPr spc="-15"/>
              <a:t> </a:t>
            </a:r>
            <a:r>
              <a:t>to</a:t>
            </a:r>
            <a:r>
              <a:rPr spc="-19"/>
              <a:t> </a:t>
            </a:r>
            <a:r>
              <a:t>deliver</a:t>
            </a:r>
            <a:r>
              <a:rPr spc="-22"/>
              <a:t> </a:t>
            </a:r>
            <a:r>
              <a:t>quality RVE / RME /</a:t>
            </a:r>
            <a:r>
              <a:rPr spc="-22"/>
              <a:t> </a:t>
            </a:r>
            <a:r>
              <a:t>RE</a:t>
            </a:r>
            <a:r>
              <a:rPr spc="-22"/>
              <a:t> </a:t>
            </a:r>
            <a:r>
              <a:t>about</a:t>
            </a:r>
            <a:r>
              <a:rPr spc="-15"/>
              <a:t> </a:t>
            </a:r>
            <a:r>
              <a:t>prayer</a:t>
            </a:r>
            <a:r>
              <a:rPr spc="-11"/>
              <a:t> </a:t>
            </a:r>
            <a:r>
              <a:t>which connects to the experiences of the PRAYER SPACES provision.</a:t>
            </a:r>
          </a:p>
          <a:p>
            <a:pPr marL="342899" marR="379095" indent="-342899" defTabSz="914400">
              <a:lnSpc>
                <a:spcPct val="107000"/>
              </a:lnSpc>
              <a:buSzPts val="1400"/>
              <a:buAutoNum type="alphaLcPeriod"/>
              <a:tabLst>
                <a:tab pos="520700" algn="l"/>
              </a:tabLst>
              <a:defRPr spc="-3"/>
            </a:pPr>
            <a:r>
              <a:t>To</a:t>
            </a:r>
            <a:r>
              <a:rPr spc="-11"/>
              <a:t> </a:t>
            </a:r>
            <a:r>
              <a:t>enable</a:t>
            </a:r>
            <a:r>
              <a:rPr spc="-7"/>
              <a:t> </a:t>
            </a:r>
            <a:r>
              <a:t>pupils to</a:t>
            </a:r>
            <a:r>
              <a:rPr spc="-11"/>
              <a:t> </a:t>
            </a:r>
            <a:r>
              <a:t>think</a:t>
            </a:r>
            <a:r>
              <a:rPr spc="-7"/>
              <a:t> </a:t>
            </a:r>
            <a:r>
              <a:t>for</a:t>
            </a:r>
            <a:r>
              <a:rPr spc="-7"/>
              <a:t> </a:t>
            </a:r>
            <a:r>
              <a:t>themselves</a:t>
            </a:r>
            <a:r>
              <a:rPr spc="-7"/>
              <a:t> </a:t>
            </a:r>
            <a:r>
              <a:t>about</a:t>
            </a:r>
            <a:r>
              <a:rPr spc="-7"/>
              <a:t> </a:t>
            </a:r>
            <a:r>
              <a:t>prayer</a:t>
            </a:r>
            <a:r>
              <a:rPr spc="-7"/>
              <a:t> </a:t>
            </a:r>
            <a:r>
              <a:t>and</a:t>
            </a:r>
            <a:r>
              <a:rPr spc="-15"/>
              <a:t> </a:t>
            </a:r>
            <a:r>
              <a:t>its</a:t>
            </a:r>
            <a:r>
              <a:rPr spc="-7"/>
              <a:t> </a:t>
            </a:r>
            <a:r>
              <a:t>meanings,</a:t>
            </a:r>
            <a:r>
              <a:rPr spc="-7"/>
              <a:t> </a:t>
            </a:r>
            <a:r>
              <a:t>and access opportunities for spiritual, moral, social and cultural development.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noRot="1" noChangeAspect="1"/>
          </p:cNvSpPr>
          <p:nvPr>
            <p:ph type="sldImg"/>
          </p:nvPr>
        </p:nvSpPr>
        <p:spPr>
          <a:xfrm>
            <a:off x="381000" y="685800"/>
            <a:ext cx="6096000" cy="3429000"/>
          </a:xfrm>
          <a:prstGeom prst="rect">
            <a:avLst/>
          </a:prstGeom>
        </p:spPr>
        <p:txBody>
          <a:bodyPr/>
          <a:lstStyle/>
          <a:p>
            <a:endParaRPr/>
          </a:p>
        </p:txBody>
      </p:sp>
      <p:sp>
        <p:nvSpPr>
          <p:cNvPr id="321" name="Shape 321"/>
          <p:cNvSpPr>
            <a:spLocks noGrp="1"/>
          </p:cNvSpPr>
          <p:nvPr>
            <p:ph type="body" sz="quarter" idx="1"/>
          </p:nvPr>
        </p:nvSpPr>
        <p:spPr>
          <a:prstGeom prst="rect">
            <a:avLst/>
          </a:prstGeom>
        </p:spPr>
        <p:txBody>
          <a:bodyPr/>
          <a:lstStyle/>
          <a:p>
            <a:r>
              <a:t>For teachers and lesson leaders: Prayer Spaces are hugely varied. They use a broad understanding of prayer. Activities in a Prayer Space in School may enable pupils to reflect deeply or profoundly on themselves, their relationships, their place on the earth and their connection with ‘the big beyond’ – God, as many say. These spaces use activities which engage with happiness and sorrow, success and failure, strength and weakness, faith and doubt. The activities are often and by turns responsive, provocative, creative ,imaginative, focused on the human spirit. They make space for the spiritual. </a:t>
            </a:r>
          </a:p>
          <a:p>
            <a:r>
              <a:t>No two prayer spaces are the same, and each individual’s experience of the Space will be unique. These Spaces are never coercive – we don’t think there is any such thing as ‘forced prayer’. </a:t>
            </a:r>
          </a:p>
          <a:p>
            <a:r>
              <a:t>Instead, the Prayer Spaces open up new horizons of imagination, possibility and faith.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xfrm>
            <a:off x="381000" y="685800"/>
            <a:ext cx="6096000" cy="3429000"/>
          </a:xfrm>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r>
              <a:t>Discussion at this point can connect prayer to the idea of the spiritual – is prayer a spiritual activity? Why do many more people pray than go to church, mosque, etc?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381000" y="685800"/>
            <a:ext cx="6096000" cy="3429000"/>
          </a:xfrm>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r>
              <a:t>This contribution to classroom RE / RVE / RME recognises the value of rich knowledge about prayer for pupils, and also encourages the deployment of that knowledge as pupils handle big questions and issues thoughtfully. </a:t>
            </a:r>
          </a:p>
          <a:p>
            <a:r>
              <a:t>This contributes to providing opportunities through the learning for spiritual development.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xfrm>
            <a:off x="381000" y="685800"/>
            <a:ext cx="6096000" cy="3429000"/>
          </a:xfrm>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r>
              <a:t>This contribution to classroom RE / RVE / RME recognises the value of rich knowledge about prayer for pupils, and also encourages the deployment of that knowledge as pupils handle big questions and issues thoughtfully. </a:t>
            </a:r>
          </a:p>
          <a:p>
            <a:r>
              <a:t>This contributes to providing opportunities through the learning for spiritual development.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xfrm>
            <a:off x="381000" y="685800"/>
            <a:ext cx="6096000" cy="3429000"/>
          </a:xfrm>
          <a:prstGeom prst="rect">
            <a:avLst/>
          </a:prstGeom>
        </p:spPr>
        <p:txBody>
          <a:bodyPr/>
          <a:lstStyle/>
          <a:p>
            <a:endParaRPr/>
          </a:p>
        </p:txBody>
      </p:sp>
      <p:sp>
        <p:nvSpPr>
          <p:cNvPr id="362" name="Shape 362"/>
          <p:cNvSpPr>
            <a:spLocks noGrp="1"/>
          </p:cNvSpPr>
          <p:nvPr>
            <p:ph type="body" sz="quarter" idx="1"/>
          </p:nvPr>
        </p:nvSpPr>
        <p:spPr>
          <a:prstGeom prst="rect">
            <a:avLst/>
          </a:prstGeom>
        </p:spPr>
        <p:txBody>
          <a:bodyPr/>
          <a:lstStyle/>
          <a:p>
            <a:r>
              <a:t>One aspect of these lessons (which can also be used as assembly outlines with simple adaptation) is that they give pupils frequent opportunities to clarify and express their own views and ideas about prayer. We welcome the contested nature of this conversation: from different religions and worldviews there are many Varied perspectives from which to learn. </a:t>
            </a:r>
          </a:p>
          <a:p>
            <a:endParaRPr/>
          </a:p>
          <a:p>
            <a:r>
              <a:t>The logos in this slide come from the Noun Project and are free to use. Other pix from Prayer Spaces could be used. Here are the links to them.</a:t>
            </a:r>
          </a:p>
          <a:p>
            <a:r>
              <a:t>Dream: https://thenounproject.com/icon/dream-5757100/</a:t>
            </a:r>
          </a:p>
          <a:p>
            <a:r>
              <a:t>Aware: https://thenounproject.com/icon/aware-5810536/</a:t>
            </a:r>
          </a:p>
          <a:p>
            <a:r>
              <a:t>Sacred: https://thenounproject.com/icon/holy-5242745/</a:t>
            </a:r>
          </a:p>
          <a:p>
            <a:r>
              <a:t>Hope: https://thenounproject.com/icon/hope-4878877/</a:t>
            </a:r>
          </a:p>
          <a:p>
            <a:r>
              <a:t>Peace: https://thenounproject.com/icon/peace-dove-6747640/</a:t>
            </a:r>
          </a:p>
          <a:p>
            <a:r>
              <a:t>Love: https://thenounproject.com/icon/love-7436717/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noRot="1" noChangeAspect="1"/>
          </p:cNvSpPr>
          <p:nvPr>
            <p:ph type="sldImg"/>
          </p:nvPr>
        </p:nvSpPr>
        <p:spPr>
          <a:xfrm>
            <a:off x="381000" y="685800"/>
            <a:ext cx="6096000" cy="3429000"/>
          </a:xfrm>
          <a:prstGeom prst="rect">
            <a:avLst/>
          </a:prstGeom>
        </p:spPr>
        <p:txBody>
          <a:bodyPr/>
          <a:lstStyle/>
          <a:p>
            <a:endParaRPr/>
          </a:p>
        </p:txBody>
      </p:sp>
      <p:sp>
        <p:nvSpPr>
          <p:cNvPr id="368" name="Shape 368"/>
          <p:cNvSpPr>
            <a:spLocks noGrp="1"/>
          </p:cNvSpPr>
          <p:nvPr>
            <p:ph type="body" sz="quarter" idx="1"/>
          </p:nvPr>
        </p:nvSpPr>
        <p:spPr>
          <a:prstGeom prst="rect">
            <a:avLst/>
          </a:prstGeom>
        </p:spPr>
        <p:txBody>
          <a:bodyPr/>
          <a:lstStyle/>
          <a:p>
            <a:r>
              <a:t>We work from the view that there is a close frontier between spiritual learning and creativity: the experience of using a prayer space often feels highly creative, and prompts creativity for pupils. </a:t>
            </a:r>
          </a:p>
          <a:p>
            <a:r>
              <a:t>This activity invites learners to think about what aperson might pray, from an image. It’s very flexible – and pupils seem to like it.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xfrm>
            <a:off x="381000" y="685800"/>
            <a:ext cx="6096000" cy="3429000"/>
          </a:xfrm>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r>
              <a:t>This surprisingly powerful imaginative activity doesn’t assume everyone prays, and gives students alternatives: tell them ‘the difference between praying and wishing might be that if you pray, you believe someone – God - is listening. But wishing is similar because it expresses what we long for in our hearts. </a:t>
            </a:r>
          </a:p>
          <a:p>
            <a:r>
              <a:t>Teachers will need a selection of photos, postcards or images which show people of different ages and from all over the world, some suffering or in pain, some in need, some looking peaceful or hopeful, maybe some at worship. The wider the selection the better. Ask learners to choose a picture and write their imagined prayer for a person in the picture.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xfrm>
            <a:off x="381000" y="685800"/>
            <a:ext cx="6096000" cy="3429000"/>
          </a:xfrm>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r>
              <a:t>This surprisingly powerful imaginative activity doesn’t assume everyone prays, and gives students alternatives: tell them ‘the difference between praying and wishing might be that if you pray, you believe someone – God - is listening. But wishing is similar because it expresses what we long for in our hearts. </a:t>
            </a:r>
          </a:p>
          <a:p>
            <a:r>
              <a:t>Teachers will need a selection of photos, postcards or images which show people of different ages and from all over the world, some suffering or in pain, some in need, some looking peaceful or hopeful, maybe some at worship. The wider the selection the better. Ask learners to choose a picture and write their imagined prayer for a person in the picture.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xfrm>
            <a:off x="381000" y="685800"/>
            <a:ext cx="6096000" cy="3429000"/>
          </a:xfrm>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r>
              <a:t>These four examples, adapted from teenage accounts and anonymised, cover several of the ways in which young people find it interesting to connect to spirituality. Add some more from the students you teach to make this local and classroom close.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a:spLocks noGrp="1" noRot="1" noChangeAspect="1"/>
          </p:cNvSpPr>
          <p:nvPr>
            <p:ph type="sldImg"/>
          </p:nvPr>
        </p:nvSpPr>
        <p:spPr>
          <a:xfrm>
            <a:off x="381000" y="685800"/>
            <a:ext cx="6096000" cy="3429000"/>
          </a:xfrm>
          <a:prstGeom prst="rect">
            <a:avLst/>
          </a:prstGeom>
        </p:spPr>
        <p:txBody>
          <a:bodyPr/>
          <a:lstStyle/>
          <a:p>
            <a:endParaRPr/>
          </a:p>
        </p:txBody>
      </p:sp>
      <p:sp>
        <p:nvSpPr>
          <p:cNvPr id="409" name="Shape 409"/>
          <p:cNvSpPr>
            <a:spLocks noGrp="1"/>
          </p:cNvSpPr>
          <p:nvPr>
            <p:ph type="body" sz="quarter" idx="1"/>
          </p:nvPr>
        </p:nvSpPr>
        <p:spPr>
          <a:prstGeom prst="rect">
            <a:avLst/>
          </a:prstGeom>
        </p:spPr>
        <p:txBody>
          <a:bodyPr/>
          <a:lstStyle/>
          <a:p>
            <a:r>
              <a:t>Prayer is a controversial topic, and in writing these lessons we are pleased to present some activities that ask pupils to use their critical thinking skills. Ideas and materials form different religions and from atheist and agnostic perspectives enrich the learning, which has mind-opening intentions.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381000" y="685800"/>
            <a:ext cx="6096000" cy="3429000"/>
          </a:xfrm>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pPr indent="67944"/>
            <a:r>
              <a:t>Teachers and Youth Workers can use this lesson, which is part of a larger ‘Prayer Spaces in School’ learning package.</a:t>
            </a:r>
          </a:p>
          <a:p>
            <a:pPr indent="67944"/>
            <a:r>
              <a:t>The lessons:</a:t>
            </a:r>
            <a:endParaRPr sz="1800"/>
          </a:p>
          <a:p>
            <a:pPr marL="266700" indent="-266700">
              <a:buSzPts val="1400"/>
              <a:buAutoNum type="alphaLcPeriod"/>
            </a:pPr>
            <a:r>
              <a:t>Can be taught - with preparation - ‘off the shelf’ using the 6 PPT sequences provided</a:t>
            </a:r>
          </a:p>
          <a:p>
            <a:pPr marL="266700" indent="-266700">
              <a:buSzPts val="1400"/>
              <a:buAutoNum type="alphaLcPeriod"/>
            </a:pPr>
            <a:r>
              <a:t>Will be understood better by teachers and youth workers if you watch our training</a:t>
            </a:r>
            <a:r>
              <a:rPr spc="-19"/>
              <a:t> </a:t>
            </a:r>
            <a:r>
              <a:t>recorded</a:t>
            </a:r>
            <a:r>
              <a:rPr spc="-15"/>
              <a:t> </a:t>
            </a:r>
            <a:r>
              <a:t>webinar</a:t>
            </a:r>
            <a:r>
              <a:rPr spc="-15"/>
              <a:t>s from Lat Blaylock of RE today LINK:</a:t>
            </a:r>
          </a:p>
          <a:p>
            <a:pPr marL="266700" indent="-266700">
              <a:buSzPts val="1400"/>
              <a:buAutoNum type="alphaLcPeriod"/>
            </a:pPr>
            <a:r>
              <a:t>Include </a:t>
            </a:r>
            <a:r>
              <a:rPr spc="-3"/>
              <a:t>examples of pupils’ work, art, writing and responses</a:t>
            </a:r>
            <a:endParaRPr sz="1800" spc="-5"/>
          </a:p>
          <a:p>
            <a:pPr marL="266700" indent="-266700">
              <a:buSzPts val="1400"/>
              <a:buAutoNum type="alphaLcPeriod"/>
            </a:pPr>
            <a:r>
              <a:t>Are suitable for use across the UK, recognizing what is distinctive about RME / RVE / RE in each of the four nations</a:t>
            </a:r>
          </a:p>
          <a:p>
            <a:pPr marL="266700" indent="-266700">
              <a:buSzPts val="1400"/>
              <a:buAutoNum type="alphaLcPeriod"/>
            </a:pPr>
            <a:r>
              <a:t>Reference law,</a:t>
            </a:r>
            <a:r>
              <a:rPr spc="3"/>
              <a:t> </a:t>
            </a:r>
            <a:r>
              <a:t>guidance</a:t>
            </a:r>
            <a:r>
              <a:rPr spc="3"/>
              <a:t> </a:t>
            </a:r>
            <a:r>
              <a:t>and inspection requirements for</a:t>
            </a:r>
            <a:r>
              <a:rPr spc="-7"/>
              <a:t> </a:t>
            </a:r>
            <a:r>
              <a:t>RE</a:t>
            </a:r>
            <a:r>
              <a:rPr spc="7"/>
              <a:t> </a:t>
            </a:r>
            <a:r>
              <a:t>/ SMSCD</a:t>
            </a:r>
            <a:r>
              <a:rPr spc="-7"/>
              <a:t> </a:t>
            </a:r>
            <a:r>
              <a:t>/ School </a:t>
            </a:r>
            <a:r>
              <a:rPr spc="-7"/>
              <a:t>Worship</a:t>
            </a:r>
            <a:endParaRPr sz="1800" spc="-5"/>
          </a:p>
          <a:p>
            <a:pPr marL="266700" indent="-266700">
              <a:buSzPts val="1400"/>
              <a:buAutoNum type="alphaLcPeriod"/>
            </a:pPr>
            <a:r>
              <a:t>Use</a:t>
            </a:r>
            <a:r>
              <a:rPr spc="-15"/>
              <a:t> </a:t>
            </a:r>
            <a:r>
              <a:t>some</a:t>
            </a:r>
            <a:r>
              <a:rPr spc="-15"/>
              <a:t> </a:t>
            </a:r>
            <a:r>
              <a:t>PRAYER SPACES case</a:t>
            </a:r>
            <a:r>
              <a:rPr spc="-15"/>
              <a:t> </a:t>
            </a:r>
            <a:r>
              <a:rPr spc="-7"/>
              <a:t>studies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1000" y="685800"/>
            <a:ext cx="6096000" cy="342900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r>
              <a:t>Dynamic worldview learning: </a:t>
            </a:r>
          </a:p>
          <a:p>
            <a:r>
              <a:t>religion, philosophy, belief, ethics, society, spirituality</a:t>
            </a:r>
          </a:p>
          <a:p>
            <a:r>
              <a:t>14-16 Religious Education for All</a:t>
            </a:r>
          </a:p>
          <a:p>
            <a:r>
              <a:t>A fresh approach to an issue many schools face</a:t>
            </a:r>
          </a:p>
          <a:p>
            <a:r>
              <a:t>Characteristics of the approach:</a:t>
            </a:r>
          </a:p>
          <a:p>
            <a:pPr marL="266700" indent="-266700">
              <a:buSzPct val="100000"/>
              <a:buFont typeface="Helvetica"/>
              <a:buChar char="•"/>
            </a:pPr>
            <a:r>
              <a:t>Vibrant RE for all</a:t>
            </a:r>
          </a:p>
          <a:p>
            <a:pPr marL="266700" indent="-266700">
              <a:buSzPct val="100000"/>
              <a:buFont typeface="Helvetica"/>
              <a:buChar char="•"/>
            </a:pPr>
            <a:r>
              <a:t>Issue-led</a:t>
            </a:r>
          </a:p>
          <a:p>
            <a:pPr marL="266700" indent="-266700">
              <a:buSzPct val="100000"/>
              <a:buFont typeface="Helvetica"/>
              <a:buChar char="•"/>
            </a:pPr>
            <a:r>
              <a:t>Focus on critical thinking</a:t>
            </a:r>
          </a:p>
          <a:p>
            <a:pPr marL="266700" indent="-266700">
              <a:buSzPct val="100000"/>
              <a:buFont typeface="Helvetica"/>
              <a:buChar char="•"/>
            </a:pPr>
            <a:r>
              <a:t>Focus on creativity</a:t>
            </a:r>
          </a:p>
          <a:p>
            <a:pPr marL="266700" indent="-266700">
              <a:buSzPct val="100000"/>
              <a:buFont typeface="Helvetica"/>
              <a:buChar char="•"/>
            </a:pPr>
            <a:r>
              <a:t>Rich in knowledge of religions and worldviews</a:t>
            </a:r>
          </a:p>
          <a:p>
            <a:pPr marL="266700" indent="-266700">
              <a:buSzPct val="100000"/>
              <a:buFont typeface="Helvetica"/>
              <a:buChar char="•"/>
            </a:pPr>
            <a:r>
              <a:t>Suitable for teachers with other specialisms to tackle</a:t>
            </a:r>
          </a:p>
          <a:p>
            <a:pPr marL="266700" indent="-266700">
              <a:buSzPct val="100000"/>
              <a:buFont typeface="Helvetica"/>
              <a:buChar char="•"/>
            </a:pPr>
            <a:r>
              <a:t>Alert to current OFSTED concerns</a:t>
            </a:r>
          </a:p>
          <a:p>
            <a:pPr marL="266700" indent="-266700">
              <a:buSzPct val="100000"/>
              <a:buFont typeface="Helvetica"/>
              <a:buChar char="•"/>
            </a:pPr>
            <a:r>
              <a:t>Enrichment of learning is the model</a:t>
            </a:r>
          </a:p>
          <a:p>
            <a:pPr marL="266700" indent="-266700">
              <a:buSzPct val="100000"/>
              <a:buFont typeface="Helvetica"/>
              <a:buChar char="•"/>
            </a:pPr>
            <a:r>
              <a:t>Alert to British Values, community cohesion, anti-racist education</a:t>
            </a:r>
          </a:p>
          <a:p>
            <a:pPr marL="266700" indent="-266700">
              <a:buSzPct val="100000"/>
              <a:buFont typeface="Helvetica"/>
              <a:buChar char="•"/>
            </a:pPr>
            <a:r>
              <a:t>Global, National, Local</a:t>
            </a:r>
          </a:p>
          <a:p>
            <a:pPr marL="266700" indent="-266700">
              <a:buSzPct val="100000"/>
              <a:buFont typeface="Helvetica"/>
              <a:buChar char="•"/>
            </a:pPr>
            <a:r>
              <a:t>Can be internally certificated for participants and those who are awarded merit for a piece of work (like EPQ for 14-16s)</a:t>
            </a:r>
          </a:p>
          <a:p>
            <a:pPr marL="266700" indent="-266700">
              <a:buSzPct val="100000"/>
              <a:buFont typeface="Helvetica"/>
              <a:buChar char="•"/>
            </a:pPr>
            <a:r>
              <a:t>A worthwhile experience of RE in itself</a:t>
            </a:r>
            <a:r>
              <a:rPr>
                <a:solidFill>
                  <a:srgbClr val="4472C4"/>
                </a:solidFill>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xfrm>
            <a:off x="381000" y="685800"/>
            <a:ext cx="6096000" cy="3429000"/>
          </a:xfrm>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r>
              <a:t>This slide can be printed off for students to record the task. Please send interesting examples to me lat@retoday.org.uk</a:t>
            </a:r>
          </a:p>
          <a:p>
            <a:r>
              <a:t>Music is often identified by 14-18s as the key way they ‘get in touch with their spiritual side’ It’s unsurprising that most religious communities use music to develop spiritual atmospheres. The (atheistic) ‘Sunday Assembly’ has singing together as a part of its programmes too.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381000" y="685800"/>
            <a:ext cx="6096000" cy="3429000"/>
          </a:xfrm>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p>
            <a:r>
              <a:t>‘Spiritual Spotify’ is an activity designed to use the fact that our music – and pretty much everyone has some music that moves them – is a signal of our spirituality. </a:t>
            </a:r>
          </a:p>
          <a:p>
            <a:r>
              <a:t>As individual as your fingerprint, ever changing, affective, our music makes the spiritual audible. </a:t>
            </a:r>
          </a:p>
          <a:p>
            <a:r>
              <a:t>Teachers and Prayer Space facilitators may like to share their own ‘5 Spiritual Spotify’ tracks with students.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t>These lessons enable pupils to learn a lot specifically about Christian prayer, and use Biblical quotations, examples and texts to enrich pupils’ understanding.</a:t>
            </a:r>
          </a:p>
          <a:p>
            <a:r>
              <a:t>This slide is a simple one, offering a point of reflection for students. Teachers might invite comments, or just supervise a silence for thinking, or both.</a:t>
            </a:r>
          </a:p>
          <a:p>
            <a:r>
              <a:t>The quotation is from Matthew 6v6, from the New International Version, a part of the Sermon on the Mount.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noRot="1" noChangeAspect="1"/>
          </p:cNvSpPr>
          <p:nvPr>
            <p:ph type="sldImg"/>
          </p:nvPr>
        </p:nvSpPr>
        <p:spPr>
          <a:xfrm>
            <a:off x="381000" y="685800"/>
            <a:ext cx="6096000" cy="3429000"/>
          </a:xfrm>
          <a:prstGeom prst="rect">
            <a:avLst/>
          </a:prstGeom>
        </p:spPr>
        <p:txBody>
          <a:bodyPr/>
          <a:lstStyle/>
          <a:p>
            <a:endParaRPr/>
          </a:p>
        </p:txBody>
      </p:sp>
      <p:sp>
        <p:nvSpPr>
          <p:cNvPr id="440" name="Shape 440"/>
          <p:cNvSpPr>
            <a:spLocks noGrp="1"/>
          </p:cNvSpPr>
          <p:nvPr>
            <p:ph type="body" sz="quarter" idx="1"/>
          </p:nvPr>
        </p:nvSpPr>
        <p:spPr>
          <a:prstGeom prst="rect">
            <a:avLst/>
          </a:prstGeom>
        </p:spPr>
        <p:txBody>
          <a:bodyPr/>
          <a:lstStyle/>
          <a:p>
            <a:r>
              <a:t>There is a vast literature and a continuing conversation about the nature of spirituality. The work of Dr Rebecca Nye, University of Cambridge, is useful in plural settings like school. Founded in research, her exposition of spirituality is child-centred, alert to Christianity and many other faiths and clear. </a:t>
            </a:r>
          </a:p>
          <a:p>
            <a:r>
              <a:t>If you are interested to go further into the topic, two books are recommended: Children's Spirituality: What it is and Why it Matters (Sure Foundations) 2009, The Spirit of the Child: Revised Edition, DLT, 2006, by David Hay and Rebecca Nye.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a:spLocks noGrp="1" noRot="1" noChangeAspect="1"/>
          </p:cNvSpPr>
          <p:nvPr>
            <p:ph type="sldImg"/>
          </p:nvPr>
        </p:nvSpPr>
        <p:spPr>
          <a:xfrm>
            <a:off x="381000" y="685800"/>
            <a:ext cx="6096000" cy="3429000"/>
          </a:xfrm>
          <a:prstGeom prst="rect">
            <a:avLst/>
          </a:prstGeom>
        </p:spPr>
        <p:txBody>
          <a:bodyPr/>
          <a:lstStyle/>
          <a:p>
            <a:endParaRPr/>
          </a:p>
        </p:txBody>
      </p:sp>
      <p:sp>
        <p:nvSpPr>
          <p:cNvPr id="451" name="Shape 451"/>
          <p:cNvSpPr>
            <a:spLocks noGrp="1"/>
          </p:cNvSpPr>
          <p:nvPr>
            <p:ph type="body" sz="quarter" idx="1"/>
          </p:nvPr>
        </p:nvSpPr>
        <p:spPr>
          <a:prstGeom prst="rect">
            <a:avLst/>
          </a:prstGeom>
        </p:spPr>
        <p:txBody>
          <a:bodyPr/>
          <a:lstStyle/>
          <a:p>
            <a:r>
              <a:t>For teachers and lesson leaders: Prayer Spaces are hugely varied. They use a broad understanding of prayer. Activities in a Prayer Space in School may enable pupils to reflect deeply or profoundly on themselves, their relationships, their place on the earth and their connection with ‘the big beyond’ – God, as many say. These spaces use activities which engage with happiness and sorrow, success and failure, strength and weakness, faith and doubt. The activities are often and by turns responsive, provocative, creative ,imaginative, focused on the human spirit. They make space for the spiritual. </a:t>
            </a:r>
          </a:p>
          <a:p>
            <a:r>
              <a:t>No two prayer spaces are the same, and each individual’s experience of the Space will be unique. These Spaces are never coercive – we don’t think there is any such thing as ‘forced prayer’. Instead, the Prayer Spaces open up new horizons of imagination, possibility and faith.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xfrm>
            <a:off x="381000" y="685800"/>
            <a:ext cx="6096000" cy="3429000"/>
          </a:xfrm>
          <a:prstGeom prst="rect">
            <a:avLst/>
          </a:prstGeom>
        </p:spPr>
        <p:txBody>
          <a:bodyPr/>
          <a:lstStyle/>
          <a:p>
            <a:endParaRPr/>
          </a:p>
        </p:txBody>
      </p:sp>
      <p:sp>
        <p:nvSpPr>
          <p:cNvPr id="462" name="Shape 462"/>
          <p:cNvSpPr>
            <a:spLocks noGrp="1"/>
          </p:cNvSpPr>
          <p:nvPr>
            <p:ph type="body" sz="quarter" idx="1"/>
          </p:nvPr>
        </p:nvSpPr>
        <p:spPr>
          <a:prstGeom prst="rect">
            <a:avLst/>
          </a:prstGeom>
        </p:spPr>
        <p:txBody>
          <a:bodyPr/>
          <a:lstStyle/>
          <a:p>
            <a:r>
              <a:t>For teachers and lesson leaders: Activities in a Prayer Space may enable pupils to reflect deeply or profoundly on themselves, their relationships, their place on the earth and their connection with ‘the big beyond’ – God, as many say. These spaces use activities which engage with happiness and sorrow, success and failure, strength and weakness, faith and doubt. The activities are often and by turns responsive, provocative, creative, imaginative, focused on the human spirit. They make space for the spiritual. No two prayer spaces are the same, and each individual’s experience of the Space will be unique. These Spaces are never coercive – we don’t think there is any such thing as ‘forced prayer’. Instead, the Prayer Spaces open up new horizons of imagination, possibility and faith.  </a:t>
            </a:r>
          </a:p>
          <a:p>
            <a:r>
              <a:t>These personal evaluative questions can be the subject of discussion only, but if you get written responses as well, the Prayer Space team will be VERY interested to see them – maybe give pupils post-it sticky notes to record their thoughts.</a:t>
            </a:r>
          </a:p>
          <a:p>
            <a:r>
              <a:t>Having explored ideas about spirituality this exercise invites learners to apply this understanding to their own experience of the prayer space. Sharing answers helps to clarify our own thoughts and can encourage wider understanding and mutual respect where opinions differ. Discussing just one question gives space for some answers to stay private and encourages interaction around ‘best’ responses.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381000" y="685800"/>
            <a:ext cx="6096000" cy="3429000"/>
          </a:xfrm>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r>
              <a:t>The 5 aspects of this lesson can be done in an hour in a fast paced lesson – but if you prefer, take them more slowly and space them over 2 lessons. Or choose only three that suit your students.</a:t>
            </a:r>
          </a:p>
          <a:p>
            <a:r>
              <a:t>The topics addressed in these lessons include Biblical narrative and teaching, the Christian ‘Lord’s Prayer’, sociology of prayer, Christian experiences of prayer, creative prayer ideas, Christian theologies of prayer, Jesus and prayer, the phenomenon of  ‘SBNR’ (spiritual but not religious) prayer, the experiences of answered prayer and unanswered prayer. </a:t>
            </a:r>
          </a:p>
          <a:p>
            <a:r>
              <a:t>Questions and diverse ideas are the focus: these lessons aim to open minds not to deliver one set of answers to these questions. </a:t>
            </a:r>
          </a:p>
          <a:p>
            <a:r>
              <a:t>The lessons are designed to compliment the opportunities for spiritual development that come from the experience of visiting and using a ‘Prayer Space’ in a school.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381000" y="685800"/>
            <a:ext cx="6096000" cy="3429000"/>
          </a:xfrm>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r>
              <a:t>There is a vast literature and a continuing conversation about the nature of spirituality. The work of Dr Rebecca Nye, University of Cambridge, is useful in plural settings like school. Founded in research, her exposition of spirituality is child-centred, alert to Christianity and many other faiths and clear. </a:t>
            </a:r>
          </a:p>
          <a:p>
            <a:r>
              <a:t>If you are interested to go further into the topic, two books are recommended: Children's Spirituality: What it is and Why it Matters (Sure Foundations) 2009, The Spirit of the Child: Revised Edition, DLT, 2006, by David Hay and Rebecca Nye.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r>
              <a:t>There is a vast literature and a continuing conversation about the nature of spirituality. The work of Dr Rebecca Nye, University of Cambridge, is useful in plural settings like school. Founded in research, her exposition of spirituality is child-centred, alert to Christianity and many other faiths and clear. </a:t>
            </a:r>
          </a:p>
          <a:p>
            <a:r>
              <a:t>If you are interested to go further into the topic, two books are recommended: Children's Spirituality: What it is and Why it Matters (Sure Foundations) 2009, The Spirit of the Child: Revised Edition, DLT, 2006, by David Hay and Rebecca Nye.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xfrm>
            <a:off x="381000" y="685800"/>
            <a:ext cx="6096000" cy="3429000"/>
          </a:xfrm>
          <a:prstGeom prst="rect">
            <a:avLst/>
          </a:prstGeom>
        </p:spPr>
        <p:txBody>
          <a:bodyPr/>
          <a:lstStyle/>
          <a:p>
            <a:endParaRPr/>
          </a:p>
        </p:txBody>
      </p:sp>
      <p:sp>
        <p:nvSpPr>
          <p:cNvPr id="282" name="Shape 282"/>
          <p:cNvSpPr>
            <a:spLocks noGrp="1"/>
          </p:cNvSpPr>
          <p:nvPr>
            <p:ph type="body" sz="quarter" idx="1"/>
          </p:nvPr>
        </p:nvSpPr>
        <p:spPr>
          <a:prstGeom prst="rect">
            <a:avLst/>
          </a:prstGeom>
        </p:spPr>
        <p:txBody>
          <a:bodyPr/>
          <a:lstStyle/>
          <a:p>
            <a:r>
              <a:t>There is a vast literature and a continuing conversation about the nature of spirituality. The work of Dr Rebecca Nye, University of Cambridge, is useful in plural settings like school. Founded in research, her exposition of spirituality is child-centred, alert to Christianity and many other faiths and clear. </a:t>
            </a:r>
          </a:p>
          <a:p>
            <a:r>
              <a:t>If you are interested to go further into the topic, two books are recommended: Children's Spirituality: What it is and Why it Matters (Sure Foundations) 2009, The Spirit of the Child: Revised Edition, DLT, 2006, by David Hay and Rebecca Nye.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xfrm>
            <a:off x="381000" y="685800"/>
            <a:ext cx="6096000" cy="3429000"/>
          </a:xfrm>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r>
              <a:t>There is a vast literature and a continuing conversation about the nature of spirituality. The work of Dr Rebecca Nye, University of Cambridge, is useful in plural settings like school. Founded in research, her exposition of spirituality is child-centred, alert to Christianity and many other faiths and clear. </a:t>
            </a:r>
          </a:p>
          <a:p>
            <a:r>
              <a:t>If you are interested to go further into the topic, two books are recommended: Children's Spirituality: What it is and Why it Matters (Sure Foundations) 2009, The Spirit of the Child: Revised Edition, DLT, 2006, by David Hay and Rebecca Nye.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xfrm>
            <a:off x="381000" y="685800"/>
            <a:ext cx="6096000" cy="3429000"/>
          </a:xfrm>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r>
              <a:t>There is a vast literature and a continuing conversation about the nature of spirituality. The work of Dr Rebecca Nye, University of Cambridge, is useful in plural settings like school. Founded in research, her exposition of spirituality is child-centred, alert to Christianity and many other faiths and clear. </a:t>
            </a:r>
          </a:p>
          <a:p>
            <a:r>
              <a:t>If you are interested to go further into the topic, two books are recommended: Children's Spirituality: What it is and Why it Matters (Sure Foundations) 2009, The Spirit of the Child: Revised Edition, DLT, 2006, by David Hay and Rebecca Nye.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r>
              <a:t>There is a vast literature and a continuing conversation about the nature of spirituality. The work of Dr Rebecca Nye, University of Cambridge, is useful in plural settings like school. Founded in research, her exposition of spirituality is child-centred, alert to Christianity and many other faiths and clear. </a:t>
            </a:r>
          </a:p>
          <a:p>
            <a:r>
              <a:t>If you are interested to go further into the topic, two books are recommended: Children's Spirituality: What it is and Why it Matters (Sure Foundations) 2009, The Spirit of the Child: Revised Edition, DLT, 2006, by David Hay and Rebecca Nye.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1"/>
          </a:xfrm>
          <a:prstGeom prst="rect">
            <a:avLst/>
          </a:prstGeom>
        </p:spPr>
        <p:txBody>
          <a:bodyPr anchor="b"/>
          <a:lstStyle>
            <a:lvl1pPr algn="ctr">
              <a:defRPr sz="12000"/>
            </a:lvl1pPr>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3048000" y="2244725"/>
            <a:ext cx="18288000" cy="4775201"/>
          </a:xfrm>
          <a:prstGeom prst="rect">
            <a:avLst/>
          </a:prstGeom>
        </p:spPr>
        <p:txBody>
          <a:bodyPr anchor="b"/>
          <a:lstStyle>
            <a:lvl1pPr algn="ctr">
              <a:defRPr sz="12000">
                <a:latin typeface="Helvetica Light"/>
                <a:ea typeface="Helvetica Light"/>
                <a:cs typeface="Helvetica Light"/>
                <a:sym typeface="Helvetica Light"/>
              </a:defRPr>
            </a:lvl1pPr>
          </a:lstStyle>
          <a:p>
            <a:r>
              <a:t>Title Text</a:t>
            </a:r>
          </a:p>
        </p:txBody>
      </p:sp>
      <p:sp>
        <p:nvSpPr>
          <p:cNvPr id="93"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lvl1pPr>
              <a:defRPr>
                <a:latin typeface="Helvetica Light"/>
                <a:ea typeface="Helvetica Light"/>
                <a:cs typeface="Helvetica Light"/>
                <a:sym typeface="Helvetica Light"/>
              </a:defRPr>
            </a:lvl1p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1663700" y="3419476"/>
            <a:ext cx="21031200" cy="5705474"/>
          </a:xfrm>
          <a:prstGeom prst="rect">
            <a:avLst/>
          </a:prstGeom>
        </p:spPr>
        <p:txBody>
          <a:bodyPr anchor="b"/>
          <a:lstStyle>
            <a:lvl1pPr>
              <a:defRPr sz="12000">
                <a:latin typeface="Helvetica Light"/>
                <a:ea typeface="Helvetica Light"/>
                <a:cs typeface="Helvetica Light"/>
                <a:sym typeface="Helvetica Light"/>
              </a:defRPr>
            </a:lvl1pPr>
          </a:lstStyle>
          <a:p>
            <a:r>
              <a:t>Title Text</a:t>
            </a:r>
          </a:p>
        </p:txBody>
      </p:sp>
      <p:sp>
        <p:nvSpPr>
          <p:cNvPr id="111"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lvl1pPr>
              <a:defRPr>
                <a:latin typeface="Helvetica Light"/>
                <a:ea typeface="Helvetica Light"/>
                <a:cs typeface="Helvetica Light"/>
                <a:sym typeface="Helvetica Light"/>
              </a:defRPr>
            </a:lvl1pPr>
          </a:lstStyle>
          <a:p>
            <a:r>
              <a:t>Title Text</a:t>
            </a:r>
          </a:p>
        </p:txBody>
      </p:sp>
      <p:sp>
        <p:nvSpPr>
          <p:cNvPr id="120"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1679575" y="730250"/>
            <a:ext cx="21031201" cy="2651126"/>
          </a:xfrm>
          <a:prstGeom prst="rect">
            <a:avLst/>
          </a:prstGeom>
        </p:spPr>
        <p:txBody>
          <a:bodyPr/>
          <a:lstStyle>
            <a:lvl1pPr>
              <a:defRPr>
                <a:latin typeface="Helvetica Light"/>
                <a:ea typeface="Helvetica Light"/>
                <a:cs typeface="Helvetica Light"/>
                <a:sym typeface="Helvetica Light"/>
              </a:defRPr>
            </a:lvl1pPr>
          </a:lstStyle>
          <a:p>
            <a:r>
              <a:t>Title Text</a:t>
            </a:r>
          </a:p>
        </p:txBody>
      </p:sp>
      <p:sp>
        <p:nvSpPr>
          <p:cNvPr id="129"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131" name="Slide Number"/>
          <p:cNvSpPr txBox="1">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lvl1pPr>
              <a:defRPr>
                <a:latin typeface="Helvetica Light"/>
                <a:ea typeface="Helvetica Light"/>
                <a:cs typeface="Helvetica Light"/>
                <a:sym typeface="Helvetica Light"/>
              </a:defRPr>
            </a:lvl1pPr>
          </a:lstStyle>
          <a:p>
            <a:r>
              <a:t>Title Text</a:t>
            </a:r>
          </a:p>
        </p:txBody>
      </p:sp>
      <p:sp>
        <p:nvSpPr>
          <p:cNvPr id="139" name="Slide Number"/>
          <p:cNvSpPr txBox="1">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1679575" y="914400"/>
            <a:ext cx="7864476" cy="3200400"/>
          </a:xfrm>
          <a:prstGeom prst="rect">
            <a:avLst/>
          </a:prstGeom>
        </p:spPr>
        <p:txBody>
          <a:bodyPr anchor="b"/>
          <a:lstStyle>
            <a:lvl1pPr>
              <a:defRPr sz="6400">
                <a:latin typeface="Helvetica Light"/>
                <a:ea typeface="Helvetica Light"/>
                <a:cs typeface="Helvetica Light"/>
                <a:sym typeface="Helvetica Light"/>
              </a:defRPr>
            </a:lvl1pPr>
          </a:lstStyle>
          <a:p>
            <a:r>
              <a:t>Title Text</a:t>
            </a:r>
          </a:p>
        </p:txBody>
      </p:sp>
      <p:sp>
        <p:nvSpPr>
          <p:cNvPr id="154"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156" name="Slide Number"/>
          <p:cNvSpPr txBox="1">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1679575" y="914400"/>
            <a:ext cx="7864476" cy="3200400"/>
          </a:xfrm>
          <a:prstGeom prst="rect">
            <a:avLst/>
          </a:prstGeom>
        </p:spPr>
        <p:txBody>
          <a:bodyPr anchor="b"/>
          <a:lstStyle>
            <a:lvl1pPr>
              <a:defRPr sz="6400">
                <a:latin typeface="Helvetica Light"/>
                <a:ea typeface="Helvetica Light"/>
                <a:cs typeface="Helvetica Light"/>
                <a:sym typeface="Helvetica Light"/>
              </a:defRPr>
            </a:lvl1pPr>
          </a:lstStyle>
          <a:p>
            <a:r>
              <a:t>Title Text</a:t>
            </a:r>
          </a:p>
        </p:txBody>
      </p:sp>
      <p:sp>
        <p:nvSpPr>
          <p:cNvPr id="164"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165"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pic>
        <p:nvPicPr>
          <p:cNvPr id="173" name="Picture 5" descr="Picture 5"/>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74" name="Title"/>
          <p:cNvSpPr txBox="1">
            <a:spLocks noGrp="1"/>
          </p:cNvSpPr>
          <p:nvPr>
            <p:ph type="title" hasCustomPrompt="1"/>
          </p:nvPr>
        </p:nvSpPr>
        <p:spPr>
          <a:xfrm>
            <a:off x="1815548" y="3751746"/>
            <a:ext cx="21031201" cy="2651127"/>
          </a:xfrm>
          <a:prstGeom prst="rect">
            <a:avLst/>
          </a:prstGeom>
        </p:spPr>
        <p:txBody>
          <a:bodyPr/>
          <a:lstStyle>
            <a:lvl1pPr>
              <a:defRPr>
                <a:solidFill>
                  <a:srgbClr val="44546A"/>
                </a:solidFill>
                <a:latin typeface="Helvetica Light"/>
                <a:ea typeface="Helvetica Light"/>
                <a:cs typeface="Helvetica Light"/>
                <a:sym typeface="Helvetica Light"/>
              </a:defRPr>
            </a:lvl1pPr>
          </a:lstStyle>
          <a:p>
            <a:r>
              <a:t>Title</a:t>
            </a:r>
          </a:p>
        </p:txBody>
      </p:sp>
      <p:sp>
        <p:nvSpPr>
          <p:cNvPr id="175" name="Body Level One…"/>
          <p:cNvSpPr txBox="1">
            <a:spLocks noGrp="1"/>
          </p:cNvSpPr>
          <p:nvPr>
            <p:ph type="body" sz="quarter" idx="1" hasCustomPrompt="1"/>
          </p:nvPr>
        </p:nvSpPr>
        <p:spPr>
          <a:xfrm>
            <a:off x="1815548" y="6520074"/>
            <a:ext cx="16814801" cy="1948069"/>
          </a:xfrm>
          <a:prstGeom prst="rect">
            <a:avLst/>
          </a:prstGeom>
        </p:spPr>
        <p:txBody>
          <a:bodyPr/>
          <a:lstStyle>
            <a:lvl1pPr marL="0" indent="0">
              <a:buSzTx/>
              <a:buFontTx/>
              <a:buNone/>
              <a:defRPr sz="4800">
                <a:solidFill>
                  <a:srgbClr val="44546A"/>
                </a:solidFill>
              </a:defRPr>
            </a:lvl1pPr>
            <a:lvl2pPr marL="914400" indent="-457200">
              <a:buFontTx/>
              <a:defRPr sz="4800">
                <a:solidFill>
                  <a:srgbClr val="44546A"/>
                </a:solidFill>
              </a:defRPr>
            </a:lvl2pPr>
            <a:lvl3pPr marL="1463039" indent="-548639">
              <a:buFontTx/>
              <a:defRPr sz="4800">
                <a:solidFill>
                  <a:srgbClr val="44546A"/>
                </a:solidFill>
              </a:defRPr>
            </a:lvl3pPr>
            <a:lvl4pPr marL="1981200" indent="-609600">
              <a:buFontTx/>
              <a:defRPr sz="4800">
                <a:solidFill>
                  <a:srgbClr val="44546A"/>
                </a:solidFill>
              </a:defRPr>
            </a:lvl4pPr>
            <a:lvl5pPr marL="2438400" indent="-609600">
              <a:buFontTx/>
              <a:defRPr sz="4800">
                <a:solidFill>
                  <a:srgbClr val="44546A"/>
                </a:solidFill>
              </a:defRPr>
            </a:lvl5pPr>
          </a:lstStyle>
          <a:p>
            <a:r>
              <a:t>Subtitle</a:t>
            </a:r>
          </a:p>
          <a:p>
            <a:pPr lvl="1"/>
            <a:endParaRPr/>
          </a:p>
          <a:p>
            <a:pPr lvl="2"/>
            <a:endParaRPr/>
          </a:p>
          <a:p>
            <a:pPr lvl="3"/>
            <a:endParaRPr/>
          </a:p>
          <a:p>
            <a:pPr lvl="4"/>
            <a:endParaRPr/>
          </a:p>
        </p:txBody>
      </p:sp>
      <p:sp>
        <p:nvSpPr>
          <p:cNvPr id="176" name="Slide Number"/>
          <p:cNvSpPr txBox="1">
            <a:spLocks noGrp="1"/>
          </p:cNvSpPr>
          <p:nvPr>
            <p:ph type="sldNum" sz="quarter" idx="2"/>
          </p:nvPr>
        </p:nvSpPr>
        <p:spPr>
          <a:xfrm>
            <a:off x="11785600" y="12344400"/>
            <a:ext cx="5689600" cy="736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pic>
        <p:nvPicPr>
          <p:cNvPr id="183" name="Picture 8" descr="Picture 8"/>
          <p:cNvPicPr>
            <a:picLocks noChangeAspect="1"/>
          </p:cNvPicPr>
          <p:nvPr/>
        </p:nvPicPr>
        <p:blipFill>
          <a:blip r:embed="rId2"/>
          <a:stretch>
            <a:fillRect/>
          </a:stretch>
        </p:blipFill>
        <p:spPr>
          <a:xfrm>
            <a:off x="6095" y="0"/>
            <a:ext cx="24371810" cy="13716000"/>
          </a:xfrm>
          <a:prstGeom prst="rect">
            <a:avLst/>
          </a:prstGeom>
          <a:ln w="12700">
            <a:miter lim="400000"/>
          </a:ln>
        </p:spPr>
      </p:pic>
      <p:sp>
        <p:nvSpPr>
          <p:cNvPr id="184" name="Slide Number"/>
          <p:cNvSpPr txBox="1">
            <a:spLocks noGrp="1"/>
          </p:cNvSpPr>
          <p:nvPr>
            <p:ph type="sldNum" sz="quarter" idx="2"/>
          </p:nvPr>
        </p:nvSpPr>
        <p:spPr>
          <a:xfrm>
            <a:off x="11785600" y="12344400"/>
            <a:ext cx="5689600" cy="736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0" name="Title Text"/>
          <p:cNvSpPr txBox="1">
            <a:spLocks noGrp="1"/>
          </p:cNvSpPr>
          <p:nvPr>
            <p:ph type="title"/>
          </p:nvPr>
        </p:nvSpPr>
        <p:spPr>
          <a:prstGeom prst="rect">
            <a:avLst/>
          </a:prstGeom>
        </p:spPr>
        <p:txBody>
          <a:bodyPr/>
          <a:lstStyle>
            <a:lvl1pPr algn="ctr">
              <a:lnSpc>
                <a:spcPct val="100000"/>
              </a:lnSpc>
              <a:spcBef>
                <a:spcPts val="600"/>
              </a:spcBef>
              <a:defRPr sz="12000" b="1"/>
            </a:lvl1pPr>
          </a:lstStyle>
          <a:p>
            <a:r>
              <a:t>Title Text</a:t>
            </a:r>
          </a:p>
        </p:txBody>
      </p:sp>
      <p:sp>
        <p:nvSpPr>
          <p:cNvPr id="201" name="Body Level One…"/>
          <p:cNvSpPr txBox="1">
            <a:spLocks noGrp="1"/>
          </p:cNvSpPr>
          <p:nvPr>
            <p:ph type="body" idx="1"/>
          </p:nvPr>
        </p:nvSpPr>
        <p:spPr>
          <a:prstGeom prst="rect">
            <a:avLst/>
          </a:prstGeom>
        </p:spPr>
        <p:txBody>
          <a:bodyPr/>
          <a:lstStyle>
            <a:lvl1pPr marL="326571" indent="-326571">
              <a:buFont typeface="Arial"/>
              <a:defRPr sz="4000" b="1" i="1">
                <a:solidFill>
                  <a:schemeClr val="accent5"/>
                </a:solidFill>
              </a:defRPr>
            </a:lvl1pPr>
            <a:lvl2pPr marL="838200" indent="-381000">
              <a:buFont typeface="Arial"/>
              <a:defRPr sz="4000" b="1" i="1">
                <a:solidFill>
                  <a:schemeClr val="accent5"/>
                </a:solidFill>
              </a:defRPr>
            </a:lvl2pPr>
            <a:lvl3pPr marL="1371600" indent="-457200">
              <a:buFont typeface="Arial"/>
              <a:defRPr sz="4000" b="1" i="1">
                <a:solidFill>
                  <a:schemeClr val="accent5"/>
                </a:solidFill>
              </a:defRPr>
            </a:lvl3pPr>
            <a:lvl4pPr marL="1879600" indent="-508000">
              <a:buFont typeface="Arial"/>
              <a:defRPr sz="4000" b="1" i="1">
                <a:solidFill>
                  <a:schemeClr val="accent5"/>
                </a:solidFill>
              </a:defRPr>
            </a:lvl4pPr>
            <a:lvl5pPr marL="2336800" indent="-508000">
              <a:buFont typeface="Arial"/>
              <a:defRPr sz="4000" b="1" i="1">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9" name="Title Text"/>
          <p:cNvSpPr txBox="1">
            <a:spLocks noGrp="1"/>
          </p:cNvSpPr>
          <p:nvPr>
            <p:ph type="title"/>
          </p:nvPr>
        </p:nvSpPr>
        <p:spPr>
          <a:prstGeom prst="rect">
            <a:avLst/>
          </a:prstGeom>
        </p:spPr>
        <p:txBody>
          <a:bodyPr/>
          <a:lstStyle/>
          <a:p>
            <a:r>
              <a:t>Title Text</a:t>
            </a:r>
          </a:p>
        </p:txBody>
      </p:sp>
      <p:sp>
        <p:nvSpPr>
          <p:cNvPr id="210" name="Body Level One…"/>
          <p:cNvSpPr txBox="1">
            <a:spLocks noGrp="1"/>
          </p:cNvSpPr>
          <p:nvPr>
            <p:ph type="body" idx="1"/>
          </p:nvPr>
        </p:nvSpPr>
        <p:spPr>
          <a:prstGeom prst="rect">
            <a:avLst/>
          </a:prstGeom>
        </p:spPr>
        <p:txBody>
          <a:bodyPr/>
          <a:lstStyle>
            <a:lvl1pPr>
              <a:buFont typeface="Arial"/>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048000" y="2244725"/>
            <a:ext cx="18288000" cy="4775202"/>
          </a:xfrm>
          <a:prstGeom prst="rect">
            <a:avLst/>
          </a:prstGeom>
        </p:spPr>
        <p:txBody>
          <a:bodyPr anchor="b"/>
          <a:lstStyle/>
          <a:p>
            <a:r>
              <a:t>Title Text</a:t>
            </a:r>
          </a:p>
        </p:txBody>
      </p:sp>
      <p:sp>
        <p:nvSpPr>
          <p:cNvPr id="12"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0384658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8126488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4"/>
          </a:xfrm>
          <a:prstGeom prst="rect">
            <a:avLst/>
          </a:prstGeom>
        </p:spPr>
        <p:txBody>
          <a:bodyPr anchor="b"/>
          <a:lstStyle/>
          <a:p>
            <a:r>
              <a:t>Title Text</a:t>
            </a:r>
          </a:p>
        </p:txBody>
      </p:sp>
      <p:sp>
        <p:nvSpPr>
          <p:cNvPr id="30" name="Body Level One…"/>
          <p:cNvSpPr txBox="1">
            <a:spLocks noGrp="1"/>
          </p:cNvSpPr>
          <p:nvPr>
            <p:ph type="body" sz="quarter" idx="1"/>
          </p:nvPr>
        </p:nvSpPr>
        <p:spPr>
          <a:xfrm>
            <a:off x="1663700" y="9178925"/>
            <a:ext cx="21031200" cy="3000375"/>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573614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568110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0"/>
            <a:ext cx="21031202"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5" y="3362326"/>
            <a:ext cx="10315576" cy="1647826"/>
          </a:xfrm>
          <a:prstGeom prst="rect">
            <a:avLst/>
          </a:prstGeom>
        </p:spPr>
        <p:txBody>
          <a:bodyPr anchor="b"/>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6"/>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698546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1910931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66458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663700" y="3419476"/>
            <a:ext cx="21031200" cy="5705474"/>
          </a:xfrm>
          <a:prstGeom prst="rect">
            <a:avLst/>
          </a:prstGeom>
        </p:spPr>
        <p:txBody>
          <a:bodyPr anchor="b"/>
          <a:lstStyle>
            <a:lvl1pPr>
              <a:defRPr sz="12000"/>
            </a:lvl1pPr>
          </a:lstStyle>
          <a:p>
            <a:r>
              <a:t>Title Text</a:t>
            </a:r>
          </a:p>
        </p:txBody>
      </p:sp>
      <p:sp>
        <p:nvSpPr>
          <p:cNvPr id="30"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757575"/>
                </a:solidFill>
              </a:defRPr>
            </a:lvl1pPr>
            <a:lvl2pPr marL="0" indent="457200">
              <a:buSzTx/>
              <a:buFontTx/>
              <a:buNone/>
              <a:defRPr sz="4800">
                <a:solidFill>
                  <a:srgbClr val="757575"/>
                </a:solidFill>
              </a:defRPr>
            </a:lvl2pPr>
            <a:lvl3pPr marL="0" indent="914400">
              <a:buSzTx/>
              <a:buFontTx/>
              <a:buNone/>
              <a:defRPr sz="4800">
                <a:solidFill>
                  <a:srgbClr val="757575"/>
                </a:solidFill>
              </a:defRPr>
            </a:lvl3pPr>
            <a:lvl4pPr marL="0" indent="1371600">
              <a:buSzTx/>
              <a:buFontTx/>
              <a:buNone/>
              <a:defRPr sz="4800">
                <a:solidFill>
                  <a:srgbClr val="757575"/>
                </a:solidFill>
              </a:defRPr>
            </a:lvl4pPr>
            <a:lvl5pPr marL="0" indent="1828800">
              <a:buSzTx/>
              <a:buFontTx/>
              <a:buNone/>
              <a:defRPr sz="48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5" y="914400"/>
            <a:ext cx="7864476" cy="3200400"/>
          </a:xfrm>
          <a:prstGeom prst="rect">
            <a:avLst/>
          </a:prstGeom>
        </p:spPr>
        <p:txBody>
          <a:bodyPr anchor="b"/>
          <a:lstStyle/>
          <a:p>
            <a:r>
              <a:t>Title Text</a:t>
            </a:r>
          </a:p>
        </p:txBody>
      </p:sp>
      <p:sp>
        <p:nvSpPr>
          <p:cNvPr id="73" name="Body Level One…"/>
          <p:cNvSpPr txBox="1">
            <a:spLocks noGrp="1"/>
          </p:cNvSpPr>
          <p:nvPr>
            <p:ph type="body" sz="half" idx="1"/>
          </p:nvPr>
        </p:nvSpPr>
        <p:spPr>
          <a:xfrm>
            <a:off x="10366375" y="1974850"/>
            <a:ext cx="12344401" cy="9747250"/>
          </a:xfrm>
          <a:prstGeom prst="rect">
            <a:avLst/>
          </a:prstGeom>
        </p:spPr>
        <p:txBody>
          <a:bodyPr/>
          <a:lstStyle>
            <a:lvl1pPr marL="457200" indent="-457200">
              <a:defRPr sz="6400" b="0" i="0">
                <a:solidFill>
                  <a:srgbClr val="000000"/>
                </a:solidFill>
              </a:defRPr>
            </a:lvl1pPr>
            <a:lvl2pPr marL="979714" indent="-522513">
              <a:defRPr sz="6400" b="0" i="0">
                <a:solidFill>
                  <a:srgbClr val="000000"/>
                </a:solidFill>
              </a:defRPr>
            </a:lvl2pPr>
            <a:lvl3pPr marL="1524000" indent="-609600">
              <a:defRPr sz="6400" b="0" i="0">
                <a:solidFill>
                  <a:srgbClr val="000000"/>
                </a:solidFill>
              </a:defRPr>
            </a:lvl3pPr>
            <a:lvl4pPr marL="2103120" indent="-731519">
              <a:defRPr sz="6400" b="0" i="0">
                <a:solidFill>
                  <a:srgbClr val="000000"/>
                </a:solidFill>
              </a:defRPr>
            </a:lvl4pPr>
            <a:lvl5pPr marL="2560320" indent="-731520">
              <a:defRPr sz="6400" b="0" i="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5" y="4114800"/>
            <a:ext cx="7864475" cy="7623176"/>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017152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5" y="914400"/>
            <a:ext cx="7864476" cy="3200400"/>
          </a:xfrm>
          <a:prstGeom prst="rect">
            <a:avLst/>
          </a:prstGeom>
        </p:spPr>
        <p:txBody>
          <a:bodyPr anchor="b"/>
          <a:lstStyle/>
          <a:p>
            <a:r>
              <a:t>Title Text</a:t>
            </a:r>
          </a:p>
        </p:txBody>
      </p:sp>
      <p:sp>
        <p:nvSpPr>
          <p:cNvPr id="83" name="Picture Placeholder 2"/>
          <p:cNvSpPr>
            <a:spLocks noGrp="1"/>
          </p:cNvSpPr>
          <p:nvPr>
            <p:ph type="pic" sz="half" idx="21"/>
          </p:nvPr>
        </p:nvSpPr>
        <p:spPr>
          <a:xfrm>
            <a:off x="10366375" y="1974850"/>
            <a:ext cx="12344401" cy="974725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679575" y="4114800"/>
            <a:ext cx="7864476" cy="7623176"/>
          </a:xfrm>
          <a:prstGeom prst="rect">
            <a:avLst/>
          </a:prstGeom>
        </p:spPr>
        <p:txBody>
          <a:bodyPr/>
          <a:lstStyle>
            <a:lvl1pPr marL="0" indent="0" algn="ctr">
              <a:buSzTx/>
              <a:buFontTx/>
              <a:buNone/>
              <a:defRPr sz="4400" b="0" i="0">
                <a:solidFill>
                  <a:srgbClr val="343770"/>
                </a:solidFill>
              </a:defRPr>
            </a:lvl1pPr>
            <a:lvl2pPr marL="0" indent="0" algn="ctr">
              <a:buSzTx/>
              <a:buFontTx/>
              <a:buNone/>
              <a:defRPr sz="4400" b="0" i="0">
                <a:solidFill>
                  <a:srgbClr val="343770"/>
                </a:solidFill>
              </a:defRPr>
            </a:lvl2pPr>
            <a:lvl3pPr marL="0" indent="0" algn="ctr">
              <a:buSzTx/>
              <a:buFontTx/>
              <a:buNone/>
              <a:defRPr sz="4400" b="0" i="0">
                <a:solidFill>
                  <a:srgbClr val="343770"/>
                </a:solidFill>
              </a:defRPr>
            </a:lvl3pPr>
            <a:lvl4pPr marL="0" indent="0" algn="ctr">
              <a:buSzTx/>
              <a:buFontTx/>
              <a:buNone/>
              <a:defRPr sz="4400" b="0" i="0">
                <a:solidFill>
                  <a:srgbClr val="343770"/>
                </a:solidFill>
              </a:defRPr>
            </a:lvl4pPr>
            <a:lvl5pPr marL="0" indent="0" algn="ctr">
              <a:buSzTx/>
              <a:buFontTx/>
              <a:buNone/>
              <a:defRPr sz="4400" b="0" i="0">
                <a:solidFill>
                  <a:srgbClr val="343770"/>
                </a:solidFill>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3081862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48"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73"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83"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4"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172989" y="12802235"/>
            <a:ext cx="534611" cy="551181"/>
          </a:xfrm>
          <a:prstGeom prst="rect">
            <a:avLst/>
          </a:prstGeom>
          <a:ln w="25400">
            <a:miter lim="400000"/>
          </a:ln>
        </p:spPr>
        <p:txBody>
          <a:bodyPr wrap="none" tIns="91439" bIns="91439" anchor="ctr">
            <a:spAutoFit/>
          </a:bodyPr>
          <a:lstStyle>
            <a:lvl1pPr algn="r">
              <a:defRPr sz="24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0" r:id="rId21"/>
    <p:sldLayoutId id="2147483671" r:id="rId22"/>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mn-lt"/>
          <a:ea typeface="+mn-ea"/>
          <a:cs typeface="+mn-cs"/>
          <a:sym typeface="Helvetica"/>
        </a:defRPr>
      </a:lvl9pPr>
    </p:titleStyle>
    <p:bodyStyle>
      <a:lvl1pPr marL="457200" marR="0" indent="-457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1pPr>
      <a:lvl2pPr marL="990600" marR="0" indent="-5334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2pPr>
      <a:lvl3pPr marL="1554479" marR="0" indent="-640079"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3pPr>
      <a:lvl4pPr marL="20828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4pPr>
      <a:lvl5pPr marL="25400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5pPr>
      <a:lvl6pPr marL="29972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6pPr>
      <a:lvl7pPr marL="34544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7pPr>
      <a:lvl8pPr marL="39116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8pPr>
      <a:lvl9pPr marL="4368800" marR="0" indent="-711200" algn="l" defTabSz="1828800" rtl="0" latinLnBrk="0">
        <a:lnSpc>
          <a:spcPct val="90000"/>
        </a:lnSpc>
        <a:spcBef>
          <a:spcPts val="2000"/>
        </a:spcBef>
        <a:spcAft>
          <a:spcPts val="0"/>
        </a:spcAft>
        <a:buClrTx/>
        <a:buSzPct val="100000"/>
        <a:buFont typeface="Helvetica"/>
        <a:buChar char="•"/>
        <a:tabLst/>
        <a:defRPr sz="5600" b="0" i="0" u="none" strike="noStrike" cap="none" spc="0" baseline="0">
          <a:solidFill>
            <a:srgbClr val="000000"/>
          </a:solidFill>
          <a:uFillTx/>
          <a:latin typeface="+mn-lt"/>
          <a:ea typeface="+mn-ea"/>
          <a:cs typeface="+mn-cs"/>
          <a:sym typeface="Helvetic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172991" y="12802236"/>
            <a:ext cx="534610" cy="551179"/>
          </a:xfrm>
          <a:prstGeom prst="rect">
            <a:avLst/>
          </a:prstGeom>
          <a:ln w="12700">
            <a:miter lim="400000"/>
          </a:ln>
        </p:spPr>
        <p:txBody>
          <a:bodyPr wrap="none" lIns="91438" tIns="91438" rIns="91438" bIns="91438" anchor="ctr">
            <a:spAutoFit/>
          </a:bodyPr>
          <a:lstStyle>
            <a:lvl1pPr algn="r">
              <a:defRPr sz="2400">
                <a:solidFill>
                  <a:srgbClr val="757575"/>
                </a:solidFill>
              </a:defRPr>
            </a:lvl1pPr>
          </a:lstStyle>
          <a:p>
            <a:fld id="{86CB4B4D-7CA3-9044-876B-883B54F8677D}" type="slidenum">
              <a:t>‹#›</a:t>
            </a:fld>
            <a:endParaRPr/>
          </a:p>
        </p:txBody>
      </p:sp>
    </p:spTree>
    <p:extLst>
      <p:ext uri="{BB962C8B-B14F-4D97-AF65-F5344CB8AC3E}">
        <p14:creationId xmlns:p14="http://schemas.microsoft.com/office/powerpoint/2010/main" val="3512526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spd="med"/>
  <p:txStyles>
    <p:titleStyle>
      <a:lvl1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1pPr>
      <a:lvl2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2pPr>
      <a:lvl3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3pPr>
      <a:lvl4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4pPr>
      <a:lvl5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5pPr>
      <a:lvl6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6pPr>
      <a:lvl7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7pPr>
      <a:lvl8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8pPr>
      <a:lvl9pPr marL="0" marR="0" indent="0" algn="ctr" defTabSz="1828800" rtl="0" latinLnBrk="0">
        <a:lnSpc>
          <a:spcPct val="100000"/>
        </a:lnSpc>
        <a:spcBef>
          <a:spcPts val="600"/>
        </a:spcBef>
        <a:spcAft>
          <a:spcPts val="0"/>
        </a:spcAft>
        <a:buClrTx/>
        <a:buSzTx/>
        <a:buFontTx/>
        <a:buNone/>
        <a:tabLst/>
        <a:defRPr sz="12000" b="1" i="0" u="none" strike="noStrike" cap="none" spc="0" baseline="0">
          <a:solidFill>
            <a:srgbClr val="000000"/>
          </a:solidFill>
          <a:uFillTx/>
          <a:latin typeface="+mn-lt"/>
          <a:ea typeface="+mn-ea"/>
          <a:cs typeface="+mn-cs"/>
          <a:sym typeface="Helvetica"/>
        </a:defRPr>
      </a:lvl9pPr>
    </p:titleStyle>
    <p:bodyStyle>
      <a:lvl1pPr marL="326571" marR="0" indent="-326571"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1pPr>
      <a:lvl2pPr marL="838200" marR="0" indent="-381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2pPr>
      <a:lvl3pPr marL="1371600" marR="0" indent="-4572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3pPr>
      <a:lvl4pPr marL="18796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4pPr>
      <a:lvl5pPr marL="23368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5pPr>
      <a:lvl6pPr marL="27940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6pPr>
      <a:lvl7pPr marL="32512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7pPr>
      <a:lvl8pPr marL="37084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8pPr>
      <a:lvl9pPr marL="4165600" marR="0" indent="-508000" algn="l" defTabSz="1828800" rtl="0" latinLnBrk="0">
        <a:lnSpc>
          <a:spcPct val="90000"/>
        </a:lnSpc>
        <a:spcBef>
          <a:spcPts val="2000"/>
        </a:spcBef>
        <a:spcAft>
          <a:spcPts val="0"/>
        </a:spcAft>
        <a:buClrTx/>
        <a:buSzPct val="100000"/>
        <a:buFont typeface="Arial"/>
        <a:buChar char="•"/>
        <a:tabLst/>
        <a:defRPr sz="4000" b="1" i="1" u="none" strike="noStrike" cap="none" spc="0" baseline="0">
          <a:solidFill>
            <a:schemeClr val="accent5"/>
          </a:solidFill>
          <a:uFillTx/>
          <a:latin typeface="+mn-lt"/>
          <a:ea typeface="+mn-ea"/>
          <a:cs typeface="+mn-cs"/>
          <a:sym typeface="Helvetic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4" name="Subtitle 2"/>
          <p:cNvSpPr txBox="1">
            <a:spLocks noGrp="1"/>
          </p:cNvSpPr>
          <p:nvPr>
            <p:ph type="subTitle" sz="half" idx="1"/>
          </p:nvPr>
        </p:nvSpPr>
        <p:spPr>
          <a:xfrm>
            <a:off x="716775" y="5738240"/>
            <a:ext cx="22950450" cy="4802292"/>
          </a:xfrm>
          <a:prstGeom prst="rect">
            <a:avLst/>
          </a:prstGeom>
        </p:spPr>
        <p:txBody>
          <a:bodyPr/>
          <a:lstStyle/>
          <a:p>
            <a:pPr>
              <a:defRPr sz="4500">
                <a:solidFill>
                  <a:srgbClr val="FFFFFF"/>
                </a:solidFill>
              </a:defRPr>
            </a:pPr>
            <a:r>
              <a:t>Learning opportunities for 7-11s on themes about prayer and reflection. </a:t>
            </a:r>
          </a:p>
          <a:p>
            <a:pPr>
              <a:defRPr sz="4500">
                <a:solidFill>
                  <a:srgbClr val="FFFFFF"/>
                </a:solidFill>
              </a:defRPr>
            </a:pPr>
            <a:r>
              <a:t>Prayer Spaces in Schools create extraordinary opportunities for children and young people to think about prayer and to consider spirituality in open-minded experiential ways.</a:t>
            </a:r>
          </a:p>
          <a:p>
            <a:pPr>
              <a:defRPr sz="4500">
                <a:solidFill>
                  <a:srgbClr val="FFFFFF"/>
                </a:solidFill>
              </a:defRPr>
            </a:pPr>
            <a:r>
              <a:t>This lesson is one of a series written by Lat Blaylock of RE Today and provided free to schools to enable learners to use critical and reflective thinking skills to learn about spirituality, prayer and reflection.</a:t>
            </a:r>
          </a:p>
        </p:txBody>
      </p:sp>
      <p:sp>
        <p:nvSpPr>
          <p:cNvPr id="95" name="is part of"/>
          <p:cNvSpPr txBox="1"/>
          <p:nvPr/>
        </p:nvSpPr>
        <p:spPr>
          <a:xfrm>
            <a:off x="3726473" y="12176617"/>
            <a:ext cx="1804411" cy="640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lvl1pPr>
              <a:defRPr sz="3000" b="1">
                <a:solidFill>
                  <a:srgbClr val="FFFFFF"/>
                </a:solidFill>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sz="3000" b="1" i="0" u="none" strike="noStrike" kern="0" cap="none" spc="0" normalizeH="0" baseline="0" noProof="0">
                <a:ln>
                  <a:noFill/>
                </a:ln>
                <a:solidFill>
                  <a:srgbClr val="FFFFFF"/>
                </a:solidFill>
                <a:effectLst/>
                <a:uLnTx/>
                <a:uFillTx/>
                <a:latin typeface="Helvetica"/>
                <a:sym typeface="Helvetica"/>
              </a:rPr>
              <a:t>is part of</a:t>
            </a:r>
          </a:p>
        </p:txBody>
      </p:sp>
      <p:sp>
        <p:nvSpPr>
          <p:cNvPr id="96" name="Title 1"/>
          <p:cNvSpPr txBox="1">
            <a:spLocks noGrp="1"/>
          </p:cNvSpPr>
          <p:nvPr>
            <p:ph type="ctrTitle"/>
          </p:nvPr>
        </p:nvSpPr>
        <p:spPr>
          <a:xfrm>
            <a:off x="467423" y="159766"/>
            <a:ext cx="23449152" cy="3173622"/>
          </a:xfrm>
          <a:prstGeom prst="rect">
            <a:avLst/>
          </a:prstGeom>
        </p:spPr>
        <p:txBody>
          <a:bodyPr anchor="t"/>
          <a:lstStyle/>
          <a:p>
            <a:pPr>
              <a:lnSpc>
                <a:spcPct val="90000"/>
              </a:lnSpc>
              <a:defRPr>
                <a:solidFill>
                  <a:srgbClr val="FFFFFF"/>
                </a:solidFill>
              </a:defRPr>
            </a:pPr>
            <a:r>
              <a:t>Prayer Spaces in Schools</a:t>
            </a:r>
            <a:endParaRPr>
              <a:solidFill>
                <a:srgbClr val="343770"/>
              </a:solidFill>
            </a:endParaRPr>
          </a:p>
          <a:p>
            <a:pPr>
              <a:lnSpc>
                <a:spcPct val="90000"/>
              </a:lnSpc>
              <a:defRPr sz="8000" spc="-200">
                <a:solidFill>
                  <a:srgbClr val="FFFFFF"/>
                </a:solidFill>
              </a:defRPr>
            </a:pPr>
            <a:r>
              <a:t>Learning from a prayer space</a:t>
            </a:r>
          </a:p>
        </p:txBody>
      </p:sp>
      <p:sp>
        <p:nvSpPr>
          <p:cNvPr id="97" name="KS2     Lesson 1 of 4 What is prayer?"/>
          <p:cNvSpPr txBox="1"/>
          <p:nvPr/>
        </p:nvSpPr>
        <p:spPr>
          <a:xfrm>
            <a:off x="7662556" y="3337585"/>
            <a:ext cx="9058886" cy="2400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spAutoFit/>
          </a:bodyPr>
          <a:lstStyle/>
          <a:p>
            <a:pPr marL="0" marR="0" lvl="0" indent="0" algn="ctr" defTabSz="1828800" rtl="0" eaLnBrk="1" fontAlgn="auto" latinLnBrk="0" hangingPunct="0">
              <a:lnSpc>
                <a:spcPct val="100000"/>
              </a:lnSpc>
              <a:spcBef>
                <a:spcPts val="0"/>
              </a:spcBef>
              <a:spcAft>
                <a:spcPts val="0"/>
              </a:spcAft>
              <a:buClrTx/>
              <a:buSzTx/>
              <a:buFontTx/>
              <a:buNone/>
              <a:tabLst/>
              <a:defRPr sz="7200" b="1">
                <a:solidFill>
                  <a:srgbClr val="FFFFFF"/>
                </a:solidFill>
              </a:defRPr>
            </a:pPr>
            <a:r>
              <a:rPr kumimoji="0" sz="7200" b="1" i="0" u="none" strike="noStrike" kern="0" cap="none" spc="0" normalizeH="0" baseline="0" noProof="0" dirty="0">
                <a:ln>
                  <a:noFill/>
                </a:ln>
                <a:solidFill>
                  <a:srgbClr val="FFFFFF"/>
                </a:solidFill>
                <a:effectLst/>
                <a:uLnTx/>
                <a:uFillTx/>
                <a:latin typeface="Helvetica"/>
                <a:sym typeface="Helvetica"/>
              </a:rPr>
              <a:t>KS</a:t>
            </a:r>
            <a:r>
              <a:rPr kumimoji="0" lang="en-GB" sz="7200" b="1" i="0" u="none" strike="noStrike" kern="0" cap="none" spc="0" normalizeH="0" baseline="0" noProof="0" dirty="0">
                <a:ln>
                  <a:noFill/>
                </a:ln>
                <a:solidFill>
                  <a:srgbClr val="FFFFFF"/>
                </a:solidFill>
                <a:effectLst/>
                <a:uLnTx/>
                <a:uFillTx/>
                <a:latin typeface="Helvetica"/>
                <a:sym typeface="Helvetica"/>
              </a:rPr>
              <a:t>3</a:t>
            </a:r>
            <a:r>
              <a:rPr kumimoji="0" sz="7200" b="1" i="0" u="none" strike="noStrike" kern="0" cap="none" spc="0" normalizeH="0" baseline="0" noProof="0" dirty="0">
                <a:ln>
                  <a:noFill/>
                </a:ln>
                <a:solidFill>
                  <a:srgbClr val="FFFFFF"/>
                </a:solidFill>
                <a:effectLst/>
                <a:uLnTx/>
                <a:uFillTx/>
                <a:latin typeface="Helvetica"/>
                <a:sym typeface="Helvetica"/>
              </a:rPr>
              <a:t>     Lesson </a:t>
            </a:r>
            <a:r>
              <a:rPr kumimoji="0" lang="en-GB" sz="7200" b="1" i="0" u="none" strike="noStrike" kern="0" cap="none" spc="0" normalizeH="0" baseline="0" noProof="0" dirty="0">
                <a:ln>
                  <a:noFill/>
                </a:ln>
                <a:solidFill>
                  <a:srgbClr val="FFFFFF"/>
                </a:solidFill>
                <a:effectLst/>
                <a:uLnTx/>
                <a:uFillTx/>
                <a:latin typeface="Helvetica"/>
                <a:sym typeface="Helvetica"/>
              </a:rPr>
              <a:t>2</a:t>
            </a:r>
            <a:r>
              <a:rPr kumimoji="0" sz="7200" b="1" i="0" u="none" strike="noStrike" kern="0" cap="none" spc="0" normalizeH="0" baseline="0" noProof="0" dirty="0">
                <a:ln>
                  <a:noFill/>
                </a:ln>
                <a:solidFill>
                  <a:srgbClr val="FFFFFF"/>
                </a:solidFill>
                <a:effectLst/>
                <a:uLnTx/>
                <a:uFillTx/>
                <a:latin typeface="Helvetica"/>
                <a:sym typeface="Helvetica"/>
              </a:rPr>
              <a:t> </a:t>
            </a:r>
            <a:r>
              <a:rPr kumimoji="0" sz="7200" b="0" i="0" u="none" strike="noStrike" kern="0" cap="none" spc="0" normalizeH="0" baseline="0" noProof="0" dirty="0">
                <a:ln>
                  <a:noFill/>
                </a:ln>
                <a:solidFill>
                  <a:srgbClr val="FFFFFF"/>
                </a:solidFill>
                <a:effectLst/>
                <a:uLnTx/>
                <a:uFillTx/>
                <a:latin typeface="Helvetica"/>
                <a:sym typeface="Helvetica"/>
              </a:rPr>
              <a:t>of 4</a:t>
            </a:r>
            <a:br>
              <a:rPr kumimoji="0" sz="7200" b="0" i="0" u="none" strike="noStrike" kern="0" cap="none" spc="0" normalizeH="0" baseline="0" noProof="0" dirty="0">
                <a:ln>
                  <a:noFill/>
                </a:ln>
                <a:solidFill>
                  <a:srgbClr val="FFFFFF"/>
                </a:solidFill>
                <a:effectLst/>
                <a:uLnTx/>
                <a:uFillTx/>
                <a:latin typeface="Helvetica"/>
                <a:sym typeface="Helvetica"/>
              </a:rPr>
            </a:br>
            <a:r>
              <a:rPr kumimoji="0" sz="7200" b="1" i="0" u="none" strike="noStrike" kern="0" cap="none" spc="0" normalizeH="0" baseline="0" noProof="0" dirty="0">
                <a:ln>
                  <a:noFill/>
                </a:ln>
                <a:solidFill>
                  <a:srgbClr val="FFFFFF"/>
                </a:solidFill>
                <a:effectLst/>
                <a:uLnTx/>
                <a:uFillTx/>
                <a:latin typeface="Helvetica"/>
                <a:sym typeface="Helvetica"/>
              </a:rPr>
              <a:t>What is prayer?</a:t>
            </a:r>
          </a:p>
        </p:txBody>
      </p:sp>
      <p:pic>
        <p:nvPicPr>
          <p:cNvPr id="98" name="Picture 2" descr="Picture 2"/>
          <p:cNvPicPr>
            <a:picLocks noChangeAspect="1"/>
          </p:cNvPicPr>
          <p:nvPr/>
        </p:nvPicPr>
        <p:blipFill>
          <a:blip r:embed="rId4"/>
          <a:stretch>
            <a:fillRect/>
          </a:stretch>
        </p:blipFill>
        <p:spPr>
          <a:xfrm>
            <a:off x="716776" y="10623964"/>
            <a:ext cx="3009697" cy="2678402"/>
          </a:xfrm>
          <a:prstGeom prst="rect">
            <a:avLst/>
          </a:prstGeom>
          <a:ln w="12700">
            <a:miter lim="400000"/>
          </a:ln>
        </p:spPr>
      </p:pic>
      <p:pic>
        <p:nvPicPr>
          <p:cNvPr id="99" name="Picture 4" descr="Picture 4"/>
          <p:cNvPicPr>
            <a:picLocks noChangeAspect="1"/>
          </p:cNvPicPr>
          <p:nvPr/>
        </p:nvPicPr>
        <p:blipFill>
          <a:blip r:embed="rId5"/>
          <a:stretch>
            <a:fillRect/>
          </a:stretch>
        </p:blipFill>
        <p:spPr>
          <a:xfrm>
            <a:off x="3882602" y="12784487"/>
            <a:ext cx="3851725" cy="517880"/>
          </a:xfrm>
          <a:prstGeom prst="rect">
            <a:avLst/>
          </a:prstGeom>
          <a:ln w="12700">
            <a:miter lim="400000"/>
          </a:ln>
        </p:spPr>
      </p:pic>
      <p:pic>
        <p:nvPicPr>
          <p:cNvPr id="100" name="Picture 6" descr="Picture 6"/>
          <p:cNvPicPr>
            <a:picLocks noChangeAspect="1"/>
          </p:cNvPicPr>
          <p:nvPr/>
        </p:nvPicPr>
        <p:blipFill>
          <a:blip r:embed="rId6"/>
          <a:stretch>
            <a:fillRect/>
          </a:stretch>
        </p:blipFill>
        <p:spPr>
          <a:xfrm>
            <a:off x="18399093" y="11045063"/>
            <a:ext cx="4649327" cy="2264439"/>
          </a:xfrm>
          <a:prstGeom prst="rect">
            <a:avLst/>
          </a:prstGeom>
          <a:ln w="12700">
            <a:miter lim="400000"/>
          </a:ln>
        </p:spPr>
      </p:pic>
      <p:pic>
        <p:nvPicPr>
          <p:cNvPr id="101" name="Picture 3" descr="Picture 3"/>
          <p:cNvPicPr>
            <a:picLocks noChangeAspect="1"/>
          </p:cNvPicPr>
          <p:nvPr/>
        </p:nvPicPr>
        <p:blipFill>
          <a:blip r:embed="rId7"/>
          <a:stretch>
            <a:fillRect/>
          </a:stretch>
        </p:blipFill>
        <p:spPr>
          <a:xfrm>
            <a:off x="8980516" y="11043731"/>
            <a:ext cx="6422969" cy="226577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Footer Placeholder 3"/>
          <p:cNvSpPr txBox="1"/>
          <p:nvPr/>
        </p:nvSpPr>
        <p:spPr>
          <a:xfrm>
            <a:off x="13194538" y="12712700"/>
            <a:ext cx="8046721" cy="73025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lvl1pPr>
              <a:spcBef>
                <a:spcPts val="1200"/>
              </a:spcBef>
              <a:defRPr sz="2400">
                <a:solidFill>
                  <a:srgbClr val="757575"/>
                </a:solidFill>
              </a:defRPr>
            </a:lvl1pPr>
          </a:lstStyle>
          <a:p>
            <a:r>
              <a:t>Prayer Spaces in Schools: Good learning for all</a:t>
            </a:r>
          </a:p>
        </p:txBody>
      </p:sp>
      <p:sp>
        <p:nvSpPr>
          <p:cNvPr id="317" name="Rectangle 29"/>
          <p:cNvSpPr/>
          <p:nvPr/>
        </p:nvSpPr>
        <p:spPr>
          <a:xfrm>
            <a:off x="-3" y="0"/>
            <a:ext cx="24377906"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sp>
        <p:nvSpPr>
          <p:cNvPr id="318" name="Content Placeholder 15"/>
          <p:cNvSpPr txBox="1">
            <a:spLocks noGrp="1"/>
          </p:cNvSpPr>
          <p:nvPr>
            <p:ph type="body" idx="1"/>
          </p:nvPr>
        </p:nvSpPr>
        <p:spPr>
          <a:xfrm>
            <a:off x="834060" y="2192521"/>
            <a:ext cx="22715880" cy="10885304"/>
          </a:xfrm>
          <a:prstGeom prst="rect">
            <a:avLst/>
          </a:prstGeom>
        </p:spPr>
        <p:txBody>
          <a:bodyPr>
            <a:noAutofit/>
          </a:bodyPr>
          <a:lstStyle/>
          <a:p>
            <a:pPr marL="0" indent="0">
              <a:buSzTx/>
              <a:buNone/>
              <a:defRPr sz="4800" b="1">
                <a:solidFill>
                  <a:srgbClr val="0563C1"/>
                </a:solidFill>
              </a:defRPr>
            </a:pPr>
            <a:r>
              <a:t>In the Prayer Space, you get to choose different activities and ways of reflecting or praying.</a:t>
            </a:r>
          </a:p>
          <a:p>
            <a:pPr marL="0" indent="0">
              <a:buSzTx/>
              <a:buNone/>
              <a:defRPr sz="4800" b="1">
                <a:solidFill>
                  <a:srgbClr val="942193"/>
                </a:solidFill>
              </a:defRPr>
            </a:pPr>
            <a:r>
              <a:t>Notice how each activity in the prayer space connects with one or more of the aspects of spirituality we’ve just seen.</a:t>
            </a:r>
          </a:p>
          <a:p>
            <a:pPr marL="0" indent="0">
              <a:buSzTx/>
              <a:buNone/>
              <a:defRPr sz="4800" b="1">
                <a:solidFill>
                  <a:srgbClr val="942193"/>
                </a:solidFill>
              </a:defRPr>
            </a:pPr>
            <a:r>
              <a:t>– Some of these are about you – your inner life. </a:t>
            </a:r>
          </a:p>
          <a:p>
            <a:pPr marL="0" indent="0">
              <a:buSzTx/>
              <a:buNone/>
              <a:defRPr sz="4800" b="1">
                <a:solidFill>
                  <a:srgbClr val="942193"/>
                </a:solidFill>
              </a:defRPr>
            </a:pPr>
            <a:r>
              <a:t>– Some are about your relationships – your friends, family, and other people you love, or struggle to love! </a:t>
            </a:r>
          </a:p>
          <a:p>
            <a:pPr marL="0" indent="0">
              <a:buSzTx/>
              <a:buNone/>
              <a:defRPr sz="4800" b="1">
                <a:solidFill>
                  <a:srgbClr val="942193"/>
                </a:solidFill>
              </a:defRPr>
            </a:pPr>
            <a:r>
              <a:t>– Some activities are about the Earth, the natural world, and difficult events that happen.</a:t>
            </a:r>
          </a:p>
          <a:p>
            <a:pPr marL="0" indent="0">
              <a:buSzTx/>
              <a:buNone/>
              <a:defRPr sz="4800" b="1">
                <a:solidFill>
                  <a:srgbClr val="942193"/>
                </a:solidFill>
              </a:defRPr>
            </a:pPr>
            <a:r>
              <a:t>– And some will make you think of ideas about what we might call ‘the big beyond’ - God, for some people.</a:t>
            </a:r>
          </a:p>
          <a:p>
            <a:pPr marL="0" indent="0">
              <a:buSzTx/>
              <a:buNone/>
              <a:defRPr sz="4800" b="1">
                <a:solidFill>
                  <a:srgbClr val="008F00"/>
                </a:solidFill>
              </a:defRPr>
            </a:pPr>
            <a:r>
              <a:t>Think of one activity in the prayer space.</a:t>
            </a:r>
            <a:br/>
            <a:r>
              <a:t>Which spiritual relationship does it most relate to?</a:t>
            </a:r>
          </a:p>
        </p:txBody>
      </p:sp>
      <p:sp>
        <p:nvSpPr>
          <p:cNvPr id="319" name="Title 1"/>
          <p:cNvSpPr txBox="1"/>
          <p:nvPr/>
        </p:nvSpPr>
        <p:spPr>
          <a:xfrm>
            <a:off x="538836" y="-1"/>
            <a:ext cx="23306329" cy="17592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nSpc>
                <a:spcPct val="90000"/>
              </a:lnSpc>
              <a:defRPr sz="8000" b="1" spc="0">
                <a:solidFill>
                  <a:srgbClr val="343770"/>
                </a:solidFill>
              </a:defRPr>
            </a:lvl1pPr>
          </a:lstStyle>
          <a:p>
            <a:r>
              <a:t>Prayer Spaces: a spiritual experience?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ontent Placeholder 15"/>
          <p:cNvSpPr txBox="1">
            <a:spLocks noGrp="1"/>
          </p:cNvSpPr>
          <p:nvPr>
            <p:ph type="body" idx="1"/>
          </p:nvPr>
        </p:nvSpPr>
        <p:spPr>
          <a:xfrm>
            <a:off x="1093309" y="2236666"/>
            <a:ext cx="22013826" cy="9242668"/>
          </a:xfrm>
          <a:prstGeom prst="rect">
            <a:avLst/>
          </a:prstGeom>
        </p:spPr>
        <p:txBody>
          <a:bodyPr>
            <a:noAutofit/>
          </a:bodyPr>
          <a:lstStyle/>
          <a:p>
            <a:pPr marL="0" indent="0">
              <a:spcBef>
                <a:spcPts val="1600"/>
              </a:spcBef>
              <a:buSzTx/>
              <a:buNone/>
              <a:defRPr sz="4800" b="1">
                <a:solidFill>
                  <a:srgbClr val="0563C1"/>
                </a:solidFill>
              </a:defRPr>
            </a:pPr>
            <a:r>
              <a:t>Every person has experiences in life which are hard to talk about: they are the deep things of life, tricky to put into words. </a:t>
            </a:r>
          </a:p>
          <a:p>
            <a:pPr marL="0" indent="0">
              <a:spcBef>
                <a:spcPts val="1600"/>
              </a:spcBef>
              <a:buSzTx/>
              <a:buNone/>
              <a:defRPr sz="4800" b="1">
                <a:solidFill>
                  <a:srgbClr val="008F00"/>
                </a:solidFill>
              </a:defRPr>
            </a:pPr>
            <a:r>
              <a:t>Many people believe prayer can help – what do you think?  </a:t>
            </a:r>
          </a:p>
          <a:p>
            <a:pPr marL="0" indent="0">
              <a:spcBef>
                <a:spcPts val="1600"/>
              </a:spcBef>
              <a:buSzTx/>
              <a:buNone/>
              <a:defRPr sz="4800" b="1">
                <a:solidFill>
                  <a:srgbClr val="0563C1"/>
                </a:solidFill>
              </a:defRPr>
            </a:pPr>
            <a:r>
              <a:t>These experiences might be to do with hope or fear. The future, or the past. Where you come from, or where you believe you are going. What you know for sure, and what you are completely uncertain about. </a:t>
            </a:r>
          </a:p>
          <a:p>
            <a:pPr marL="0" indent="0">
              <a:spcBef>
                <a:spcPts val="1600"/>
              </a:spcBef>
              <a:buSzTx/>
              <a:buNone/>
              <a:defRPr sz="4800" b="1">
                <a:solidFill>
                  <a:srgbClr val="0563C1"/>
                </a:solidFill>
              </a:defRPr>
            </a:pPr>
            <a:r>
              <a:t>All this big stuff is, in some ways, spiritual. The Prayer Space gives you a chance to explore what really matters.</a:t>
            </a:r>
          </a:p>
        </p:txBody>
      </p:sp>
      <p:sp>
        <p:nvSpPr>
          <p:cNvPr id="324" name="Title 1"/>
          <p:cNvSpPr txBox="1"/>
          <p:nvPr/>
        </p:nvSpPr>
        <p:spPr>
          <a:xfrm>
            <a:off x="538836" y="-1"/>
            <a:ext cx="23306329" cy="17592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nSpc>
                <a:spcPct val="90000"/>
              </a:lnSpc>
              <a:defRPr sz="8000" b="1" spc="0">
                <a:solidFill>
                  <a:srgbClr val="343770"/>
                </a:solidFill>
              </a:defRPr>
            </a:lvl1pPr>
          </a:lstStyle>
          <a:p>
            <a:r>
              <a:t>Prayer Spaces: a spiritual experience?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itle 1"/>
          <p:cNvSpPr txBox="1">
            <a:spLocks noGrp="1"/>
          </p:cNvSpPr>
          <p:nvPr>
            <p:ph type="title"/>
          </p:nvPr>
        </p:nvSpPr>
        <p:spPr>
          <a:xfrm>
            <a:off x="1676400" y="0"/>
            <a:ext cx="21031200" cy="1764207"/>
          </a:xfrm>
          <a:prstGeom prst="rect">
            <a:avLst/>
          </a:prstGeom>
        </p:spPr>
        <p:txBody>
          <a:bodyPr/>
          <a:lstStyle>
            <a:lvl1pPr algn="ctr">
              <a:defRPr sz="8000" b="1" spc="0">
                <a:solidFill>
                  <a:srgbClr val="343770"/>
                </a:solidFill>
              </a:defRPr>
            </a:lvl1pPr>
          </a:lstStyle>
          <a:p>
            <a:r>
              <a:t>Thinking about your spiritual side</a:t>
            </a:r>
          </a:p>
        </p:txBody>
      </p:sp>
      <p:sp>
        <p:nvSpPr>
          <p:cNvPr id="329" name="Content Placeholder 2"/>
          <p:cNvSpPr txBox="1">
            <a:spLocks noGrp="1"/>
          </p:cNvSpPr>
          <p:nvPr>
            <p:ph type="body" idx="1"/>
          </p:nvPr>
        </p:nvSpPr>
        <p:spPr>
          <a:xfrm>
            <a:off x="962454" y="2122975"/>
            <a:ext cx="22459092" cy="9470050"/>
          </a:xfrm>
          <a:prstGeom prst="rect">
            <a:avLst/>
          </a:prstGeom>
        </p:spPr>
        <p:txBody>
          <a:bodyPr/>
          <a:lstStyle/>
          <a:p>
            <a:pPr>
              <a:defRPr b="1">
                <a:solidFill>
                  <a:schemeClr val="accent5"/>
                </a:solidFill>
              </a:defRPr>
            </a:pPr>
            <a:r>
              <a:t>Prayer Spaces in Schools provide opportunities for many thousands of young people to consider their spirituality. </a:t>
            </a:r>
          </a:p>
          <a:p>
            <a:pPr>
              <a:defRPr b="1">
                <a:solidFill>
                  <a:schemeClr val="accent5"/>
                </a:solidFill>
              </a:defRPr>
            </a:pPr>
            <a:r>
              <a:t>The word can be offputting: it has many shades of meaning.</a:t>
            </a:r>
          </a:p>
          <a:p>
            <a:pPr>
              <a:defRPr b="1">
                <a:solidFill>
                  <a:schemeClr val="accent5"/>
                </a:solidFill>
              </a:defRPr>
            </a:pPr>
            <a:r>
              <a:t>Some people don’t use the word to describe themselves at all, but many more like the idea of being spiritual, whether they are religious or not.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29">
                                            <p:bg/>
                                          </p:spTgt>
                                        </p:tgtEl>
                                        <p:attrNameLst>
                                          <p:attrName>style.visibility</p:attrName>
                                        </p:attrNameLst>
                                      </p:cBhvr>
                                      <p:to>
                                        <p:strVal val="visible"/>
                                      </p:to>
                                    </p:set>
                                    <p:animEffect transition="in" filter="fade">
                                      <p:cBhvr>
                                        <p:cTn id="7" dur="500"/>
                                        <p:tgtEl>
                                          <p:spTgt spid="329">
                                            <p:bg/>
                                          </p:spTgt>
                                        </p:tgtEl>
                                      </p:cBhvr>
                                    </p:animEffect>
                                  </p:childTnLst>
                                </p:cTn>
                              </p:par>
                              <p:par>
                                <p:cTn id="8" presetID="10" presetClass="entr" presetSubtype="0" fill="hold" grpId="1" nodeType="withEffect">
                                  <p:stCondLst>
                                    <p:cond delay="0"/>
                                  </p:stCondLst>
                                  <p:iterate>
                                    <p:tmAbs val="0"/>
                                  </p:iterate>
                                  <p:childTnLst>
                                    <p:set>
                                      <p:cBhvr>
                                        <p:cTn id="9" fill="hold"/>
                                        <p:tgtEl>
                                          <p:spTgt spid="329">
                                            <p:txEl>
                                              <p:pRg st="0" end="0"/>
                                            </p:txEl>
                                          </p:spTgt>
                                        </p:tgtEl>
                                        <p:attrNameLst>
                                          <p:attrName>style.visibility</p:attrName>
                                        </p:attrNameLst>
                                      </p:cBhvr>
                                      <p:to>
                                        <p:strVal val="visible"/>
                                      </p:to>
                                    </p:set>
                                    <p:animEffect transition="in" filter="fade">
                                      <p:cBhvr>
                                        <p:cTn id="10" dur="500"/>
                                        <p:tgtEl>
                                          <p:spTgt spid="3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329">
                                            <p:txEl>
                                              <p:pRg st="1" end="1"/>
                                            </p:txEl>
                                          </p:spTgt>
                                        </p:tgtEl>
                                        <p:attrNameLst>
                                          <p:attrName>style.visibility</p:attrName>
                                        </p:attrNameLst>
                                      </p:cBhvr>
                                      <p:to>
                                        <p:strVal val="visible"/>
                                      </p:to>
                                    </p:set>
                                    <p:animEffect transition="in" filter="fade">
                                      <p:cBhvr>
                                        <p:cTn id="15" dur="500"/>
                                        <p:tgtEl>
                                          <p:spTgt spid="3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329">
                                            <p:txEl>
                                              <p:pRg st="2" end="2"/>
                                            </p:txEl>
                                          </p:spTgt>
                                        </p:tgtEl>
                                        <p:attrNameLst>
                                          <p:attrName>style.visibility</p:attrName>
                                        </p:attrNameLst>
                                      </p:cBhvr>
                                      <p:to>
                                        <p:strVal val="visible"/>
                                      </p:to>
                                    </p:set>
                                    <p:animEffect transition="in" filter="fade">
                                      <p:cBhvr>
                                        <p:cTn id="20" dur="500"/>
                                        <p:tgtEl>
                                          <p:spTgt spid="3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itle 1"/>
          <p:cNvSpPr txBox="1">
            <a:spLocks noGrp="1"/>
          </p:cNvSpPr>
          <p:nvPr>
            <p:ph type="title"/>
          </p:nvPr>
        </p:nvSpPr>
        <p:spPr>
          <a:xfrm>
            <a:off x="1676400" y="0"/>
            <a:ext cx="21031200" cy="1764207"/>
          </a:xfrm>
          <a:prstGeom prst="rect">
            <a:avLst/>
          </a:prstGeom>
        </p:spPr>
        <p:txBody>
          <a:bodyPr/>
          <a:lstStyle>
            <a:lvl1pPr algn="ctr">
              <a:defRPr sz="8000" b="1" spc="0">
                <a:solidFill>
                  <a:srgbClr val="343770"/>
                </a:solidFill>
              </a:defRPr>
            </a:lvl1pPr>
          </a:lstStyle>
          <a:p>
            <a:r>
              <a:t>Thinking about your spiritual side</a:t>
            </a:r>
          </a:p>
        </p:txBody>
      </p:sp>
      <p:sp>
        <p:nvSpPr>
          <p:cNvPr id="334" name="Content Placeholder 2"/>
          <p:cNvSpPr txBox="1">
            <a:spLocks noGrp="1"/>
          </p:cNvSpPr>
          <p:nvPr>
            <p:ph type="body" idx="1"/>
          </p:nvPr>
        </p:nvSpPr>
        <p:spPr>
          <a:xfrm>
            <a:off x="962454" y="2122975"/>
            <a:ext cx="22459092" cy="7828489"/>
          </a:xfrm>
          <a:prstGeom prst="rect">
            <a:avLst/>
          </a:prstGeom>
        </p:spPr>
        <p:txBody>
          <a:bodyPr/>
          <a:lstStyle/>
          <a:p>
            <a:pPr marL="0" indent="0">
              <a:buSzTx/>
              <a:buFontTx/>
              <a:buNone/>
              <a:defRPr b="1">
                <a:solidFill>
                  <a:schemeClr val="accent5"/>
                </a:solidFill>
              </a:defRPr>
            </a:pPr>
            <a:r>
              <a:t>The next slide gives you 39 words which are often associated with spirituality.</a:t>
            </a:r>
          </a:p>
          <a:p>
            <a:pPr marL="0" indent="0">
              <a:buSzTx/>
              <a:buFontTx/>
              <a:buNone/>
              <a:defRPr b="1">
                <a:solidFill>
                  <a:schemeClr val="accent5"/>
                </a:solidFill>
              </a:defRPr>
            </a:pPr>
            <a:r>
              <a:rPr>
                <a:solidFill>
                  <a:srgbClr val="008F00"/>
                </a:solidFill>
              </a:rPr>
              <a:t>Can you choose six from this list – or add some of your own – that you would like to recognise in yourself?</a:t>
            </a:r>
          </a:p>
          <a:p>
            <a:pPr marL="0" indent="0">
              <a:buSzTx/>
              <a:buFontTx/>
              <a:buNone/>
              <a:defRPr b="1">
                <a:solidFill>
                  <a:srgbClr val="942193"/>
                </a:solidFill>
              </a:defRPr>
            </a:pPr>
            <a:r>
              <a:t>(There are 3.8 million different ways of doing this.)</a:t>
            </a:r>
          </a:p>
          <a:p>
            <a:pPr marL="0" indent="0">
              <a:buSzTx/>
              <a:buFontTx/>
              <a:buNone/>
              <a:defRPr b="1">
                <a:solidFill>
                  <a:srgbClr val="942193"/>
                </a:solidFill>
              </a:defRPr>
            </a:pPr>
            <a:r>
              <a:t>Take your chosen list of six, and share it with another person.</a:t>
            </a:r>
          </a:p>
          <a:p>
            <a:pPr marL="0" indent="0">
              <a:buSzTx/>
              <a:buFontTx/>
              <a:buNone/>
              <a:defRPr b="1">
                <a:solidFill>
                  <a:srgbClr val="008F00"/>
                </a:solidFill>
              </a:defRPr>
            </a:pPr>
            <a:r>
              <a:t>Take it in turns to listen to the other person’s description of what their spirituality includes from their six words.</a:t>
            </a:r>
          </a:p>
        </p:txBody>
      </p:sp>
      <p:sp>
        <p:nvSpPr>
          <p:cNvPr id="335" name="After this there’s another activity where you can develop your ideas."/>
          <p:cNvSpPr txBox="1"/>
          <p:nvPr/>
        </p:nvSpPr>
        <p:spPr>
          <a:xfrm>
            <a:off x="962454" y="10310231"/>
            <a:ext cx="22459092" cy="28194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90000"/>
              </a:lnSpc>
              <a:spcBef>
                <a:spcPts val="2000"/>
              </a:spcBef>
              <a:defRPr sz="5600" b="1">
                <a:solidFill>
                  <a:srgbClr val="942193"/>
                </a:solidFill>
              </a:defRPr>
            </a:lvl1pPr>
          </a:lstStyle>
          <a:p>
            <a:r>
              <a:t>After this there’s another activity where you can develop your ideas.</a:t>
            </a:r>
            <a:endParaRPr>
              <a:solidFill>
                <a:srgbClr val="008F00"/>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34">
                                            <p:bg/>
                                          </p:spTgt>
                                        </p:tgtEl>
                                        <p:attrNameLst>
                                          <p:attrName>style.visibility</p:attrName>
                                        </p:attrNameLst>
                                      </p:cBhvr>
                                      <p:to>
                                        <p:strVal val="visible"/>
                                      </p:to>
                                    </p:set>
                                    <p:animEffect transition="in" filter="fade">
                                      <p:cBhvr>
                                        <p:cTn id="7" dur="500"/>
                                        <p:tgtEl>
                                          <p:spTgt spid="334">
                                            <p:bg/>
                                          </p:spTgt>
                                        </p:tgtEl>
                                      </p:cBhvr>
                                    </p:animEffect>
                                  </p:childTnLst>
                                </p:cTn>
                              </p:par>
                              <p:par>
                                <p:cTn id="8" presetID="10" presetClass="entr" presetSubtype="0" fill="hold" grpId="1" nodeType="withEffect">
                                  <p:stCondLst>
                                    <p:cond delay="0"/>
                                  </p:stCondLst>
                                  <p:iterate>
                                    <p:tmAbs val="0"/>
                                  </p:iterate>
                                  <p:childTnLst>
                                    <p:set>
                                      <p:cBhvr>
                                        <p:cTn id="9" fill="hold"/>
                                        <p:tgtEl>
                                          <p:spTgt spid="334">
                                            <p:txEl>
                                              <p:pRg st="0" end="0"/>
                                            </p:txEl>
                                          </p:spTgt>
                                        </p:tgtEl>
                                        <p:attrNameLst>
                                          <p:attrName>style.visibility</p:attrName>
                                        </p:attrNameLst>
                                      </p:cBhvr>
                                      <p:to>
                                        <p:strVal val="visible"/>
                                      </p:to>
                                    </p:set>
                                    <p:animEffect transition="in" filter="fade">
                                      <p:cBhvr>
                                        <p:cTn id="10" dur="500"/>
                                        <p:tgtEl>
                                          <p:spTgt spid="3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334">
                                            <p:txEl>
                                              <p:pRg st="1" end="1"/>
                                            </p:txEl>
                                          </p:spTgt>
                                        </p:tgtEl>
                                        <p:attrNameLst>
                                          <p:attrName>style.visibility</p:attrName>
                                        </p:attrNameLst>
                                      </p:cBhvr>
                                      <p:to>
                                        <p:strVal val="visible"/>
                                      </p:to>
                                    </p:set>
                                    <p:animEffect transition="in" filter="fade">
                                      <p:cBhvr>
                                        <p:cTn id="15" dur="500"/>
                                        <p:tgtEl>
                                          <p:spTgt spid="33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334">
                                            <p:txEl>
                                              <p:pRg st="2" end="2"/>
                                            </p:txEl>
                                          </p:spTgt>
                                        </p:tgtEl>
                                        <p:attrNameLst>
                                          <p:attrName>style.visibility</p:attrName>
                                        </p:attrNameLst>
                                      </p:cBhvr>
                                      <p:to>
                                        <p:strVal val="visible"/>
                                      </p:to>
                                    </p:set>
                                    <p:animEffect transition="in" filter="fade">
                                      <p:cBhvr>
                                        <p:cTn id="20" dur="500"/>
                                        <p:tgtEl>
                                          <p:spTgt spid="33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334">
                                            <p:txEl>
                                              <p:pRg st="3" end="3"/>
                                            </p:txEl>
                                          </p:spTgt>
                                        </p:tgtEl>
                                        <p:attrNameLst>
                                          <p:attrName>style.visibility</p:attrName>
                                        </p:attrNameLst>
                                      </p:cBhvr>
                                      <p:to>
                                        <p:strVal val="visible"/>
                                      </p:to>
                                    </p:set>
                                    <p:animEffect transition="in" filter="fade">
                                      <p:cBhvr>
                                        <p:cTn id="25" dur="500"/>
                                        <p:tgtEl>
                                          <p:spTgt spid="33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334">
                                            <p:txEl>
                                              <p:pRg st="4" end="4"/>
                                            </p:txEl>
                                          </p:spTgt>
                                        </p:tgtEl>
                                        <p:attrNameLst>
                                          <p:attrName>style.visibility</p:attrName>
                                        </p:attrNameLst>
                                      </p:cBhvr>
                                      <p:to>
                                        <p:strVal val="visible"/>
                                      </p:to>
                                    </p:set>
                                    <p:animEffect transition="in" filter="fade">
                                      <p:cBhvr>
                                        <p:cTn id="30" dur="500"/>
                                        <p:tgtEl>
                                          <p:spTgt spid="33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2" nodeType="clickEffect">
                                  <p:stCondLst>
                                    <p:cond delay="0"/>
                                  </p:stCondLst>
                                  <p:iterate>
                                    <p:tmAbs val="0"/>
                                  </p:iterate>
                                  <p:childTnLst>
                                    <p:set>
                                      <p:cBhvr>
                                        <p:cTn id="34" fill="hold"/>
                                        <p:tgtEl>
                                          <p:spTgt spid="335"/>
                                        </p:tgtEl>
                                        <p:attrNameLst>
                                          <p:attrName>style.visibility</p:attrName>
                                        </p:attrNameLst>
                                      </p:cBhvr>
                                      <p:to>
                                        <p:strVal val="visible"/>
                                      </p:to>
                                    </p:set>
                                    <p:animEffect transition="in" filter="fade">
                                      <p:cBhvr>
                                        <p:cTn id="35" dur="1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1" build="p" animBg="1" advAuto="0"/>
      <p:bldP spid="335"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9" name="Table 2"/>
          <p:cNvGraphicFramePr/>
          <p:nvPr/>
        </p:nvGraphicFramePr>
        <p:xfrm>
          <a:off x="859604" y="2229557"/>
          <a:ext cx="22664791" cy="11247876"/>
        </p:xfrm>
        <a:graphic>
          <a:graphicData uri="http://schemas.openxmlformats.org/drawingml/2006/table">
            <a:tbl>
              <a:tblPr firstRow="1" firstCol="1">
                <a:tableStyleId>{4C3C2611-4C71-4FC5-86AE-919BDF0F9419}</a:tableStyleId>
              </a:tblPr>
              <a:tblGrid>
                <a:gridCol w="4531643">
                  <a:extLst>
                    <a:ext uri="{9D8B030D-6E8A-4147-A177-3AD203B41FA5}">
                      <a16:colId xmlns:a16="http://schemas.microsoft.com/office/drawing/2014/main" val="20000"/>
                    </a:ext>
                  </a:extLst>
                </a:gridCol>
                <a:gridCol w="4531643">
                  <a:extLst>
                    <a:ext uri="{9D8B030D-6E8A-4147-A177-3AD203B41FA5}">
                      <a16:colId xmlns:a16="http://schemas.microsoft.com/office/drawing/2014/main" val="20001"/>
                    </a:ext>
                  </a:extLst>
                </a:gridCol>
                <a:gridCol w="4533835">
                  <a:extLst>
                    <a:ext uri="{9D8B030D-6E8A-4147-A177-3AD203B41FA5}">
                      <a16:colId xmlns:a16="http://schemas.microsoft.com/office/drawing/2014/main" val="20002"/>
                    </a:ext>
                  </a:extLst>
                </a:gridCol>
                <a:gridCol w="4533835">
                  <a:extLst>
                    <a:ext uri="{9D8B030D-6E8A-4147-A177-3AD203B41FA5}">
                      <a16:colId xmlns:a16="http://schemas.microsoft.com/office/drawing/2014/main" val="20003"/>
                    </a:ext>
                  </a:extLst>
                </a:gridCol>
                <a:gridCol w="4533835">
                  <a:extLst>
                    <a:ext uri="{9D8B030D-6E8A-4147-A177-3AD203B41FA5}">
                      <a16:colId xmlns:a16="http://schemas.microsoft.com/office/drawing/2014/main" val="20004"/>
                    </a:ext>
                  </a:extLst>
                </a:gridCol>
              </a:tblGrid>
              <a:tr h="1356701">
                <a:tc>
                  <a:txBody>
                    <a:bodyPr/>
                    <a:lstStyle/>
                    <a:p>
                      <a:pPr algn="ctr">
                        <a:lnSpc>
                          <a:spcPct val="90000"/>
                        </a:lnSpc>
                        <a:defRPr sz="1800" b="0">
                          <a:solidFill>
                            <a:srgbClr val="000000"/>
                          </a:solidFill>
                        </a:defRPr>
                      </a:pPr>
                      <a:r>
                        <a:rPr sz="4800" b="1">
                          <a:solidFill>
                            <a:srgbClr val="942193"/>
                          </a:solidFill>
                        </a:rPr>
                        <a:t>Holy</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b="0">
                          <a:solidFill>
                            <a:srgbClr val="000000"/>
                          </a:solidFill>
                        </a:defRPr>
                      </a:pPr>
                      <a:r>
                        <a:rPr sz="4800" b="1">
                          <a:solidFill>
                            <a:srgbClr val="942193"/>
                          </a:solidFill>
                        </a:rPr>
                        <a:t>Loving</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b="0">
                          <a:solidFill>
                            <a:srgbClr val="000000"/>
                          </a:solidFill>
                        </a:defRPr>
                      </a:pPr>
                      <a:r>
                        <a:rPr sz="4800" b="1">
                          <a:solidFill>
                            <a:srgbClr val="942193"/>
                          </a:solidFill>
                        </a:rPr>
                        <a:t>Devoted</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b="0">
                          <a:solidFill>
                            <a:srgbClr val="000000"/>
                          </a:solidFill>
                        </a:defRPr>
                      </a:pPr>
                      <a:r>
                        <a:rPr sz="4800" b="1">
                          <a:solidFill>
                            <a:srgbClr val="942193"/>
                          </a:solidFill>
                        </a:rPr>
                        <a:t>Calm</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b="0">
                          <a:solidFill>
                            <a:srgbClr val="000000"/>
                          </a:solidFill>
                        </a:defRPr>
                      </a:pPr>
                      <a:r>
                        <a:rPr sz="4800" b="1">
                          <a:solidFill>
                            <a:srgbClr val="942193"/>
                          </a:solidFill>
                        </a:rPr>
                        <a:t>Peaceful</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extLst>
                  <a:ext uri="{0D108BD9-81ED-4DB2-BD59-A6C34878D82A}">
                    <a16:rowId xmlns:a16="http://schemas.microsoft.com/office/drawing/2014/main" val="10000"/>
                  </a:ext>
                </a:extLst>
              </a:tr>
              <a:tr h="1356701">
                <a:tc>
                  <a:txBody>
                    <a:bodyPr/>
                    <a:lstStyle/>
                    <a:p>
                      <a:pPr algn="ctr">
                        <a:lnSpc>
                          <a:spcPct val="90000"/>
                        </a:lnSpc>
                        <a:defRPr sz="1800" b="0">
                          <a:solidFill>
                            <a:srgbClr val="000000"/>
                          </a:solidFill>
                        </a:defRPr>
                      </a:pPr>
                      <a:r>
                        <a:rPr sz="4800" b="1">
                          <a:solidFill>
                            <a:srgbClr val="942193"/>
                          </a:solidFill>
                        </a:rPr>
                        <a:t>Harmonious</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Earthy</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Joyful</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Patient</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Good</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extLst>
                  <a:ext uri="{0D108BD9-81ED-4DB2-BD59-A6C34878D82A}">
                    <a16:rowId xmlns:a16="http://schemas.microsoft.com/office/drawing/2014/main" val="10001"/>
                  </a:ext>
                </a:extLst>
              </a:tr>
              <a:tr h="1356701">
                <a:tc>
                  <a:txBody>
                    <a:bodyPr/>
                    <a:lstStyle/>
                    <a:p>
                      <a:pPr algn="ctr">
                        <a:lnSpc>
                          <a:spcPct val="90000"/>
                        </a:lnSpc>
                        <a:defRPr sz="1800" b="0">
                          <a:solidFill>
                            <a:srgbClr val="000000"/>
                          </a:solidFill>
                        </a:defRPr>
                      </a:pPr>
                      <a:r>
                        <a:rPr sz="4800" b="1">
                          <a:solidFill>
                            <a:srgbClr val="942193"/>
                          </a:solidFill>
                        </a:rPr>
                        <a:t>Sensual</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Natural</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Connected</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Self-aware</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Gentle</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extLst>
                  <a:ext uri="{0D108BD9-81ED-4DB2-BD59-A6C34878D82A}">
                    <a16:rowId xmlns:a16="http://schemas.microsoft.com/office/drawing/2014/main" val="10002"/>
                  </a:ext>
                </a:extLst>
              </a:tr>
              <a:tr h="1553835">
                <a:tc>
                  <a:txBody>
                    <a:bodyPr/>
                    <a:lstStyle/>
                    <a:p>
                      <a:pPr algn="ctr">
                        <a:lnSpc>
                          <a:spcPct val="90000"/>
                        </a:lnSpc>
                        <a:defRPr sz="1800" b="0">
                          <a:solidFill>
                            <a:srgbClr val="000000"/>
                          </a:solidFill>
                        </a:defRPr>
                      </a:pPr>
                      <a:r>
                        <a:rPr sz="4800" b="1">
                          <a:solidFill>
                            <a:srgbClr val="942193"/>
                          </a:solidFill>
                        </a:rPr>
                        <a:t>Wise</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Aware</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Empathic</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Open to the Sacred</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Relational</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extLst>
                  <a:ext uri="{0D108BD9-81ED-4DB2-BD59-A6C34878D82A}">
                    <a16:rowId xmlns:a16="http://schemas.microsoft.com/office/drawing/2014/main" val="10003"/>
                  </a:ext>
                </a:extLst>
              </a:tr>
              <a:tr h="1356701">
                <a:tc>
                  <a:txBody>
                    <a:bodyPr/>
                    <a:lstStyle/>
                    <a:p>
                      <a:pPr algn="ctr">
                        <a:lnSpc>
                          <a:spcPct val="90000"/>
                        </a:lnSpc>
                        <a:defRPr sz="1800" b="0">
                          <a:solidFill>
                            <a:srgbClr val="000000"/>
                          </a:solidFill>
                        </a:defRPr>
                      </a:pPr>
                      <a:r>
                        <a:rPr sz="4800" b="1">
                          <a:solidFill>
                            <a:srgbClr val="942193"/>
                          </a:solidFill>
                        </a:rPr>
                        <a:t>Kind</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Intuitive</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Authentic</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God-like</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Prayerful</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extLst>
                  <a:ext uri="{0D108BD9-81ED-4DB2-BD59-A6C34878D82A}">
                    <a16:rowId xmlns:a16="http://schemas.microsoft.com/office/drawing/2014/main" val="10004"/>
                  </a:ext>
                </a:extLst>
              </a:tr>
              <a:tr h="1553835">
                <a:tc>
                  <a:txBody>
                    <a:bodyPr/>
                    <a:lstStyle/>
                    <a:p>
                      <a:pPr algn="ctr">
                        <a:lnSpc>
                          <a:spcPct val="90000"/>
                        </a:lnSpc>
                        <a:defRPr sz="1800" b="0">
                          <a:solidFill>
                            <a:srgbClr val="000000"/>
                          </a:solidFill>
                        </a:defRPr>
                      </a:pPr>
                      <a:r>
                        <a:rPr sz="4800" b="1">
                          <a:solidFill>
                            <a:srgbClr val="942193"/>
                          </a:solidFill>
                        </a:rPr>
                        <a:t>Numinous</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Open-hearted</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Forgiving</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Detached</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God-honouring</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extLst>
                  <a:ext uri="{0D108BD9-81ED-4DB2-BD59-A6C34878D82A}">
                    <a16:rowId xmlns:a16="http://schemas.microsoft.com/office/drawing/2014/main" val="10005"/>
                  </a:ext>
                </a:extLst>
              </a:tr>
              <a:tr h="1356701">
                <a:tc>
                  <a:txBody>
                    <a:bodyPr/>
                    <a:lstStyle/>
                    <a:p>
                      <a:pPr algn="ctr">
                        <a:lnSpc>
                          <a:spcPct val="90000"/>
                        </a:lnSpc>
                        <a:defRPr sz="1800" b="0">
                          <a:solidFill>
                            <a:srgbClr val="000000"/>
                          </a:solidFill>
                        </a:defRPr>
                      </a:pPr>
                      <a:r>
                        <a:rPr sz="4800" b="1">
                          <a:solidFill>
                            <a:srgbClr val="942193"/>
                          </a:solidFill>
                        </a:rPr>
                        <a:t>Worshipful</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Obedient</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Hopeful</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In the moment</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Courageous</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extLst>
                  <a:ext uri="{0D108BD9-81ED-4DB2-BD59-A6C34878D82A}">
                    <a16:rowId xmlns:a16="http://schemas.microsoft.com/office/drawing/2014/main" val="10006"/>
                  </a:ext>
                </a:extLst>
              </a:tr>
              <a:tr h="1356701">
                <a:tc>
                  <a:txBody>
                    <a:bodyPr/>
                    <a:lstStyle/>
                    <a:p>
                      <a:pPr algn="ctr">
                        <a:lnSpc>
                          <a:spcPct val="90000"/>
                        </a:lnSpc>
                        <a:defRPr sz="1800" b="0">
                          <a:solidFill>
                            <a:srgbClr val="000000"/>
                          </a:solidFill>
                        </a:defRPr>
                      </a:pPr>
                      <a:r>
                        <a:rPr sz="4800" b="1">
                          <a:solidFill>
                            <a:srgbClr val="942193"/>
                          </a:solidFill>
                        </a:rPr>
                        <a:t>Dreamer</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Friendly</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Mysterious</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Yearning</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tc>
                  <a:txBody>
                    <a:bodyPr/>
                    <a:lstStyle/>
                    <a:p>
                      <a:pPr algn="ctr">
                        <a:lnSpc>
                          <a:spcPct val="90000"/>
                        </a:lnSpc>
                        <a:defRPr sz="1800"/>
                      </a:pPr>
                      <a:r>
                        <a:rPr sz="4800" b="1">
                          <a:solidFill>
                            <a:srgbClr val="942193"/>
                          </a:solidFill>
                        </a:rPr>
                        <a:t>????</a:t>
                      </a:r>
                    </a:p>
                  </a:txBody>
                  <a:tcPr marL="50800" marR="50800" marT="50800" marB="5080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CAEDFB"/>
                    </a:solidFill>
                  </a:tcPr>
                </a:tc>
                <a:extLst>
                  <a:ext uri="{0D108BD9-81ED-4DB2-BD59-A6C34878D82A}">
                    <a16:rowId xmlns:a16="http://schemas.microsoft.com/office/drawing/2014/main" val="10007"/>
                  </a:ext>
                </a:extLst>
              </a:tr>
            </a:tbl>
          </a:graphicData>
        </a:graphic>
      </p:graphicFrame>
      <p:sp>
        <p:nvSpPr>
          <p:cNvPr id="340" name="TextBox 5"/>
          <p:cNvSpPr txBox="1"/>
          <p:nvPr/>
        </p:nvSpPr>
        <p:spPr>
          <a:xfrm>
            <a:off x="1114146" y="182180"/>
            <a:ext cx="22155709" cy="17576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5200" b="1">
                <a:solidFill>
                  <a:srgbClr val="343770"/>
                </a:solidFill>
              </a:defRPr>
            </a:lvl1pPr>
          </a:lstStyle>
          <a:p>
            <a:r>
              <a:t>39+ ideas about what spirituality means. Which 6 would apply to you?  ‘For me, being spiritual includes being…’</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Content Placeholder 5" descr="Content Placeholder 5"/>
          <p:cNvPicPr>
            <a:picLocks noChangeAspect="1"/>
          </p:cNvPicPr>
          <p:nvPr/>
        </p:nvPicPr>
        <p:blipFill>
          <a:blip r:embed="rId3"/>
          <a:stretch>
            <a:fillRect/>
          </a:stretch>
        </p:blipFill>
        <p:spPr>
          <a:xfrm>
            <a:off x="11892339" y="2896001"/>
            <a:ext cx="9102995" cy="9119577"/>
          </a:xfrm>
          <a:prstGeom prst="rect">
            <a:avLst/>
          </a:prstGeom>
          <a:ln w="12700">
            <a:miter lim="400000"/>
          </a:ln>
        </p:spPr>
      </p:pic>
      <p:pic>
        <p:nvPicPr>
          <p:cNvPr id="343" name="Picture 13" descr="Picture 13"/>
          <p:cNvPicPr>
            <a:picLocks noChangeAspect="1"/>
          </p:cNvPicPr>
          <p:nvPr/>
        </p:nvPicPr>
        <p:blipFill>
          <a:blip r:embed="rId4"/>
          <a:srcRect l="4704" t="8615" r="3145" b="4906"/>
          <a:stretch>
            <a:fillRect/>
          </a:stretch>
        </p:blipFill>
        <p:spPr>
          <a:xfrm>
            <a:off x="10608637" y="1795649"/>
            <a:ext cx="4137463" cy="2900560"/>
          </a:xfrm>
          <a:custGeom>
            <a:avLst/>
            <a:gdLst/>
            <a:ahLst/>
            <a:cxnLst>
              <a:cxn ang="0">
                <a:pos x="wd2" y="hd2"/>
              </a:cxn>
              <a:cxn ang="5400000">
                <a:pos x="wd2" y="hd2"/>
              </a:cxn>
              <a:cxn ang="10800000">
                <a:pos x="wd2" y="hd2"/>
              </a:cxn>
              <a:cxn ang="16200000">
                <a:pos x="wd2" y="hd2"/>
              </a:cxn>
            </a:cxnLst>
            <a:rect l="0" t="0" r="r" b="b"/>
            <a:pathLst>
              <a:path w="21583" h="21594" extrusionOk="0">
                <a:moveTo>
                  <a:pt x="11608" y="0"/>
                </a:moveTo>
                <a:cubicBezTo>
                  <a:pt x="9332" y="0"/>
                  <a:pt x="7489" y="1183"/>
                  <a:pt x="5894" y="3670"/>
                </a:cubicBezTo>
                <a:cubicBezTo>
                  <a:pt x="5740" y="3910"/>
                  <a:pt x="5610" y="4106"/>
                  <a:pt x="5491" y="4269"/>
                </a:cubicBezTo>
                <a:cubicBezTo>
                  <a:pt x="5490" y="4270"/>
                  <a:pt x="5489" y="4271"/>
                  <a:pt x="5489" y="4272"/>
                </a:cubicBezTo>
                <a:cubicBezTo>
                  <a:pt x="5425" y="4394"/>
                  <a:pt x="5357" y="4516"/>
                  <a:pt x="5300" y="4639"/>
                </a:cubicBezTo>
                <a:cubicBezTo>
                  <a:pt x="5121" y="5025"/>
                  <a:pt x="5088" y="5050"/>
                  <a:pt x="4828" y="5023"/>
                </a:cubicBezTo>
                <a:cubicBezTo>
                  <a:pt x="4675" y="5007"/>
                  <a:pt x="4510" y="5036"/>
                  <a:pt x="4346" y="5091"/>
                </a:cubicBezTo>
                <a:cubicBezTo>
                  <a:pt x="4327" y="5098"/>
                  <a:pt x="4308" y="5104"/>
                  <a:pt x="4290" y="5111"/>
                </a:cubicBezTo>
                <a:cubicBezTo>
                  <a:pt x="4145" y="5166"/>
                  <a:pt x="4003" y="5253"/>
                  <a:pt x="3863" y="5351"/>
                </a:cubicBezTo>
                <a:cubicBezTo>
                  <a:pt x="3858" y="5355"/>
                  <a:pt x="3850" y="5355"/>
                  <a:pt x="3845" y="5360"/>
                </a:cubicBezTo>
                <a:cubicBezTo>
                  <a:pt x="3185" y="5866"/>
                  <a:pt x="2754" y="6812"/>
                  <a:pt x="2754" y="7883"/>
                </a:cubicBezTo>
                <a:cubicBezTo>
                  <a:pt x="2754" y="8052"/>
                  <a:pt x="2744" y="8185"/>
                  <a:pt x="2725" y="8302"/>
                </a:cubicBezTo>
                <a:lnTo>
                  <a:pt x="2783" y="8654"/>
                </a:lnTo>
                <a:lnTo>
                  <a:pt x="2321" y="8994"/>
                </a:lnTo>
                <a:cubicBezTo>
                  <a:pt x="2274" y="9028"/>
                  <a:pt x="2215" y="9099"/>
                  <a:pt x="2164" y="9144"/>
                </a:cubicBezTo>
                <a:cubicBezTo>
                  <a:pt x="2021" y="9276"/>
                  <a:pt x="1882" y="9417"/>
                  <a:pt x="1752" y="9570"/>
                </a:cubicBezTo>
                <a:cubicBezTo>
                  <a:pt x="1723" y="9604"/>
                  <a:pt x="1694" y="9638"/>
                  <a:pt x="1665" y="9673"/>
                </a:cubicBezTo>
                <a:cubicBezTo>
                  <a:pt x="625" y="10949"/>
                  <a:pt x="-11" y="12856"/>
                  <a:pt x="0" y="14791"/>
                </a:cubicBezTo>
                <a:cubicBezTo>
                  <a:pt x="10" y="16433"/>
                  <a:pt x="269" y="17586"/>
                  <a:pt x="913" y="18862"/>
                </a:cubicBezTo>
                <a:cubicBezTo>
                  <a:pt x="1440" y="19904"/>
                  <a:pt x="2149" y="20653"/>
                  <a:pt x="3128" y="21196"/>
                </a:cubicBezTo>
                <a:cubicBezTo>
                  <a:pt x="3738" y="21535"/>
                  <a:pt x="4431" y="21575"/>
                  <a:pt x="10085" y="21586"/>
                </a:cubicBezTo>
                <a:cubicBezTo>
                  <a:pt x="10567" y="21586"/>
                  <a:pt x="10903" y="21593"/>
                  <a:pt x="11410" y="21592"/>
                </a:cubicBezTo>
                <a:cubicBezTo>
                  <a:pt x="17341" y="21600"/>
                  <a:pt x="18871" y="21599"/>
                  <a:pt x="19693" y="20930"/>
                </a:cubicBezTo>
                <a:cubicBezTo>
                  <a:pt x="19694" y="20930"/>
                  <a:pt x="19694" y="20928"/>
                  <a:pt x="19695" y="20927"/>
                </a:cubicBezTo>
                <a:cubicBezTo>
                  <a:pt x="19696" y="20927"/>
                  <a:pt x="19696" y="20925"/>
                  <a:pt x="19697" y="20924"/>
                </a:cubicBezTo>
                <a:cubicBezTo>
                  <a:pt x="19975" y="20696"/>
                  <a:pt x="20184" y="20396"/>
                  <a:pt x="20472" y="19988"/>
                </a:cubicBezTo>
                <a:cubicBezTo>
                  <a:pt x="21227" y="18913"/>
                  <a:pt x="21589" y="17528"/>
                  <a:pt x="21583" y="16164"/>
                </a:cubicBezTo>
                <a:cubicBezTo>
                  <a:pt x="21576" y="14412"/>
                  <a:pt x="20960" y="12696"/>
                  <a:pt x="19797" y="11727"/>
                </a:cubicBezTo>
                <a:cubicBezTo>
                  <a:pt x="19657" y="11611"/>
                  <a:pt x="19559" y="11521"/>
                  <a:pt x="19476" y="11437"/>
                </a:cubicBezTo>
                <a:lnTo>
                  <a:pt x="19252" y="11275"/>
                </a:lnTo>
                <a:lnTo>
                  <a:pt x="19252" y="11089"/>
                </a:lnTo>
                <a:cubicBezTo>
                  <a:pt x="19186" y="10892"/>
                  <a:pt x="19180" y="10635"/>
                  <a:pt x="19180" y="10152"/>
                </a:cubicBezTo>
                <a:cubicBezTo>
                  <a:pt x="19180" y="7847"/>
                  <a:pt x="18503" y="5514"/>
                  <a:pt x="17294" y="3628"/>
                </a:cubicBezTo>
                <a:cubicBezTo>
                  <a:pt x="15724" y="1182"/>
                  <a:pt x="13871" y="0"/>
                  <a:pt x="11608" y="0"/>
                </a:cubicBezTo>
                <a:close/>
              </a:path>
            </a:pathLst>
          </a:custGeom>
          <a:ln w="12700">
            <a:miter lim="400000"/>
          </a:ln>
        </p:spPr>
      </p:pic>
      <p:pic>
        <p:nvPicPr>
          <p:cNvPr id="344" name="Picture 15" descr="Picture 15"/>
          <p:cNvPicPr>
            <a:picLocks noChangeAspect="1"/>
          </p:cNvPicPr>
          <p:nvPr/>
        </p:nvPicPr>
        <p:blipFill>
          <a:blip r:embed="rId5"/>
          <a:srcRect l="11028" t="31" r="7372" b="4479"/>
          <a:stretch>
            <a:fillRect/>
          </a:stretch>
        </p:blipFill>
        <p:spPr>
          <a:xfrm flipH="1">
            <a:off x="9001337" y="4439639"/>
            <a:ext cx="3115732" cy="3755468"/>
          </a:xfrm>
          <a:custGeom>
            <a:avLst/>
            <a:gdLst/>
            <a:ahLst/>
            <a:cxnLst>
              <a:cxn ang="0">
                <a:pos x="wd2" y="hd2"/>
              </a:cxn>
              <a:cxn ang="5400000">
                <a:pos x="wd2" y="hd2"/>
              </a:cxn>
              <a:cxn ang="10800000">
                <a:pos x="wd2" y="hd2"/>
              </a:cxn>
              <a:cxn ang="16200000">
                <a:pos x="wd2" y="hd2"/>
              </a:cxn>
            </a:cxnLst>
            <a:rect l="0" t="0" r="r" b="b"/>
            <a:pathLst>
              <a:path w="21579" h="21598" extrusionOk="0">
                <a:moveTo>
                  <a:pt x="10867" y="0"/>
                </a:moveTo>
                <a:cubicBezTo>
                  <a:pt x="10334" y="6"/>
                  <a:pt x="9761" y="155"/>
                  <a:pt x="9268" y="438"/>
                </a:cubicBezTo>
                <a:cubicBezTo>
                  <a:pt x="8444" y="911"/>
                  <a:pt x="8141" y="1245"/>
                  <a:pt x="8116" y="2027"/>
                </a:cubicBezTo>
                <a:cubicBezTo>
                  <a:pt x="8117" y="2096"/>
                  <a:pt x="8114" y="2156"/>
                  <a:pt x="8119" y="2237"/>
                </a:cubicBezTo>
                <a:cubicBezTo>
                  <a:pt x="8120" y="2313"/>
                  <a:pt x="8132" y="2422"/>
                  <a:pt x="8138" y="2506"/>
                </a:cubicBezTo>
                <a:cubicBezTo>
                  <a:pt x="8156" y="2690"/>
                  <a:pt x="8174" y="2874"/>
                  <a:pt x="8207" y="3122"/>
                </a:cubicBezTo>
                <a:cubicBezTo>
                  <a:pt x="8432" y="4859"/>
                  <a:pt x="8433" y="4853"/>
                  <a:pt x="8075" y="4912"/>
                </a:cubicBezTo>
                <a:cubicBezTo>
                  <a:pt x="7996" y="4925"/>
                  <a:pt x="7736" y="5010"/>
                  <a:pt x="7547" y="5065"/>
                </a:cubicBezTo>
                <a:cubicBezTo>
                  <a:pt x="7429" y="5108"/>
                  <a:pt x="7322" y="5150"/>
                  <a:pt x="7195" y="5190"/>
                </a:cubicBezTo>
                <a:cubicBezTo>
                  <a:pt x="6899" y="5284"/>
                  <a:pt x="6696" y="5333"/>
                  <a:pt x="6538" y="5350"/>
                </a:cubicBezTo>
                <a:cubicBezTo>
                  <a:pt x="6530" y="5351"/>
                  <a:pt x="6510" y="5356"/>
                  <a:pt x="6503" y="5357"/>
                </a:cubicBezTo>
                <a:cubicBezTo>
                  <a:pt x="6391" y="5386"/>
                  <a:pt x="6164" y="5463"/>
                  <a:pt x="6153" y="5455"/>
                </a:cubicBezTo>
                <a:cubicBezTo>
                  <a:pt x="6097" y="5415"/>
                  <a:pt x="5809" y="4350"/>
                  <a:pt x="5612" y="3497"/>
                </a:cubicBezTo>
                <a:cubicBezTo>
                  <a:pt x="5428" y="2823"/>
                  <a:pt x="5182" y="2141"/>
                  <a:pt x="5018" y="1917"/>
                </a:cubicBezTo>
                <a:cubicBezTo>
                  <a:pt x="4726" y="1518"/>
                  <a:pt x="4207" y="1218"/>
                  <a:pt x="3605" y="1068"/>
                </a:cubicBezTo>
                <a:cubicBezTo>
                  <a:pt x="3337" y="1015"/>
                  <a:pt x="3047" y="984"/>
                  <a:pt x="2715" y="984"/>
                </a:cubicBezTo>
                <a:cubicBezTo>
                  <a:pt x="2566" y="984"/>
                  <a:pt x="2420" y="992"/>
                  <a:pt x="2281" y="1004"/>
                </a:cubicBezTo>
                <a:cubicBezTo>
                  <a:pt x="1322" y="1125"/>
                  <a:pt x="665" y="1518"/>
                  <a:pt x="222" y="2260"/>
                </a:cubicBezTo>
                <a:lnTo>
                  <a:pt x="7" y="2623"/>
                </a:lnTo>
                <a:cubicBezTo>
                  <a:pt x="-21" y="2876"/>
                  <a:pt x="31" y="3161"/>
                  <a:pt x="200" y="3583"/>
                </a:cubicBezTo>
                <a:cubicBezTo>
                  <a:pt x="201" y="3587"/>
                  <a:pt x="204" y="3589"/>
                  <a:pt x="205" y="3593"/>
                </a:cubicBezTo>
                <a:lnTo>
                  <a:pt x="486" y="4211"/>
                </a:lnTo>
                <a:cubicBezTo>
                  <a:pt x="603" y="4468"/>
                  <a:pt x="774" y="4809"/>
                  <a:pt x="936" y="5135"/>
                </a:cubicBezTo>
                <a:cubicBezTo>
                  <a:pt x="1050" y="5365"/>
                  <a:pt x="1151" y="5559"/>
                  <a:pt x="1247" y="5749"/>
                </a:cubicBezTo>
                <a:cubicBezTo>
                  <a:pt x="1459" y="6158"/>
                  <a:pt x="1672" y="6568"/>
                  <a:pt x="1846" y="6875"/>
                </a:cubicBezTo>
                <a:cubicBezTo>
                  <a:pt x="1956" y="7068"/>
                  <a:pt x="2021" y="7191"/>
                  <a:pt x="2099" y="7333"/>
                </a:cubicBezTo>
                <a:cubicBezTo>
                  <a:pt x="2171" y="7447"/>
                  <a:pt x="2278" y="7650"/>
                  <a:pt x="2336" y="7726"/>
                </a:cubicBezTo>
                <a:lnTo>
                  <a:pt x="2630" y="8110"/>
                </a:lnTo>
                <a:lnTo>
                  <a:pt x="2421" y="8438"/>
                </a:lnTo>
                <a:cubicBezTo>
                  <a:pt x="2392" y="8515"/>
                  <a:pt x="2361" y="8591"/>
                  <a:pt x="2305" y="8689"/>
                </a:cubicBezTo>
                <a:cubicBezTo>
                  <a:pt x="1913" y="9377"/>
                  <a:pt x="1626" y="10452"/>
                  <a:pt x="1621" y="11278"/>
                </a:cubicBezTo>
                <a:cubicBezTo>
                  <a:pt x="1619" y="11495"/>
                  <a:pt x="1571" y="11731"/>
                  <a:pt x="1478" y="11990"/>
                </a:cubicBezTo>
                <a:cubicBezTo>
                  <a:pt x="1473" y="12007"/>
                  <a:pt x="1467" y="12032"/>
                  <a:pt x="1461" y="12049"/>
                </a:cubicBezTo>
                <a:cubicBezTo>
                  <a:pt x="1422" y="12173"/>
                  <a:pt x="1362" y="12297"/>
                  <a:pt x="1288" y="12428"/>
                </a:cubicBezTo>
                <a:cubicBezTo>
                  <a:pt x="1198" y="12609"/>
                  <a:pt x="1094" y="12797"/>
                  <a:pt x="964" y="13005"/>
                </a:cubicBezTo>
                <a:cubicBezTo>
                  <a:pt x="560" y="13650"/>
                  <a:pt x="308" y="14091"/>
                  <a:pt x="167" y="14402"/>
                </a:cubicBezTo>
                <a:cubicBezTo>
                  <a:pt x="136" y="14475"/>
                  <a:pt x="113" y="14543"/>
                  <a:pt x="93" y="14605"/>
                </a:cubicBezTo>
                <a:cubicBezTo>
                  <a:pt x="70" y="14673"/>
                  <a:pt x="42" y="14747"/>
                  <a:pt x="38" y="14795"/>
                </a:cubicBezTo>
                <a:cubicBezTo>
                  <a:pt x="33" y="14817"/>
                  <a:pt x="33" y="14833"/>
                  <a:pt x="29" y="14854"/>
                </a:cubicBezTo>
                <a:cubicBezTo>
                  <a:pt x="33" y="14920"/>
                  <a:pt x="57" y="14969"/>
                  <a:pt x="104" y="14993"/>
                </a:cubicBezTo>
                <a:cubicBezTo>
                  <a:pt x="199" y="15042"/>
                  <a:pt x="234" y="15173"/>
                  <a:pt x="183" y="15283"/>
                </a:cubicBezTo>
                <a:cubicBezTo>
                  <a:pt x="63" y="15544"/>
                  <a:pt x="677" y="16002"/>
                  <a:pt x="1346" y="16151"/>
                </a:cubicBezTo>
                <a:cubicBezTo>
                  <a:pt x="1424" y="16168"/>
                  <a:pt x="1475" y="16191"/>
                  <a:pt x="1538" y="16210"/>
                </a:cubicBezTo>
                <a:cubicBezTo>
                  <a:pt x="1609" y="16223"/>
                  <a:pt x="1665" y="16246"/>
                  <a:pt x="1739" y="16256"/>
                </a:cubicBezTo>
                <a:cubicBezTo>
                  <a:pt x="2030" y="16294"/>
                  <a:pt x="2148" y="16352"/>
                  <a:pt x="2179" y="16470"/>
                </a:cubicBezTo>
                <a:cubicBezTo>
                  <a:pt x="2265" y="16794"/>
                  <a:pt x="2345" y="17047"/>
                  <a:pt x="2421" y="17285"/>
                </a:cubicBezTo>
                <a:cubicBezTo>
                  <a:pt x="2474" y="17402"/>
                  <a:pt x="2516" y="17487"/>
                  <a:pt x="2580" y="17634"/>
                </a:cubicBezTo>
                <a:cubicBezTo>
                  <a:pt x="3144" y="18932"/>
                  <a:pt x="3638" y="19156"/>
                  <a:pt x="5986" y="19157"/>
                </a:cubicBezTo>
                <a:cubicBezTo>
                  <a:pt x="6878" y="19157"/>
                  <a:pt x="7377" y="19165"/>
                  <a:pt x="7698" y="19259"/>
                </a:cubicBezTo>
                <a:lnTo>
                  <a:pt x="8042" y="19259"/>
                </a:lnTo>
                <a:lnTo>
                  <a:pt x="8207" y="19679"/>
                </a:lnTo>
                <a:cubicBezTo>
                  <a:pt x="8276" y="19856"/>
                  <a:pt x="8374" y="20107"/>
                  <a:pt x="8460" y="20325"/>
                </a:cubicBezTo>
                <a:cubicBezTo>
                  <a:pt x="8511" y="20464"/>
                  <a:pt x="8567" y="20591"/>
                  <a:pt x="8633" y="20699"/>
                </a:cubicBezTo>
                <a:cubicBezTo>
                  <a:pt x="8652" y="20736"/>
                  <a:pt x="8668" y="20775"/>
                  <a:pt x="8690" y="20809"/>
                </a:cubicBezTo>
                <a:cubicBezTo>
                  <a:pt x="9027" y="21278"/>
                  <a:pt x="9583" y="21446"/>
                  <a:pt x="10749" y="21526"/>
                </a:cubicBezTo>
                <a:cubicBezTo>
                  <a:pt x="11226" y="21558"/>
                  <a:pt x="11668" y="21580"/>
                  <a:pt x="12093" y="21596"/>
                </a:cubicBezTo>
                <a:cubicBezTo>
                  <a:pt x="12388" y="21595"/>
                  <a:pt x="12502" y="21600"/>
                  <a:pt x="12885" y="21596"/>
                </a:cubicBezTo>
                <a:cubicBezTo>
                  <a:pt x="13940" y="21587"/>
                  <a:pt x="14425" y="21575"/>
                  <a:pt x="14878" y="21558"/>
                </a:cubicBezTo>
                <a:cubicBezTo>
                  <a:pt x="16167" y="21445"/>
                  <a:pt x="17076" y="21179"/>
                  <a:pt x="17679" y="20741"/>
                </a:cubicBezTo>
                <a:cubicBezTo>
                  <a:pt x="17680" y="20740"/>
                  <a:pt x="17683" y="20739"/>
                  <a:pt x="17684" y="20738"/>
                </a:cubicBezTo>
                <a:cubicBezTo>
                  <a:pt x="17841" y="20623"/>
                  <a:pt x="17978" y="20498"/>
                  <a:pt x="18096" y="20359"/>
                </a:cubicBezTo>
                <a:cubicBezTo>
                  <a:pt x="18438" y="19961"/>
                  <a:pt x="18514" y="19585"/>
                  <a:pt x="18613" y="17778"/>
                </a:cubicBezTo>
                <a:cubicBezTo>
                  <a:pt x="18616" y="17674"/>
                  <a:pt x="18621" y="17622"/>
                  <a:pt x="18624" y="17509"/>
                </a:cubicBezTo>
                <a:cubicBezTo>
                  <a:pt x="18658" y="16308"/>
                  <a:pt x="18702" y="15648"/>
                  <a:pt x="18825" y="15126"/>
                </a:cubicBezTo>
                <a:cubicBezTo>
                  <a:pt x="18926" y="14585"/>
                  <a:pt x="19091" y="14232"/>
                  <a:pt x="19443" y="13581"/>
                </a:cubicBezTo>
                <a:cubicBezTo>
                  <a:pt x="19772" y="12972"/>
                  <a:pt x="19941" y="12575"/>
                  <a:pt x="20031" y="12179"/>
                </a:cubicBezTo>
                <a:cubicBezTo>
                  <a:pt x="20082" y="11877"/>
                  <a:pt x="20113" y="11559"/>
                  <a:pt x="20111" y="11157"/>
                </a:cubicBezTo>
                <a:cubicBezTo>
                  <a:pt x="20111" y="11154"/>
                  <a:pt x="20111" y="11152"/>
                  <a:pt x="20111" y="11150"/>
                </a:cubicBezTo>
                <a:cubicBezTo>
                  <a:pt x="20084" y="10463"/>
                  <a:pt x="19843" y="9510"/>
                  <a:pt x="19564" y="8872"/>
                </a:cubicBezTo>
                <a:cubicBezTo>
                  <a:pt x="19497" y="8750"/>
                  <a:pt x="19438" y="8633"/>
                  <a:pt x="19355" y="8504"/>
                </a:cubicBezTo>
                <a:cubicBezTo>
                  <a:pt x="19308" y="8431"/>
                  <a:pt x="19309" y="8413"/>
                  <a:pt x="19276" y="8358"/>
                </a:cubicBezTo>
                <a:cubicBezTo>
                  <a:pt x="19252" y="8330"/>
                  <a:pt x="19227" y="8291"/>
                  <a:pt x="19204" y="8272"/>
                </a:cubicBezTo>
                <a:cubicBezTo>
                  <a:pt x="19201" y="8269"/>
                  <a:pt x="19211" y="8243"/>
                  <a:pt x="19210" y="8237"/>
                </a:cubicBezTo>
                <a:cubicBezTo>
                  <a:pt x="19114" y="8053"/>
                  <a:pt x="19091" y="7945"/>
                  <a:pt x="19190" y="7845"/>
                </a:cubicBezTo>
                <a:cubicBezTo>
                  <a:pt x="19261" y="7773"/>
                  <a:pt x="19394" y="7557"/>
                  <a:pt x="19682" y="7012"/>
                </a:cubicBezTo>
                <a:cubicBezTo>
                  <a:pt x="19686" y="7005"/>
                  <a:pt x="19698" y="6982"/>
                  <a:pt x="19702" y="6975"/>
                </a:cubicBezTo>
                <a:cubicBezTo>
                  <a:pt x="19846" y="6666"/>
                  <a:pt x="19968" y="6383"/>
                  <a:pt x="20158" y="6021"/>
                </a:cubicBezTo>
                <a:cubicBezTo>
                  <a:pt x="20769" y="4854"/>
                  <a:pt x="21222" y="3832"/>
                  <a:pt x="21161" y="3750"/>
                </a:cubicBezTo>
                <a:cubicBezTo>
                  <a:pt x="21101" y="3669"/>
                  <a:pt x="21183" y="3560"/>
                  <a:pt x="21345" y="3508"/>
                </a:cubicBezTo>
                <a:cubicBezTo>
                  <a:pt x="21380" y="3497"/>
                  <a:pt x="21405" y="3476"/>
                  <a:pt x="21433" y="3458"/>
                </a:cubicBezTo>
                <a:cubicBezTo>
                  <a:pt x="21520" y="3208"/>
                  <a:pt x="21575" y="2982"/>
                  <a:pt x="21579" y="2785"/>
                </a:cubicBezTo>
                <a:cubicBezTo>
                  <a:pt x="21525" y="2541"/>
                  <a:pt x="21415" y="2272"/>
                  <a:pt x="21211" y="2018"/>
                </a:cubicBezTo>
                <a:cubicBezTo>
                  <a:pt x="20773" y="1473"/>
                  <a:pt x="20143" y="1134"/>
                  <a:pt x="19446" y="1013"/>
                </a:cubicBezTo>
                <a:cubicBezTo>
                  <a:pt x="19098" y="968"/>
                  <a:pt x="18742" y="963"/>
                  <a:pt x="18393" y="1002"/>
                </a:cubicBezTo>
                <a:cubicBezTo>
                  <a:pt x="18288" y="1017"/>
                  <a:pt x="18182" y="1034"/>
                  <a:pt x="18077" y="1059"/>
                </a:cubicBezTo>
                <a:cubicBezTo>
                  <a:pt x="18050" y="1065"/>
                  <a:pt x="18022" y="1068"/>
                  <a:pt x="17995" y="1075"/>
                </a:cubicBezTo>
                <a:cubicBezTo>
                  <a:pt x="17822" y="1120"/>
                  <a:pt x="17650" y="1177"/>
                  <a:pt x="17481" y="1248"/>
                </a:cubicBezTo>
                <a:cubicBezTo>
                  <a:pt x="17249" y="1347"/>
                  <a:pt x="17068" y="1439"/>
                  <a:pt x="16915" y="1547"/>
                </a:cubicBezTo>
                <a:cubicBezTo>
                  <a:pt x="16869" y="1580"/>
                  <a:pt x="16832" y="1618"/>
                  <a:pt x="16791" y="1655"/>
                </a:cubicBezTo>
                <a:cubicBezTo>
                  <a:pt x="16742" y="1700"/>
                  <a:pt x="16693" y="1746"/>
                  <a:pt x="16651" y="1794"/>
                </a:cubicBezTo>
                <a:cubicBezTo>
                  <a:pt x="16613" y="1838"/>
                  <a:pt x="16575" y="1883"/>
                  <a:pt x="16541" y="1936"/>
                </a:cubicBezTo>
                <a:cubicBezTo>
                  <a:pt x="16532" y="1948"/>
                  <a:pt x="16527" y="1963"/>
                  <a:pt x="16519" y="1977"/>
                </a:cubicBezTo>
                <a:cubicBezTo>
                  <a:pt x="16422" y="2132"/>
                  <a:pt x="16331" y="2333"/>
                  <a:pt x="16241" y="2579"/>
                </a:cubicBezTo>
                <a:cubicBezTo>
                  <a:pt x="16223" y="2631"/>
                  <a:pt x="16207" y="2669"/>
                  <a:pt x="16189" y="2728"/>
                </a:cubicBezTo>
                <a:cubicBezTo>
                  <a:pt x="16179" y="2757"/>
                  <a:pt x="16166" y="2806"/>
                  <a:pt x="16156" y="2837"/>
                </a:cubicBezTo>
                <a:cubicBezTo>
                  <a:pt x="16094" y="3044"/>
                  <a:pt x="16028" y="3276"/>
                  <a:pt x="15952" y="3572"/>
                </a:cubicBezTo>
                <a:cubicBezTo>
                  <a:pt x="15798" y="4179"/>
                  <a:pt x="15621" y="4852"/>
                  <a:pt x="15562" y="5067"/>
                </a:cubicBezTo>
                <a:lnTo>
                  <a:pt x="15455" y="5460"/>
                </a:lnTo>
                <a:lnTo>
                  <a:pt x="14831" y="5240"/>
                </a:lnTo>
                <a:cubicBezTo>
                  <a:pt x="14596" y="5215"/>
                  <a:pt x="14298" y="5122"/>
                  <a:pt x="13872" y="4973"/>
                </a:cubicBezTo>
                <a:lnTo>
                  <a:pt x="13767" y="4939"/>
                </a:lnTo>
                <a:cubicBezTo>
                  <a:pt x="13716" y="4929"/>
                  <a:pt x="13638" y="4905"/>
                  <a:pt x="13600" y="4900"/>
                </a:cubicBezTo>
                <a:lnTo>
                  <a:pt x="13182" y="4846"/>
                </a:lnTo>
                <a:lnTo>
                  <a:pt x="13218" y="4558"/>
                </a:lnTo>
                <a:lnTo>
                  <a:pt x="13256" y="3743"/>
                </a:lnTo>
                <a:cubicBezTo>
                  <a:pt x="13281" y="3192"/>
                  <a:pt x="13358" y="2617"/>
                  <a:pt x="13429" y="2465"/>
                </a:cubicBezTo>
                <a:cubicBezTo>
                  <a:pt x="13432" y="2459"/>
                  <a:pt x="13435" y="2453"/>
                  <a:pt x="13437" y="2447"/>
                </a:cubicBezTo>
                <a:cubicBezTo>
                  <a:pt x="13456" y="2044"/>
                  <a:pt x="13438" y="1736"/>
                  <a:pt x="13377" y="1513"/>
                </a:cubicBezTo>
                <a:cubicBezTo>
                  <a:pt x="13144" y="1030"/>
                  <a:pt x="12628" y="556"/>
                  <a:pt x="11906" y="212"/>
                </a:cubicBezTo>
                <a:cubicBezTo>
                  <a:pt x="11563" y="90"/>
                  <a:pt x="11205" y="9"/>
                  <a:pt x="10867" y="0"/>
                </a:cubicBezTo>
                <a:close/>
                <a:moveTo>
                  <a:pt x="10749" y="1449"/>
                </a:moveTo>
                <a:cubicBezTo>
                  <a:pt x="10968" y="1434"/>
                  <a:pt x="11188" y="1483"/>
                  <a:pt x="11335" y="1598"/>
                </a:cubicBezTo>
                <a:cubicBezTo>
                  <a:pt x="11570" y="1782"/>
                  <a:pt x="11579" y="2184"/>
                  <a:pt x="11381" y="3344"/>
                </a:cubicBezTo>
                <a:cubicBezTo>
                  <a:pt x="11321" y="3700"/>
                  <a:pt x="11226" y="4499"/>
                  <a:pt x="11170" y="5117"/>
                </a:cubicBezTo>
                <a:cubicBezTo>
                  <a:pt x="11114" y="5736"/>
                  <a:pt x="11041" y="6274"/>
                  <a:pt x="11005" y="6316"/>
                </a:cubicBezTo>
                <a:cubicBezTo>
                  <a:pt x="10924" y="6408"/>
                  <a:pt x="10662" y="6411"/>
                  <a:pt x="10584" y="6322"/>
                </a:cubicBezTo>
                <a:cubicBezTo>
                  <a:pt x="10519" y="6248"/>
                  <a:pt x="10498" y="6118"/>
                  <a:pt x="10186" y="3659"/>
                </a:cubicBezTo>
                <a:cubicBezTo>
                  <a:pt x="9961" y="1891"/>
                  <a:pt x="9963" y="1877"/>
                  <a:pt x="10172" y="1678"/>
                </a:cubicBezTo>
                <a:cubicBezTo>
                  <a:pt x="10314" y="1542"/>
                  <a:pt x="10531" y="1465"/>
                  <a:pt x="10749" y="1449"/>
                </a:cubicBezTo>
                <a:close/>
                <a:moveTo>
                  <a:pt x="2638" y="2328"/>
                </a:moveTo>
                <a:cubicBezTo>
                  <a:pt x="2728" y="2329"/>
                  <a:pt x="2822" y="2355"/>
                  <a:pt x="2971" y="2406"/>
                </a:cubicBezTo>
                <a:cubicBezTo>
                  <a:pt x="3186" y="2480"/>
                  <a:pt x="3348" y="2610"/>
                  <a:pt x="3416" y="2762"/>
                </a:cubicBezTo>
                <a:cubicBezTo>
                  <a:pt x="3604" y="3187"/>
                  <a:pt x="4516" y="6938"/>
                  <a:pt x="4458" y="7046"/>
                </a:cubicBezTo>
                <a:cubicBezTo>
                  <a:pt x="4392" y="7168"/>
                  <a:pt x="4115" y="7187"/>
                  <a:pt x="4018" y="7076"/>
                </a:cubicBezTo>
                <a:cubicBezTo>
                  <a:pt x="3945" y="6993"/>
                  <a:pt x="2475" y="4141"/>
                  <a:pt x="2110" y="3376"/>
                </a:cubicBezTo>
                <a:cubicBezTo>
                  <a:pt x="1847" y="2825"/>
                  <a:pt x="1907" y="2554"/>
                  <a:pt x="2330" y="2399"/>
                </a:cubicBezTo>
                <a:cubicBezTo>
                  <a:pt x="2461" y="2351"/>
                  <a:pt x="2548" y="2327"/>
                  <a:pt x="2638" y="2328"/>
                </a:cubicBezTo>
                <a:close/>
                <a:moveTo>
                  <a:pt x="18858" y="2328"/>
                </a:moveTo>
                <a:cubicBezTo>
                  <a:pt x="18951" y="2325"/>
                  <a:pt x="19047" y="2346"/>
                  <a:pt x="19199" y="2392"/>
                </a:cubicBezTo>
                <a:cubicBezTo>
                  <a:pt x="19887" y="2599"/>
                  <a:pt x="19854" y="2716"/>
                  <a:pt x="18248" y="5743"/>
                </a:cubicBezTo>
                <a:cubicBezTo>
                  <a:pt x="17567" y="7025"/>
                  <a:pt x="17331" y="7305"/>
                  <a:pt x="17134" y="7080"/>
                </a:cubicBezTo>
                <a:cubicBezTo>
                  <a:pt x="17070" y="7006"/>
                  <a:pt x="17298" y="5962"/>
                  <a:pt x="17827" y="3878"/>
                </a:cubicBezTo>
                <a:cubicBezTo>
                  <a:pt x="18139" y="2650"/>
                  <a:pt x="18179" y="2564"/>
                  <a:pt x="18536" y="2417"/>
                </a:cubicBezTo>
                <a:cubicBezTo>
                  <a:pt x="18674" y="2360"/>
                  <a:pt x="18765" y="2332"/>
                  <a:pt x="18858" y="2328"/>
                </a:cubicBezTo>
                <a:close/>
                <a:moveTo>
                  <a:pt x="13146" y="6286"/>
                </a:moveTo>
                <a:cubicBezTo>
                  <a:pt x="13187" y="6288"/>
                  <a:pt x="13236" y="6297"/>
                  <a:pt x="13303" y="6311"/>
                </a:cubicBezTo>
                <a:cubicBezTo>
                  <a:pt x="14168" y="6487"/>
                  <a:pt x="15144" y="6950"/>
                  <a:pt x="15144" y="7185"/>
                </a:cubicBezTo>
                <a:cubicBezTo>
                  <a:pt x="15144" y="7582"/>
                  <a:pt x="15807" y="8261"/>
                  <a:pt x="16326" y="8395"/>
                </a:cubicBezTo>
                <a:cubicBezTo>
                  <a:pt x="16433" y="8422"/>
                  <a:pt x="16409" y="8434"/>
                  <a:pt x="16252" y="8438"/>
                </a:cubicBezTo>
                <a:cubicBezTo>
                  <a:pt x="15469" y="8458"/>
                  <a:pt x="14893" y="8623"/>
                  <a:pt x="14391" y="8968"/>
                </a:cubicBezTo>
                <a:cubicBezTo>
                  <a:pt x="13830" y="9353"/>
                  <a:pt x="13639" y="9688"/>
                  <a:pt x="13638" y="10296"/>
                </a:cubicBezTo>
                <a:cubicBezTo>
                  <a:pt x="13637" y="10936"/>
                  <a:pt x="13980" y="11353"/>
                  <a:pt x="14815" y="11732"/>
                </a:cubicBezTo>
                <a:cubicBezTo>
                  <a:pt x="15227" y="11919"/>
                  <a:pt x="15399" y="11949"/>
                  <a:pt x="16071" y="11949"/>
                </a:cubicBezTo>
                <a:cubicBezTo>
                  <a:pt x="16984" y="11949"/>
                  <a:pt x="17241" y="11890"/>
                  <a:pt x="17764" y="11565"/>
                </a:cubicBezTo>
                <a:lnTo>
                  <a:pt x="18154" y="11323"/>
                </a:lnTo>
                <a:lnTo>
                  <a:pt x="18154" y="11542"/>
                </a:lnTo>
                <a:cubicBezTo>
                  <a:pt x="18153" y="11870"/>
                  <a:pt x="17760" y="12962"/>
                  <a:pt x="17341" y="13809"/>
                </a:cubicBezTo>
                <a:cubicBezTo>
                  <a:pt x="16693" y="15117"/>
                  <a:pt x="16648" y="15350"/>
                  <a:pt x="16648" y="17417"/>
                </a:cubicBezTo>
                <a:cubicBezTo>
                  <a:pt x="16648" y="19485"/>
                  <a:pt x="16605" y="19647"/>
                  <a:pt x="15969" y="19978"/>
                </a:cubicBezTo>
                <a:cubicBezTo>
                  <a:pt x="15685" y="20126"/>
                  <a:pt x="15499" y="20139"/>
                  <a:pt x="13050" y="20161"/>
                </a:cubicBezTo>
                <a:cubicBezTo>
                  <a:pt x="11611" y="20173"/>
                  <a:pt x="10409" y="20155"/>
                  <a:pt x="10381" y="20122"/>
                </a:cubicBezTo>
                <a:cubicBezTo>
                  <a:pt x="10353" y="20089"/>
                  <a:pt x="10219" y="19742"/>
                  <a:pt x="10087" y="19353"/>
                </a:cubicBezTo>
                <a:cubicBezTo>
                  <a:pt x="9816" y="18556"/>
                  <a:pt x="9562" y="18236"/>
                  <a:pt x="9015" y="18008"/>
                </a:cubicBezTo>
                <a:cubicBezTo>
                  <a:pt x="8681" y="17869"/>
                  <a:pt x="8426" y="17848"/>
                  <a:pt x="6706" y="17826"/>
                </a:cubicBezTo>
                <a:cubicBezTo>
                  <a:pt x="5204" y="17806"/>
                  <a:pt x="4730" y="17775"/>
                  <a:pt x="4595" y="17689"/>
                </a:cubicBezTo>
                <a:cubicBezTo>
                  <a:pt x="4494" y="17624"/>
                  <a:pt x="4369" y="17336"/>
                  <a:pt x="4293" y="16993"/>
                </a:cubicBezTo>
                <a:cubicBezTo>
                  <a:pt x="4023" y="15783"/>
                  <a:pt x="3950" y="15599"/>
                  <a:pt x="3644" y="15352"/>
                </a:cubicBezTo>
                <a:cubicBezTo>
                  <a:pt x="3360" y="15122"/>
                  <a:pt x="2517" y="14842"/>
                  <a:pt x="2116" y="14843"/>
                </a:cubicBezTo>
                <a:cubicBezTo>
                  <a:pt x="1969" y="14843"/>
                  <a:pt x="2034" y="14698"/>
                  <a:pt x="2457" y="14062"/>
                </a:cubicBezTo>
                <a:cubicBezTo>
                  <a:pt x="3083" y="13118"/>
                  <a:pt x="3534" y="12130"/>
                  <a:pt x="3534" y="11704"/>
                </a:cubicBezTo>
                <a:lnTo>
                  <a:pt x="3534" y="11389"/>
                </a:lnTo>
                <a:lnTo>
                  <a:pt x="3776" y="11547"/>
                </a:lnTo>
                <a:cubicBezTo>
                  <a:pt x="4228" y="11840"/>
                  <a:pt x="4677" y="11949"/>
                  <a:pt x="5428" y="11949"/>
                </a:cubicBezTo>
                <a:cubicBezTo>
                  <a:pt x="6685" y="11949"/>
                  <a:pt x="7556" y="11502"/>
                  <a:pt x="7896" y="10680"/>
                </a:cubicBezTo>
                <a:cubicBezTo>
                  <a:pt x="8041" y="10329"/>
                  <a:pt x="8039" y="10238"/>
                  <a:pt x="7896" y="9851"/>
                </a:cubicBezTo>
                <a:cubicBezTo>
                  <a:pt x="7621" y="9104"/>
                  <a:pt x="6814" y="8577"/>
                  <a:pt x="5791" y="8479"/>
                </a:cubicBezTo>
                <a:lnTo>
                  <a:pt x="5307" y="8431"/>
                </a:lnTo>
                <a:lnTo>
                  <a:pt x="5818" y="8062"/>
                </a:lnTo>
                <a:cubicBezTo>
                  <a:pt x="6194" y="7786"/>
                  <a:pt x="6344" y="7605"/>
                  <a:pt x="6395" y="7377"/>
                </a:cubicBezTo>
                <a:cubicBezTo>
                  <a:pt x="6452" y="7125"/>
                  <a:pt x="6546" y="7029"/>
                  <a:pt x="6907" y="6856"/>
                </a:cubicBezTo>
                <a:cubicBezTo>
                  <a:pt x="7280" y="6678"/>
                  <a:pt x="8359" y="6313"/>
                  <a:pt x="8512" y="6313"/>
                </a:cubicBezTo>
                <a:cubicBezTo>
                  <a:pt x="8537" y="6313"/>
                  <a:pt x="8585" y="6434"/>
                  <a:pt x="8619" y="6580"/>
                </a:cubicBezTo>
                <a:cubicBezTo>
                  <a:pt x="8702" y="6943"/>
                  <a:pt x="9194" y="7412"/>
                  <a:pt x="9710" y="7619"/>
                </a:cubicBezTo>
                <a:cubicBezTo>
                  <a:pt x="10027" y="7746"/>
                  <a:pt x="10311" y="7790"/>
                  <a:pt x="10812" y="7790"/>
                </a:cubicBezTo>
                <a:cubicBezTo>
                  <a:pt x="11388" y="7790"/>
                  <a:pt x="11557" y="7757"/>
                  <a:pt x="11945" y="7564"/>
                </a:cubicBezTo>
                <a:cubicBezTo>
                  <a:pt x="12503" y="7286"/>
                  <a:pt x="12869" y="6913"/>
                  <a:pt x="12954" y="6537"/>
                </a:cubicBezTo>
                <a:cubicBezTo>
                  <a:pt x="12999" y="6338"/>
                  <a:pt x="13024" y="6279"/>
                  <a:pt x="13146" y="6286"/>
                </a:cubicBezTo>
                <a:close/>
                <a:moveTo>
                  <a:pt x="5469" y="9892"/>
                </a:moveTo>
                <a:cubicBezTo>
                  <a:pt x="5702" y="9892"/>
                  <a:pt x="6005" y="10088"/>
                  <a:pt x="6005" y="10237"/>
                </a:cubicBezTo>
                <a:cubicBezTo>
                  <a:pt x="6005" y="10294"/>
                  <a:pt x="5930" y="10395"/>
                  <a:pt x="5837" y="10460"/>
                </a:cubicBezTo>
                <a:cubicBezTo>
                  <a:pt x="5744" y="10526"/>
                  <a:pt x="5579" y="10579"/>
                  <a:pt x="5469" y="10579"/>
                </a:cubicBezTo>
                <a:cubicBezTo>
                  <a:pt x="5236" y="10579"/>
                  <a:pt x="4930" y="10385"/>
                  <a:pt x="4930" y="10237"/>
                </a:cubicBezTo>
                <a:cubicBezTo>
                  <a:pt x="4930" y="10088"/>
                  <a:pt x="5236" y="9892"/>
                  <a:pt x="5469" y="9892"/>
                </a:cubicBezTo>
                <a:close/>
                <a:moveTo>
                  <a:pt x="16263" y="9922"/>
                </a:moveTo>
                <a:cubicBezTo>
                  <a:pt x="16479" y="9960"/>
                  <a:pt x="16541" y="10020"/>
                  <a:pt x="16541" y="10184"/>
                </a:cubicBezTo>
                <a:cubicBezTo>
                  <a:pt x="16541" y="10301"/>
                  <a:pt x="16485" y="10438"/>
                  <a:pt x="16414" y="10488"/>
                </a:cubicBezTo>
                <a:cubicBezTo>
                  <a:pt x="16193" y="10645"/>
                  <a:pt x="15717" y="10553"/>
                  <a:pt x="15620" y="10335"/>
                </a:cubicBezTo>
                <a:cubicBezTo>
                  <a:pt x="15516" y="10104"/>
                  <a:pt x="15901" y="9857"/>
                  <a:pt x="16263" y="9922"/>
                </a:cubicBezTo>
                <a:close/>
              </a:path>
            </a:pathLst>
          </a:custGeom>
          <a:ln w="12700">
            <a:miter lim="400000"/>
          </a:ln>
        </p:spPr>
      </p:pic>
      <p:pic>
        <p:nvPicPr>
          <p:cNvPr id="345" name="Picture 19" descr="Picture 19"/>
          <p:cNvPicPr>
            <a:picLocks noChangeAspect="1"/>
          </p:cNvPicPr>
          <p:nvPr/>
        </p:nvPicPr>
        <p:blipFill>
          <a:blip r:embed="rId6"/>
          <a:srcRect l="13846" t="2560" r="4163" b="8616"/>
          <a:stretch>
            <a:fillRect/>
          </a:stretch>
        </p:blipFill>
        <p:spPr>
          <a:xfrm>
            <a:off x="10330945" y="10279852"/>
            <a:ext cx="4379619" cy="2835535"/>
          </a:xfrm>
          <a:custGeom>
            <a:avLst/>
            <a:gdLst/>
            <a:ahLst/>
            <a:cxnLst>
              <a:cxn ang="0">
                <a:pos x="wd2" y="hd2"/>
              </a:cxn>
              <a:cxn ang="5400000">
                <a:pos x="wd2" y="hd2"/>
              </a:cxn>
              <a:cxn ang="10800000">
                <a:pos x="wd2" y="hd2"/>
              </a:cxn>
              <a:cxn ang="16200000">
                <a:pos x="wd2" y="hd2"/>
              </a:cxn>
            </a:cxnLst>
            <a:rect l="0" t="0" r="r" b="b"/>
            <a:pathLst>
              <a:path w="21574" h="21576" extrusionOk="0">
                <a:moveTo>
                  <a:pt x="12635" y="1"/>
                </a:moveTo>
                <a:cubicBezTo>
                  <a:pt x="12527" y="9"/>
                  <a:pt x="12411" y="91"/>
                  <a:pt x="12307" y="252"/>
                </a:cubicBezTo>
                <a:cubicBezTo>
                  <a:pt x="12134" y="518"/>
                  <a:pt x="12079" y="2945"/>
                  <a:pt x="12240" y="3193"/>
                </a:cubicBezTo>
                <a:cubicBezTo>
                  <a:pt x="12293" y="3274"/>
                  <a:pt x="12460" y="3314"/>
                  <a:pt x="12612" y="3281"/>
                </a:cubicBezTo>
                <a:cubicBezTo>
                  <a:pt x="12830" y="3233"/>
                  <a:pt x="12911" y="2994"/>
                  <a:pt x="13005" y="2145"/>
                </a:cubicBezTo>
                <a:cubicBezTo>
                  <a:pt x="13070" y="1554"/>
                  <a:pt x="13084" y="830"/>
                  <a:pt x="13036" y="535"/>
                </a:cubicBezTo>
                <a:cubicBezTo>
                  <a:pt x="12978" y="177"/>
                  <a:pt x="12816" y="-12"/>
                  <a:pt x="12635" y="1"/>
                </a:cubicBezTo>
                <a:close/>
                <a:moveTo>
                  <a:pt x="9312" y="104"/>
                </a:moveTo>
                <a:cubicBezTo>
                  <a:pt x="8992" y="104"/>
                  <a:pt x="8971" y="172"/>
                  <a:pt x="8933" y="1420"/>
                </a:cubicBezTo>
                <a:cubicBezTo>
                  <a:pt x="8908" y="2212"/>
                  <a:pt x="8955" y="2854"/>
                  <a:pt x="9050" y="3030"/>
                </a:cubicBezTo>
                <a:cubicBezTo>
                  <a:pt x="9243" y="3389"/>
                  <a:pt x="9474" y="3406"/>
                  <a:pt x="9689" y="3075"/>
                </a:cubicBezTo>
                <a:cubicBezTo>
                  <a:pt x="9865" y="2804"/>
                  <a:pt x="9913" y="1203"/>
                  <a:pt x="9752" y="955"/>
                </a:cubicBezTo>
                <a:cubicBezTo>
                  <a:pt x="9697" y="871"/>
                  <a:pt x="9651" y="646"/>
                  <a:pt x="9650" y="454"/>
                </a:cubicBezTo>
                <a:cubicBezTo>
                  <a:pt x="9649" y="221"/>
                  <a:pt x="9537" y="104"/>
                  <a:pt x="9312" y="104"/>
                </a:cubicBezTo>
                <a:close/>
                <a:moveTo>
                  <a:pt x="5961" y="862"/>
                </a:moveTo>
                <a:cubicBezTo>
                  <a:pt x="5612" y="897"/>
                  <a:pt x="5548" y="1405"/>
                  <a:pt x="5726" y="2583"/>
                </a:cubicBezTo>
                <a:cubicBezTo>
                  <a:pt x="5827" y="3249"/>
                  <a:pt x="5992" y="3871"/>
                  <a:pt x="6092" y="3969"/>
                </a:cubicBezTo>
                <a:cubicBezTo>
                  <a:pt x="6604" y="4468"/>
                  <a:pt x="6830" y="3661"/>
                  <a:pt x="6598" y="2160"/>
                </a:cubicBezTo>
                <a:cubicBezTo>
                  <a:pt x="6449" y="1192"/>
                  <a:pt x="6350" y="923"/>
                  <a:pt x="6127" y="874"/>
                </a:cubicBezTo>
                <a:cubicBezTo>
                  <a:pt x="6065" y="860"/>
                  <a:pt x="6011" y="857"/>
                  <a:pt x="5961" y="862"/>
                </a:cubicBezTo>
                <a:close/>
                <a:moveTo>
                  <a:pt x="16037" y="916"/>
                </a:moveTo>
                <a:cubicBezTo>
                  <a:pt x="15936" y="864"/>
                  <a:pt x="15808" y="927"/>
                  <a:pt x="15658" y="1136"/>
                </a:cubicBezTo>
                <a:cubicBezTo>
                  <a:pt x="15389" y="1511"/>
                  <a:pt x="15140" y="3508"/>
                  <a:pt x="15310" y="3930"/>
                </a:cubicBezTo>
                <a:cubicBezTo>
                  <a:pt x="15483" y="4361"/>
                  <a:pt x="15926" y="4167"/>
                  <a:pt x="16066" y="3598"/>
                </a:cubicBezTo>
                <a:cubicBezTo>
                  <a:pt x="16398" y="2255"/>
                  <a:pt x="16340" y="1071"/>
                  <a:pt x="16037" y="916"/>
                </a:cubicBezTo>
                <a:close/>
                <a:moveTo>
                  <a:pt x="2876" y="2909"/>
                </a:moveTo>
                <a:cubicBezTo>
                  <a:pt x="2437" y="2908"/>
                  <a:pt x="2371" y="3580"/>
                  <a:pt x="2708" y="4609"/>
                </a:cubicBezTo>
                <a:cubicBezTo>
                  <a:pt x="2869" y="5101"/>
                  <a:pt x="3065" y="5624"/>
                  <a:pt x="3142" y="5772"/>
                </a:cubicBezTo>
                <a:cubicBezTo>
                  <a:pt x="3321" y="6117"/>
                  <a:pt x="3641" y="6018"/>
                  <a:pt x="3828" y="5561"/>
                </a:cubicBezTo>
                <a:cubicBezTo>
                  <a:pt x="4046" y="5028"/>
                  <a:pt x="3285" y="2910"/>
                  <a:pt x="2876" y="2909"/>
                </a:cubicBezTo>
                <a:close/>
                <a:moveTo>
                  <a:pt x="19308" y="3655"/>
                </a:moveTo>
                <a:cubicBezTo>
                  <a:pt x="19125" y="3709"/>
                  <a:pt x="18920" y="4061"/>
                  <a:pt x="18620" y="4781"/>
                </a:cubicBezTo>
                <a:cubicBezTo>
                  <a:pt x="18272" y="5615"/>
                  <a:pt x="18225" y="5865"/>
                  <a:pt x="18348" y="6219"/>
                </a:cubicBezTo>
                <a:cubicBezTo>
                  <a:pt x="18578" y="6882"/>
                  <a:pt x="18847" y="6733"/>
                  <a:pt x="19359" y="5660"/>
                </a:cubicBezTo>
                <a:cubicBezTo>
                  <a:pt x="19888" y="4550"/>
                  <a:pt x="19924" y="4318"/>
                  <a:pt x="19630" y="3866"/>
                </a:cubicBezTo>
                <a:cubicBezTo>
                  <a:pt x="19521" y="3697"/>
                  <a:pt x="19418" y="3622"/>
                  <a:pt x="19308" y="3655"/>
                </a:cubicBezTo>
                <a:close/>
                <a:moveTo>
                  <a:pt x="10796" y="4066"/>
                </a:moveTo>
                <a:cubicBezTo>
                  <a:pt x="8486" y="4066"/>
                  <a:pt x="8023" y="4123"/>
                  <a:pt x="7017" y="4537"/>
                </a:cubicBezTo>
                <a:cubicBezTo>
                  <a:pt x="4863" y="5422"/>
                  <a:pt x="3664" y="6537"/>
                  <a:pt x="3001" y="8273"/>
                </a:cubicBezTo>
                <a:cubicBezTo>
                  <a:pt x="2514" y="9548"/>
                  <a:pt x="2482" y="11687"/>
                  <a:pt x="2931" y="12996"/>
                </a:cubicBezTo>
                <a:cubicBezTo>
                  <a:pt x="3617" y="14997"/>
                  <a:pt x="5266" y="16393"/>
                  <a:pt x="7826" y="17139"/>
                </a:cubicBezTo>
                <a:cubicBezTo>
                  <a:pt x="9818" y="17719"/>
                  <a:pt x="13564" y="17427"/>
                  <a:pt x="15382" y="16550"/>
                </a:cubicBezTo>
                <a:cubicBezTo>
                  <a:pt x="18372" y="15108"/>
                  <a:pt x="19710" y="11921"/>
                  <a:pt x="18710" y="8617"/>
                </a:cubicBezTo>
                <a:cubicBezTo>
                  <a:pt x="18140" y="6736"/>
                  <a:pt x="16857" y="5470"/>
                  <a:pt x="14573" y="4534"/>
                </a:cubicBezTo>
                <a:cubicBezTo>
                  <a:pt x="13568" y="4122"/>
                  <a:pt x="13101" y="4066"/>
                  <a:pt x="10796" y="4066"/>
                </a:cubicBezTo>
                <a:close/>
                <a:moveTo>
                  <a:pt x="608" y="8218"/>
                </a:moveTo>
                <a:cubicBezTo>
                  <a:pt x="363" y="8101"/>
                  <a:pt x="0" y="8523"/>
                  <a:pt x="0" y="8925"/>
                </a:cubicBezTo>
                <a:cubicBezTo>
                  <a:pt x="0" y="9399"/>
                  <a:pt x="164" y="9578"/>
                  <a:pt x="878" y="9894"/>
                </a:cubicBezTo>
                <a:cubicBezTo>
                  <a:pt x="1643" y="10233"/>
                  <a:pt x="1728" y="10222"/>
                  <a:pt x="1885" y="9773"/>
                </a:cubicBezTo>
                <a:cubicBezTo>
                  <a:pt x="2101" y="9153"/>
                  <a:pt x="1913" y="8746"/>
                  <a:pt x="1302" y="8505"/>
                </a:cubicBezTo>
                <a:cubicBezTo>
                  <a:pt x="994" y="8383"/>
                  <a:pt x="682" y="8254"/>
                  <a:pt x="608" y="8218"/>
                </a:cubicBezTo>
                <a:close/>
                <a:moveTo>
                  <a:pt x="20960" y="8940"/>
                </a:moveTo>
                <a:cubicBezTo>
                  <a:pt x="20817" y="8946"/>
                  <a:pt x="20642" y="8975"/>
                  <a:pt x="20428" y="9024"/>
                </a:cubicBezTo>
                <a:cubicBezTo>
                  <a:pt x="19955" y="9134"/>
                  <a:pt x="19820" y="9259"/>
                  <a:pt x="19756" y="9656"/>
                </a:cubicBezTo>
                <a:cubicBezTo>
                  <a:pt x="19711" y="9928"/>
                  <a:pt x="19715" y="10251"/>
                  <a:pt x="19763" y="10371"/>
                </a:cubicBezTo>
                <a:cubicBezTo>
                  <a:pt x="19875" y="10649"/>
                  <a:pt x="20786" y="10657"/>
                  <a:pt x="21253" y="10383"/>
                </a:cubicBezTo>
                <a:cubicBezTo>
                  <a:pt x="21536" y="10218"/>
                  <a:pt x="21600" y="10058"/>
                  <a:pt x="21566" y="9604"/>
                </a:cubicBezTo>
                <a:cubicBezTo>
                  <a:pt x="21529" y="9109"/>
                  <a:pt x="21389" y="8921"/>
                  <a:pt x="20960" y="8940"/>
                </a:cubicBezTo>
                <a:close/>
                <a:moveTo>
                  <a:pt x="2063" y="13343"/>
                </a:moveTo>
                <a:cubicBezTo>
                  <a:pt x="1873" y="13331"/>
                  <a:pt x="1615" y="13499"/>
                  <a:pt x="1312" y="13850"/>
                </a:cubicBezTo>
                <a:cubicBezTo>
                  <a:pt x="812" y="14429"/>
                  <a:pt x="571" y="15146"/>
                  <a:pt x="737" y="15560"/>
                </a:cubicBezTo>
                <a:cubicBezTo>
                  <a:pt x="1028" y="16284"/>
                  <a:pt x="2472" y="14861"/>
                  <a:pt x="2401" y="13920"/>
                </a:cubicBezTo>
                <a:cubicBezTo>
                  <a:pt x="2373" y="13547"/>
                  <a:pt x="2252" y="13355"/>
                  <a:pt x="2063" y="13343"/>
                </a:cubicBezTo>
                <a:close/>
                <a:moveTo>
                  <a:pt x="19365" y="13748"/>
                </a:moveTo>
                <a:cubicBezTo>
                  <a:pt x="18876" y="13855"/>
                  <a:pt x="18947" y="14703"/>
                  <a:pt x="19519" y="15605"/>
                </a:cubicBezTo>
                <a:cubicBezTo>
                  <a:pt x="20102" y="16523"/>
                  <a:pt x="20550" y="16605"/>
                  <a:pt x="20624" y="15807"/>
                </a:cubicBezTo>
                <a:cubicBezTo>
                  <a:pt x="20682" y="15168"/>
                  <a:pt x="19761" y="13660"/>
                  <a:pt x="19365" y="13748"/>
                </a:cubicBezTo>
                <a:close/>
                <a:moveTo>
                  <a:pt x="4377" y="16200"/>
                </a:moveTo>
                <a:cubicBezTo>
                  <a:pt x="4170" y="16220"/>
                  <a:pt x="3941" y="16618"/>
                  <a:pt x="3763" y="17338"/>
                </a:cubicBezTo>
                <a:cubicBezTo>
                  <a:pt x="3466" y="18548"/>
                  <a:pt x="3447" y="18926"/>
                  <a:pt x="3670" y="19268"/>
                </a:cubicBezTo>
                <a:cubicBezTo>
                  <a:pt x="3759" y="19405"/>
                  <a:pt x="3860" y="19519"/>
                  <a:pt x="3892" y="19519"/>
                </a:cubicBezTo>
                <a:cubicBezTo>
                  <a:pt x="4013" y="19519"/>
                  <a:pt x="4339" y="18765"/>
                  <a:pt x="4594" y="17894"/>
                </a:cubicBezTo>
                <a:cubicBezTo>
                  <a:pt x="4796" y="17205"/>
                  <a:pt x="4824" y="16900"/>
                  <a:pt x="4714" y="16583"/>
                </a:cubicBezTo>
                <a:cubicBezTo>
                  <a:pt x="4619" y="16311"/>
                  <a:pt x="4502" y="16188"/>
                  <a:pt x="4377" y="16200"/>
                </a:cubicBezTo>
                <a:close/>
                <a:moveTo>
                  <a:pt x="16954" y="16369"/>
                </a:moveTo>
                <a:cubicBezTo>
                  <a:pt x="16832" y="16336"/>
                  <a:pt x="16717" y="16477"/>
                  <a:pt x="16606" y="16795"/>
                </a:cubicBezTo>
                <a:cubicBezTo>
                  <a:pt x="16468" y="17192"/>
                  <a:pt x="16741" y="18882"/>
                  <a:pt x="17038" y="19464"/>
                </a:cubicBezTo>
                <a:cubicBezTo>
                  <a:pt x="17218" y="19816"/>
                  <a:pt x="17472" y="19792"/>
                  <a:pt x="17683" y="19401"/>
                </a:cubicBezTo>
                <a:cubicBezTo>
                  <a:pt x="17828" y="19133"/>
                  <a:pt x="17816" y="18890"/>
                  <a:pt x="17613" y="18000"/>
                </a:cubicBezTo>
                <a:cubicBezTo>
                  <a:pt x="17377" y="16969"/>
                  <a:pt x="17158" y="16425"/>
                  <a:pt x="16954" y="16369"/>
                </a:cubicBezTo>
                <a:close/>
                <a:moveTo>
                  <a:pt x="7392" y="17668"/>
                </a:moveTo>
                <a:cubicBezTo>
                  <a:pt x="7273" y="17636"/>
                  <a:pt x="7143" y="17727"/>
                  <a:pt x="7026" y="17942"/>
                </a:cubicBezTo>
                <a:cubicBezTo>
                  <a:pt x="6787" y="18386"/>
                  <a:pt x="6610" y="20398"/>
                  <a:pt x="6782" y="20721"/>
                </a:cubicBezTo>
                <a:cubicBezTo>
                  <a:pt x="6861" y="20869"/>
                  <a:pt x="7051" y="20963"/>
                  <a:pt x="7204" y="20929"/>
                </a:cubicBezTo>
                <a:cubicBezTo>
                  <a:pt x="7422" y="20881"/>
                  <a:pt x="7521" y="20615"/>
                  <a:pt x="7654" y="19724"/>
                </a:cubicBezTo>
                <a:cubicBezTo>
                  <a:pt x="7770" y="18949"/>
                  <a:pt x="7782" y="18432"/>
                  <a:pt x="7693" y="18114"/>
                </a:cubicBezTo>
                <a:cubicBezTo>
                  <a:pt x="7619" y="17849"/>
                  <a:pt x="7511" y="17699"/>
                  <a:pt x="7392" y="17668"/>
                </a:cubicBezTo>
                <a:close/>
                <a:moveTo>
                  <a:pt x="13943" y="17749"/>
                </a:moveTo>
                <a:cubicBezTo>
                  <a:pt x="13904" y="17749"/>
                  <a:pt x="13864" y="17764"/>
                  <a:pt x="13822" y="17788"/>
                </a:cubicBezTo>
                <a:cubicBezTo>
                  <a:pt x="13710" y="17855"/>
                  <a:pt x="13649" y="17957"/>
                  <a:pt x="13689" y="18018"/>
                </a:cubicBezTo>
                <a:cubicBezTo>
                  <a:pt x="13729" y="18079"/>
                  <a:pt x="13697" y="18250"/>
                  <a:pt x="13617" y="18398"/>
                </a:cubicBezTo>
                <a:cubicBezTo>
                  <a:pt x="13537" y="18547"/>
                  <a:pt x="13519" y="18787"/>
                  <a:pt x="13578" y="18933"/>
                </a:cubicBezTo>
                <a:cubicBezTo>
                  <a:pt x="13636" y="19079"/>
                  <a:pt x="13667" y="19509"/>
                  <a:pt x="13646" y="19887"/>
                </a:cubicBezTo>
                <a:cubicBezTo>
                  <a:pt x="13625" y="20266"/>
                  <a:pt x="13680" y="20712"/>
                  <a:pt x="13769" y="20878"/>
                </a:cubicBezTo>
                <a:cubicBezTo>
                  <a:pt x="13976" y="21261"/>
                  <a:pt x="14225" y="21261"/>
                  <a:pt x="14432" y="20878"/>
                </a:cubicBezTo>
                <a:cubicBezTo>
                  <a:pt x="14543" y="20672"/>
                  <a:pt x="14565" y="20208"/>
                  <a:pt x="14500" y="19413"/>
                </a:cubicBezTo>
                <a:cubicBezTo>
                  <a:pt x="14413" y="18330"/>
                  <a:pt x="14215" y="17746"/>
                  <a:pt x="13943" y="17749"/>
                </a:cubicBezTo>
                <a:close/>
                <a:moveTo>
                  <a:pt x="10416" y="18096"/>
                </a:moveTo>
                <a:cubicBezTo>
                  <a:pt x="10346" y="18105"/>
                  <a:pt x="10277" y="18158"/>
                  <a:pt x="10199" y="18256"/>
                </a:cubicBezTo>
                <a:cubicBezTo>
                  <a:pt x="9938" y="18590"/>
                  <a:pt x="9897" y="20962"/>
                  <a:pt x="10147" y="21346"/>
                </a:cubicBezTo>
                <a:cubicBezTo>
                  <a:pt x="10254" y="21511"/>
                  <a:pt x="10334" y="21588"/>
                  <a:pt x="10418" y="21575"/>
                </a:cubicBezTo>
                <a:cubicBezTo>
                  <a:pt x="10503" y="21563"/>
                  <a:pt x="10593" y="21459"/>
                  <a:pt x="10723" y="21258"/>
                </a:cubicBezTo>
                <a:cubicBezTo>
                  <a:pt x="11026" y="20793"/>
                  <a:pt x="10962" y="18515"/>
                  <a:pt x="10637" y="18202"/>
                </a:cubicBezTo>
                <a:cubicBezTo>
                  <a:pt x="10556" y="18123"/>
                  <a:pt x="10486" y="18087"/>
                  <a:pt x="10416" y="18096"/>
                </a:cubicBezTo>
                <a:close/>
              </a:path>
            </a:pathLst>
          </a:custGeom>
          <a:ln w="12700">
            <a:miter lim="400000"/>
          </a:ln>
        </p:spPr>
      </p:pic>
      <p:pic>
        <p:nvPicPr>
          <p:cNvPr id="346" name="Picture 23" descr="Picture 23"/>
          <p:cNvPicPr>
            <a:picLocks noChangeAspect="1"/>
          </p:cNvPicPr>
          <p:nvPr/>
        </p:nvPicPr>
        <p:blipFill>
          <a:blip r:embed="rId7"/>
          <a:srcRect l="15348" t="14" r="3517" b="4279"/>
          <a:stretch>
            <a:fillRect/>
          </a:stretch>
        </p:blipFill>
        <p:spPr>
          <a:xfrm>
            <a:off x="20724347" y="7940797"/>
            <a:ext cx="2658813" cy="3048795"/>
          </a:xfrm>
          <a:custGeom>
            <a:avLst/>
            <a:gdLst/>
            <a:ahLst/>
            <a:cxnLst>
              <a:cxn ang="0">
                <a:pos x="wd2" y="hd2"/>
              </a:cxn>
              <a:cxn ang="5400000">
                <a:pos x="wd2" y="hd2"/>
              </a:cxn>
              <a:cxn ang="10800000">
                <a:pos x="wd2" y="hd2"/>
              </a:cxn>
              <a:cxn ang="16200000">
                <a:pos x="wd2" y="hd2"/>
              </a:cxn>
            </a:cxnLst>
            <a:rect l="0" t="0" r="r" b="b"/>
            <a:pathLst>
              <a:path w="21504" h="21600" extrusionOk="0">
                <a:moveTo>
                  <a:pt x="10820" y="0"/>
                </a:moveTo>
                <a:cubicBezTo>
                  <a:pt x="10557" y="14"/>
                  <a:pt x="10408" y="245"/>
                  <a:pt x="10143" y="1248"/>
                </a:cubicBezTo>
                <a:cubicBezTo>
                  <a:pt x="10129" y="1324"/>
                  <a:pt x="10132" y="1322"/>
                  <a:pt x="10117" y="1400"/>
                </a:cubicBezTo>
                <a:cubicBezTo>
                  <a:pt x="9571" y="4290"/>
                  <a:pt x="8946" y="6526"/>
                  <a:pt x="8063" y="8750"/>
                </a:cubicBezTo>
                <a:cubicBezTo>
                  <a:pt x="7746" y="9549"/>
                  <a:pt x="7459" y="10383"/>
                  <a:pt x="7428" y="10606"/>
                </a:cubicBezTo>
                <a:cubicBezTo>
                  <a:pt x="7396" y="10829"/>
                  <a:pt x="7348" y="11011"/>
                  <a:pt x="7318" y="11011"/>
                </a:cubicBezTo>
                <a:cubicBezTo>
                  <a:pt x="7095" y="11011"/>
                  <a:pt x="6643" y="10601"/>
                  <a:pt x="6484" y="10252"/>
                </a:cubicBezTo>
                <a:cubicBezTo>
                  <a:pt x="6425" y="10122"/>
                  <a:pt x="6336" y="9984"/>
                  <a:pt x="6234" y="9847"/>
                </a:cubicBezTo>
                <a:cubicBezTo>
                  <a:pt x="6062" y="9640"/>
                  <a:pt x="5891" y="9447"/>
                  <a:pt x="5714" y="9290"/>
                </a:cubicBezTo>
                <a:cubicBezTo>
                  <a:pt x="5505" y="9106"/>
                  <a:pt x="5290" y="8956"/>
                  <a:pt x="5065" y="8837"/>
                </a:cubicBezTo>
                <a:cubicBezTo>
                  <a:pt x="5064" y="8837"/>
                  <a:pt x="5063" y="8835"/>
                  <a:pt x="5062" y="8835"/>
                </a:cubicBezTo>
                <a:cubicBezTo>
                  <a:pt x="5061" y="8834"/>
                  <a:pt x="5060" y="8835"/>
                  <a:pt x="5059" y="8835"/>
                </a:cubicBezTo>
                <a:cubicBezTo>
                  <a:pt x="4915" y="8759"/>
                  <a:pt x="4756" y="8716"/>
                  <a:pt x="4603" y="8666"/>
                </a:cubicBezTo>
                <a:cubicBezTo>
                  <a:pt x="4012" y="8513"/>
                  <a:pt x="3171" y="8501"/>
                  <a:pt x="2542" y="8635"/>
                </a:cubicBezTo>
                <a:cubicBezTo>
                  <a:pt x="2067" y="8784"/>
                  <a:pt x="1612" y="9057"/>
                  <a:pt x="982" y="9583"/>
                </a:cubicBezTo>
                <a:cubicBezTo>
                  <a:pt x="910" y="9642"/>
                  <a:pt x="855" y="9677"/>
                  <a:pt x="790" y="9723"/>
                </a:cubicBezTo>
                <a:cubicBezTo>
                  <a:pt x="361" y="10101"/>
                  <a:pt x="0" y="10468"/>
                  <a:pt x="0" y="10592"/>
                </a:cubicBezTo>
                <a:cubicBezTo>
                  <a:pt x="0" y="10831"/>
                  <a:pt x="213" y="10970"/>
                  <a:pt x="809" y="11109"/>
                </a:cubicBezTo>
                <a:cubicBezTo>
                  <a:pt x="1141" y="11187"/>
                  <a:pt x="1370" y="11318"/>
                  <a:pt x="1483" y="11503"/>
                </a:cubicBezTo>
                <a:cubicBezTo>
                  <a:pt x="1506" y="11540"/>
                  <a:pt x="1539" y="11575"/>
                  <a:pt x="1566" y="11610"/>
                </a:cubicBezTo>
                <a:cubicBezTo>
                  <a:pt x="1645" y="11660"/>
                  <a:pt x="1740" y="11708"/>
                  <a:pt x="1807" y="11756"/>
                </a:cubicBezTo>
                <a:cubicBezTo>
                  <a:pt x="2029" y="11915"/>
                  <a:pt x="2214" y="12022"/>
                  <a:pt x="2430" y="12158"/>
                </a:cubicBezTo>
                <a:cubicBezTo>
                  <a:pt x="2523" y="12183"/>
                  <a:pt x="2619" y="12209"/>
                  <a:pt x="2716" y="12217"/>
                </a:cubicBezTo>
                <a:cubicBezTo>
                  <a:pt x="3133" y="12252"/>
                  <a:pt x="3141" y="12264"/>
                  <a:pt x="3345" y="13033"/>
                </a:cubicBezTo>
                <a:cubicBezTo>
                  <a:pt x="3405" y="13260"/>
                  <a:pt x="3476" y="13472"/>
                  <a:pt x="3544" y="13688"/>
                </a:cubicBezTo>
                <a:cubicBezTo>
                  <a:pt x="3552" y="13713"/>
                  <a:pt x="3565" y="13732"/>
                  <a:pt x="3573" y="13758"/>
                </a:cubicBezTo>
                <a:cubicBezTo>
                  <a:pt x="4668" y="17450"/>
                  <a:pt x="7499" y="19925"/>
                  <a:pt x="10933" y="20197"/>
                </a:cubicBezTo>
                <a:cubicBezTo>
                  <a:pt x="11695" y="20257"/>
                  <a:pt x="12674" y="20206"/>
                  <a:pt x="13218" y="20073"/>
                </a:cubicBezTo>
                <a:cubicBezTo>
                  <a:pt x="13408" y="20027"/>
                  <a:pt x="13548" y="19999"/>
                  <a:pt x="13687" y="19978"/>
                </a:cubicBezTo>
                <a:lnTo>
                  <a:pt x="14139" y="19845"/>
                </a:lnTo>
                <a:lnTo>
                  <a:pt x="14746" y="20144"/>
                </a:lnTo>
                <a:cubicBezTo>
                  <a:pt x="14968" y="20238"/>
                  <a:pt x="15237" y="20363"/>
                  <a:pt x="15597" y="20540"/>
                </a:cubicBezTo>
                <a:cubicBezTo>
                  <a:pt x="15868" y="20673"/>
                  <a:pt x="15928" y="20720"/>
                  <a:pt x="16165" y="20844"/>
                </a:cubicBezTo>
                <a:cubicBezTo>
                  <a:pt x="16787" y="21153"/>
                  <a:pt x="17462" y="21490"/>
                  <a:pt x="17564" y="21552"/>
                </a:cubicBezTo>
                <a:cubicBezTo>
                  <a:pt x="17565" y="21552"/>
                  <a:pt x="17566" y="21552"/>
                  <a:pt x="17567" y="21552"/>
                </a:cubicBezTo>
                <a:cubicBezTo>
                  <a:pt x="17686" y="21579"/>
                  <a:pt x="17814" y="21600"/>
                  <a:pt x="17937" y="21600"/>
                </a:cubicBezTo>
                <a:cubicBezTo>
                  <a:pt x="18234" y="21600"/>
                  <a:pt x="18565" y="21381"/>
                  <a:pt x="18887" y="21029"/>
                </a:cubicBezTo>
                <a:cubicBezTo>
                  <a:pt x="18907" y="21006"/>
                  <a:pt x="18934" y="20991"/>
                  <a:pt x="18954" y="20967"/>
                </a:cubicBezTo>
                <a:cubicBezTo>
                  <a:pt x="18956" y="20966"/>
                  <a:pt x="18956" y="20961"/>
                  <a:pt x="18957" y="20959"/>
                </a:cubicBezTo>
                <a:cubicBezTo>
                  <a:pt x="18969" y="20946"/>
                  <a:pt x="18981" y="20933"/>
                  <a:pt x="18993" y="20920"/>
                </a:cubicBezTo>
                <a:cubicBezTo>
                  <a:pt x="19195" y="20677"/>
                  <a:pt x="19391" y="20379"/>
                  <a:pt x="19567" y="20048"/>
                </a:cubicBezTo>
                <a:cubicBezTo>
                  <a:pt x="19577" y="20030"/>
                  <a:pt x="19586" y="20013"/>
                  <a:pt x="19596" y="19994"/>
                </a:cubicBezTo>
                <a:cubicBezTo>
                  <a:pt x="19598" y="19990"/>
                  <a:pt x="19597" y="19984"/>
                  <a:pt x="19599" y="19980"/>
                </a:cubicBezTo>
                <a:cubicBezTo>
                  <a:pt x="19889" y="19421"/>
                  <a:pt x="20126" y="18769"/>
                  <a:pt x="20248" y="18108"/>
                </a:cubicBezTo>
                <a:cubicBezTo>
                  <a:pt x="20307" y="17788"/>
                  <a:pt x="20323" y="17569"/>
                  <a:pt x="20338" y="17346"/>
                </a:cubicBezTo>
                <a:cubicBezTo>
                  <a:pt x="20336" y="17087"/>
                  <a:pt x="20328" y="16873"/>
                  <a:pt x="20302" y="16724"/>
                </a:cubicBezTo>
                <a:cubicBezTo>
                  <a:pt x="20302" y="16723"/>
                  <a:pt x="20303" y="16723"/>
                  <a:pt x="20302" y="16722"/>
                </a:cubicBezTo>
                <a:cubicBezTo>
                  <a:pt x="20248" y="16579"/>
                  <a:pt x="20152" y="16477"/>
                  <a:pt x="20013" y="16401"/>
                </a:cubicBezTo>
                <a:cubicBezTo>
                  <a:pt x="19767" y="16339"/>
                  <a:pt x="19048" y="16264"/>
                  <a:pt x="18126" y="16224"/>
                </a:cubicBezTo>
                <a:lnTo>
                  <a:pt x="16239" y="16140"/>
                </a:lnTo>
                <a:lnTo>
                  <a:pt x="18071" y="14900"/>
                </a:lnTo>
                <a:cubicBezTo>
                  <a:pt x="18275" y="14762"/>
                  <a:pt x="18384" y="14684"/>
                  <a:pt x="18559" y="14565"/>
                </a:cubicBezTo>
                <a:cubicBezTo>
                  <a:pt x="18605" y="14533"/>
                  <a:pt x="18628" y="14510"/>
                  <a:pt x="18675" y="14478"/>
                </a:cubicBezTo>
                <a:cubicBezTo>
                  <a:pt x="19710" y="13765"/>
                  <a:pt x="20666" y="13006"/>
                  <a:pt x="20941" y="12695"/>
                </a:cubicBezTo>
                <a:cubicBezTo>
                  <a:pt x="21021" y="12590"/>
                  <a:pt x="21099" y="12490"/>
                  <a:pt x="21169" y="12369"/>
                </a:cubicBezTo>
                <a:cubicBezTo>
                  <a:pt x="21208" y="12302"/>
                  <a:pt x="21236" y="12227"/>
                  <a:pt x="21268" y="12155"/>
                </a:cubicBezTo>
                <a:cubicBezTo>
                  <a:pt x="21564" y="11401"/>
                  <a:pt x="21600" y="10331"/>
                  <a:pt x="21268" y="9945"/>
                </a:cubicBezTo>
                <a:cubicBezTo>
                  <a:pt x="21245" y="9918"/>
                  <a:pt x="21234" y="9895"/>
                  <a:pt x="21214" y="9869"/>
                </a:cubicBezTo>
                <a:cubicBezTo>
                  <a:pt x="21172" y="9849"/>
                  <a:pt x="21135" y="9824"/>
                  <a:pt x="21085" y="9824"/>
                </a:cubicBezTo>
                <a:cubicBezTo>
                  <a:pt x="20772" y="9824"/>
                  <a:pt x="20770" y="9775"/>
                  <a:pt x="21098" y="9310"/>
                </a:cubicBezTo>
                <a:cubicBezTo>
                  <a:pt x="21100" y="9308"/>
                  <a:pt x="21103" y="9306"/>
                  <a:pt x="21105" y="9304"/>
                </a:cubicBezTo>
                <a:cubicBezTo>
                  <a:pt x="21139" y="9195"/>
                  <a:pt x="21187" y="9069"/>
                  <a:pt x="21268" y="8899"/>
                </a:cubicBezTo>
                <a:cubicBezTo>
                  <a:pt x="21331" y="8769"/>
                  <a:pt x="21360" y="8623"/>
                  <a:pt x="21394" y="8477"/>
                </a:cubicBezTo>
                <a:cubicBezTo>
                  <a:pt x="21449" y="8122"/>
                  <a:pt x="21445" y="7739"/>
                  <a:pt x="21394" y="7389"/>
                </a:cubicBezTo>
                <a:cubicBezTo>
                  <a:pt x="21318" y="7039"/>
                  <a:pt x="21187" y="6698"/>
                  <a:pt x="20976" y="6411"/>
                </a:cubicBezTo>
                <a:cubicBezTo>
                  <a:pt x="20976" y="6410"/>
                  <a:pt x="20977" y="6409"/>
                  <a:pt x="20976" y="6408"/>
                </a:cubicBezTo>
                <a:cubicBezTo>
                  <a:pt x="20928" y="6369"/>
                  <a:pt x="20880" y="6325"/>
                  <a:pt x="20825" y="6310"/>
                </a:cubicBezTo>
                <a:cubicBezTo>
                  <a:pt x="20538" y="6230"/>
                  <a:pt x="20533" y="6181"/>
                  <a:pt x="20771" y="5683"/>
                </a:cubicBezTo>
                <a:cubicBezTo>
                  <a:pt x="20777" y="5670"/>
                  <a:pt x="20778" y="5648"/>
                  <a:pt x="20784" y="5635"/>
                </a:cubicBezTo>
                <a:cubicBezTo>
                  <a:pt x="20803" y="5512"/>
                  <a:pt x="20835" y="5378"/>
                  <a:pt x="20886" y="5210"/>
                </a:cubicBezTo>
                <a:cubicBezTo>
                  <a:pt x="20915" y="5118"/>
                  <a:pt x="20922" y="5007"/>
                  <a:pt x="20941" y="4904"/>
                </a:cubicBezTo>
                <a:cubicBezTo>
                  <a:pt x="20977" y="4487"/>
                  <a:pt x="20957" y="4023"/>
                  <a:pt x="20867" y="3607"/>
                </a:cubicBezTo>
                <a:cubicBezTo>
                  <a:pt x="20867" y="3606"/>
                  <a:pt x="20867" y="3606"/>
                  <a:pt x="20867" y="3605"/>
                </a:cubicBezTo>
                <a:cubicBezTo>
                  <a:pt x="20665" y="3057"/>
                  <a:pt x="20356" y="2529"/>
                  <a:pt x="20145" y="2382"/>
                </a:cubicBezTo>
                <a:cubicBezTo>
                  <a:pt x="20065" y="2370"/>
                  <a:pt x="19971" y="2399"/>
                  <a:pt x="19866" y="2455"/>
                </a:cubicBezTo>
                <a:cubicBezTo>
                  <a:pt x="19684" y="2581"/>
                  <a:pt x="19264" y="2962"/>
                  <a:pt x="18688" y="3518"/>
                </a:cubicBezTo>
                <a:cubicBezTo>
                  <a:pt x="18644" y="3563"/>
                  <a:pt x="18574" y="3625"/>
                  <a:pt x="18527" y="3672"/>
                </a:cubicBezTo>
                <a:cubicBezTo>
                  <a:pt x="18322" y="3872"/>
                  <a:pt x="18158" y="4023"/>
                  <a:pt x="17937" y="4246"/>
                </a:cubicBezTo>
                <a:cubicBezTo>
                  <a:pt x="16650" y="5520"/>
                  <a:pt x="15020" y="7036"/>
                  <a:pt x="14951" y="6976"/>
                </a:cubicBezTo>
                <a:cubicBezTo>
                  <a:pt x="14921" y="6950"/>
                  <a:pt x="15008" y="6828"/>
                  <a:pt x="15144" y="6709"/>
                </a:cubicBezTo>
                <a:cubicBezTo>
                  <a:pt x="15483" y="6412"/>
                  <a:pt x="15589" y="5631"/>
                  <a:pt x="15452" y="4954"/>
                </a:cubicBezTo>
                <a:cubicBezTo>
                  <a:pt x="15190" y="4289"/>
                  <a:pt x="14601" y="3507"/>
                  <a:pt x="14091" y="3197"/>
                </a:cubicBezTo>
                <a:cubicBezTo>
                  <a:pt x="13813" y="3030"/>
                  <a:pt x="13547" y="2925"/>
                  <a:pt x="13382" y="2980"/>
                </a:cubicBezTo>
                <a:cubicBezTo>
                  <a:pt x="13238" y="3029"/>
                  <a:pt x="13189" y="2974"/>
                  <a:pt x="13189" y="2767"/>
                </a:cubicBezTo>
                <a:cubicBezTo>
                  <a:pt x="13189" y="2557"/>
                  <a:pt x="13117" y="2318"/>
                  <a:pt x="13013" y="2072"/>
                </a:cubicBezTo>
                <a:cubicBezTo>
                  <a:pt x="12983" y="2022"/>
                  <a:pt x="12939" y="1977"/>
                  <a:pt x="12913" y="1926"/>
                </a:cubicBezTo>
                <a:cubicBezTo>
                  <a:pt x="12646" y="1399"/>
                  <a:pt x="12291" y="925"/>
                  <a:pt x="11928" y="579"/>
                </a:cubicBezTo>
                <a:cubicBezTo>
                  <a:pt x="11873" y="530"/>
                  <a:pt x="11816" y="494"/>
                  <a:pt x="11761" y="450"/>
                </a:cubicBezTo>
                <a:cubicBezTo>
                  <a:pt x="11673" y="376"/>
                  <a:pt x="11587" y="312"/>
                  <a:pt x="11501" y="256"/>
                </a:cubicBezTo>
                <a:cubicBezTo>
                  <a:pt x="11261" y="103"/>
                  <a:pt x="11025" y="6"/>
                  <a:pt x="10820" y="0"/>
                </a:cubicBezTo>
                <a:close/>
                <a:moveTo>
                  <a:pt x="12871" y="5140"/>
                </a:moveTo>
                <a:cubicBezTo>
                  <a:pt x="12904" y="5123"/>
                  <a:pt x="12950" y="5121"/>
                  <a:pt x="13006" y="5140"/>
                </a:cubicBezTo>
                <a:cubicBezTo>
                  <a:pt x="13108" y="5174"/>
                  <a:pt x="13189" y="5244"/>
                  <a:pt x="13189" y="5297"/>
                </a:cubicBezTo>
                <a:cubicBezTo>
                  <a:pt x="13189" y="5350"/>
                  <a:pt x="13108" y="5396"/>
                  <a:pt x="13006" y="5396"/>
                </a:cubicBezTo>
                <a:cubicBezTo>
                  <a:pt x="12905" y="5396"/>
                  <a:pt x="12820" y="5326"/>
                  <a:pt x="12820" y="5238"/>
                </a:cubicBezTo>
                <a:cubicBezTo>
                  <a:pt x="12820" y="5190"/>
                  <a:pt x="12839" y="5157"/>
                  <a:pt x="12871" y="5140"/>
                </a:cubicBezTo>
                <a:close/>
              </a:path>
            </a:pathLst>
          </a:custGeom>
          <a:ln w="12700">
            <a:miter lim="400000"/>
          </a:ln>
        </p:spPr>
      </p:pic>
      <p:sp>
        <p:nvSpPr>
          <p:cNvPr id="347" name="Title 1"/>
          <p:cNvSpPr txBox="1">
            <a:spLocks noGrp="1"/>
          </p:cNvSpPr>
          <p:nvPr>
            <p:ph type="title"/>
          </p:nvPr>
        </p:nvSpPr>
        <p:spPr>
          <a:xfrm>
            <a:off x="562893" y="8428009"/>
            <a:ext cx="8578715" cy="3350184"/>
          </a:xfrm>
          <a:prstGeom prst="rect">
            <a:avLst/>
          </a:prstGeom>
        </p:spPr>
        <p:txBody>
          <a:bodyPr anchor="t">
            <a:noAutofit/>
          </a:bodyPr>
          <a:lstStyle>
            <a:lvl1pPr>
              <a:spcBef>
                <a:spcPts val="1600"/>
              </a:spcBef>
              <a:defRPr sz="5400" b="1">
                <a:solidFill>
                  <a:srgbClr val="008F00"/>
                </a:solidFill>
              </a:defRPr>
            </a:lvl1pPr>
          </a:lstStyle>
          <a:p>
            <a:r>
              <a:t>Add logos, symbols, emojis or other images to the page to produce an identikit spiritual you.</a:t>
            </a:r>
          </a:p>
        </p:txBody>
      </p:sp>
      <p:sp>
        <p:nvSpPr>
          <p:cNvPr id="348" name="TextBox 6"/>
          <p:cNvSpPr txBox="1"/>
          <p:nvPr/>
        </p:nvSpPr>
        <p:spPr>
          <a:xfrm rot="18900000">
            <a:off x="13771292" y="5722308"/>
            <a:ext cx="1927276"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solidFill>
                  <a:srgbClr val="0563C1"/>
                </a:solidFill>
              </a:defRPr>
            </a:lvl1pPr>
          </a:lstStyle>
          <a:p>
            <a:r>
              <a:t>Aware</a:t>
            </a:r>
          </a:p>
        </p:txBody>
      </p:sp>
      <p:sp>
        <p:nvSpPr>
          <p:cNvPr id="349" name="TextBox 7"/>
          <p:cNvSpPr txBox="1"/>
          <p:nvPr/>
        </p:nvSpPr>
        <p:spPr>
          <a:xfrm rot="2700000">
            <a:off x="13714658" y="8329955"/>
            <a:ext cx="2425301" cy="160274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80000"/>
              </a:lnSpc>
              <a:defRPr b="1">
                <a:solidFill>
                  <a:srgbClr val="0563C1"/>
                </a:solidFill>
              </a:defRPr>
            </a:lvl1pPr>
          </a:lstStyle>
          <a:p>
            <a:r>
              <a:t>Open to the sacred</a:t>
            </a:r>
          </a:p>
        </p:txBody>
      </p:sp>
      <p:sp>
        <p:nvSpPr>
          <p:cNvPr id="350" name="TextBox 9"/>
          <p:cNvSpPr txBox="1"/>
          <p:nvPr/>
        </p:nvSpPr>
        <p:spPr>
          <a:xfrm rot="2700000">
            <a:off x="17216886" y="5651243"/>
            <a:ext cx="1927275"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solidFill>
                  <a:srgbClr val="0563C1"/>
                </a:solidFill>
              </a:defRPr>
            </a:lvl1pPr>
          </a:lstStyle>
          <a:p>
            <a:r>
              <a:t>Loving</a:t>
            </a:r>
          </a:p>
        </p:txBody>
      </p:sp>
      <p:sp>
        <p:nvSpPr>
          <p:cNvPr id="351" name="TextBox 10"/>
          <p:cNvSpPr txBox="1"/>
          <p:nvPr/>
        </p:nvSpPr>
        <p:spPr>
          <a:xfrm rot="18900000">
            <a:off x="16889530" y="8451935"/>
            <a:ext cx="1927275"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solidFill>
                  <a:srgbClr val="0563C1"/>
                </a:solidFill>
              </a:defRPr>
            </a:lvl1pPr>
          </a:lstStyle>
          <a:p>
            <a:r>
              <a:t>Hopeful</a:t>
            </a:r>
          </a:p>
        </p:txBody>
      </p:sp>
      <p:sp>
        <p:nvSpPr>
          <p:cNvPr id="352" name="TextBox 11"/>
          <p:cNvSpPr txBox="1"/>
          <p:nvPr/>
        </p:nvSpPr>
        <p:spPr>
          <a:xfrm rot="18900000">
            <a:off x="16912312" y="9056574"/>
            <a:ext cx="2325859"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solidFill>
                  <a:srgbClr val="0563C1"/>
                </a:solidFill>
              </a:defRPr>
            </a:lvl1pPr>
          </a:lstStyle>
          <a:p>
            <a:r>
              <a:t>Peaceful</a:t>
            </a:r>
          </a:p>
        </p:txBody>
      </p:sp>
      <p:pic>
        <p:nvPicPr>
          <p:cNvPr id="353" name="Picture 21" descr="Picture 21"/>
          <p:cNvPicPr>
            <a:picLocks noChangeAspect="1"/>
          </p:cNvPicPr>
          <p:nvPr/>
        </p:nvPicPr>
        <p:blipFill>
          <a:blip r:embed="rId8"/>
          <a:srcRect l="5498" t="2649" r="2714" b="6198"/>
          <a:stretch>
            <a:fillRect/>
          </a:stretch>
        </p:blipFill>
        <p:spPr>
          <a:xfrm>
            <a:off x="17637268" y="10164890"/>
            <a:ext cx="3227621" cy="3226604"/>
          </a:xfrm>
          <a:custGeom>
            <a:avLst/>
            <a:gdLst/>
            <a:ahLst/>
            <a:cxnLst>
              <a:cxn ang="0">
                <a:pos x="wd2" y="hd2"/>
              </a:cxn>
              <a:cxn ang="5400000">
                <a:pos x="wd2" y="hd2"/>
              </a:cxn>
              <a:cxn ang="10800000">
                <a:pos x="wd2" y="hd2"/>
              </a:cxn>
              <a:cxn ang="16200000">
                <a:pos x="wd2" y="hd2"/>
              </a:cxn>
            </a:cxnLst>
            <a:rect l="0" t="0" r="r" b="b"/>
            <a:pathLst>
              <a:path w="21583" h="21582" extrusionOk="0">
                <a:moveTo>
                  <a:pt x="10465" y="3"/>
                </a:moveTo>
                <a:cubicBezTo>
                  <a:pt x="10316" y="-18"/>
                  <a:pt x="10176" y="81"/>
                  <a:pt x="10080" y="303"/>
                </a:cubicBezTo>
                <a:cubicBezTo>
                  <a:pt x="10048" y="377"/>
                  <a:pt x="10022" y="467"/>
                  <a:pt x="10001" y="568"/>
                </a:cubicBezTo>
                <a:cubicBezTo>
                  <a:pt x="9967" y="733"/>
                  <a:pt x="9916" y="889"/>
                  <a:pt x="9849" y="1059"/>
                </a:cubicBezTo>
                <a:cubicBezTo>
                  <a:pt x="9849" y="1060"/>
                  <a:pt x="9850" y="1061"/>
                  <a:pt x="9849" y="1062"/>
                </a:cubicBezTo>
                <a:cubicBezTo>
                  <a:pt x="9742" y="1380"/>
                  <a:pt x="9604" y="1635"/>
                  <a:pt x="9366" y="1994"/>
                </a:cubicBezTo>
                <a:cubicBezTo>
                  <a:pt x="9207" y="2277"/>
                  <a:pt x="9093" y="2495"/>
                  <a:pt x="8817" y="2952"/>
                </a:cubicBezTo>
                <a:cubicBezTo>
                  <a:pt x="8529" y="3430"/>
                  <a:pt x="8375" y="3963"/>
                  <a:pt x="8371" y="4492"/>
                </a:cubicBezTo>
                <a:cubicBezTo>
                  <a:pt x="8371" y="4494"/>
                  <a:pt x="8371" y="4497"/>
                  <a:pt x="8371" y="4500"/>
                </a:cubicBezTo>
                <a:cubicBezTo>
                  <a:pt x="8375" y="4876"/>
                  <a:pt x="8411" y="5062"/>
                  <a:pt x="8565" y="5354"/>
                </a:cubicBezTo>
                <a:cubicBezTo>
                  <a:pt x="8619" y="5457"/>
                  <a:pt x="8709" y="5587"/>
                  <a:pt x="8820" y="5723"/>
                </a:cubicBezTo>
                <a:cubicBezTo>
                  <a:pt x="8826" y="5730"/>
                  <a:pt x="8837" y="5741"/>
                  <a:pt x="8844" y="5747"/>
                </a:cubicBezTo>
                <a:cubicBezTo>
                  <a:pt x="8942" y="5854"/>
                  <a:pt x="9041" y="5961"/>
                  <a:pt x="9186" y="6100"/>
                </a:cubicBezTo>
                <a:lnTo>
                  <a:pt x="9608" y="6507"/>
                </a:lnTo>
                <a:cubicBezTo>
                  <a:pt x="9716" y="6591"/>
                  <a:pt x="9812" y="6659"/>
                  <a:pt x="9876" y="6679"/>
                </a:cubicBezTo>
                <a:cubicBezTo>
                  <a:pt x="9931" y="6697"/>
                  <a:pt x="9962" y="6753"/>
                  <a:pt x="9985" y="6873"/>
                </a:cubicBezTo>
                <a:lnTo>
                  <a:pt x="10009" y="6891"/>
                </a:lnTo>
                <a:lnTo>
                  <a:pt x="10009" y="6998"/>
                </a:lnTo>
                <a:cubicBezTo>
                  <a:pt x="10032" y="7283"/>
                  <a:pt x="10034" y="7840"/>
                  <a:pt x="10033" y="9010"/>
                </a:cubicBezTo>
                <a:cubicBezTo>
                  <a:pt x="10030" y="11223"/>
                  <a:pt x="10024" y="11282"/>
                  <a:pt x="9887" y="11118"/>
                </a:cubicBezTo>
                <a:cubicBezTo>
                  <a:pt x="9794" y="11006"/>
                  <a:pt x="9731" y="10765"/>
                  <a:pt x="9701" y="10409"/>
                </a:cubicBezTo>
                <a:cubicBezTo>
                  <a:pt x="9660" y="9917"/>
                  <a:pt x="9470" y="9380"/>
                  <a:pt x="9199" y="8938"/>
                </a:cubicBezTo>
                <a:cubicBezTo>
                  <a:pt x="9184" y="8914"/>
                  <a:pt x="9170" y="8890"/>
                  <a:pt x="9154" y="8866"/>
                </a:cubicBezTo>
                <a:cubicBezTo>
                  <a:pt x="9097" y="8779"/>
                  <a:pt x="9034" y="8703"/>
                  <a:pt x="8971" y="8625"/>
                </a:cubicBezTo>
                <a:cubicBezTo>
                  <a:pt x="8230" y="7795"/>
                  <a:pt x="6881" y="7344"/>
                  <a:pt x="5518" y="7483"/>
                </a:cubicBezTo>
                <a:cubicBezTo>
                  <a:pt x="5485" y="7488"/>
                  <a:pt x="5451" y="7488"/>
                  <a:pt x="5417" y="7494"/>
                </a:cubicBezTo>
                <a:cubicBezTo>
                  <a:pt x="5370" y="7500"/>
                  <a:pt x="5324" y="7513"/>
                  <a:pt x="5277" y="7521"/>
                </a:cubicBezTo>
                <a:cubicBezTo>
                  <a:pt x="5055" y="7561"/>
                  <a:pt x="4850" y="7603"/>
                  <a:pt x="4680" y="7645"/>
                </a:cubicBezTo>
                <a:cubicBezTo>
                  <a:pt x="3812" y="7898"/>
                  <a:pt x="3673" y="8218"/>
                  <a:pt x="4181" y="8824"/>
                </a:cubicBezTo>
                <a:cubicBezTo>
                  <a:pt x="4205" y="8848"/>
                  <a:pt x="4220" y="8866"/>
                  <a:pt x="4244" y="8890"/>
                </a:cubicBezTo>
                <a:cubicBezTo>
                  <a:pt x="4539" y="9178"/>
                  <a:pt x="4880" y="9589"/>
                  <a:pt x="5001" y="9804"/>
                </a:cubicBezTo>
                <a:cubicBezTo>
                  <a:pt x="5099" y="9977"/>
                  <a:pt x="5185" y="10113"/>
                  <a:pt x="5277" y="10263"/>
                </a:cubicBezTo>
                <a:cubicBezTo>
                  <a:pt x="5349" y="10370"/>
                  <a:pt x="5434" y="10483"/>
                  <a:pt x="5497" y="10584"/>
                </a:cubicBezTo>
                <a:cubicBezTo>
                  <a:pt x="5686" y="10887"/>
                  <a:pt x="5872" y="11137"/>
                  <a:pt x="6062" y="11349"/>
                </a:cubicBezTo>
                <a:cubicBezTo>
                  <a:pt x="6114" y="11404"/>
                  <a:pt x="6168" y="11459"/>
                  <a:pt x="6219" y="11508"/>
                </a:cubicBezTo>
                <a:cubicBezTo>
                  <a:pt x="6281" y="11568"/>
                  <a:pt x="6342" y="11627"/>
                  <a:pt x="6405" y="11678"/>
                </a:cubicBezTo>
                <a:cubicBezTo>
                  <a:pt x="6479" y="11738"/>
                  <a:pt x="6554" y="11786"/>
                  <a:pt x="6630" y="11834"/>
                </a:cubicBezTo>
                <a:cubicBezTo>
                  <a:pt x="6686" y="11870"/>
                  <a:pt x="6743" y="11909"/>
                  <a:pt x="6800" y="11938"/>
                </a:cubicBezTo>
                <a:cubicBezTo>
                  <a:pt x="7187" y="12125"/>
                  <a:pt x="8218" y="12115"/>
                  <a:pt x="8775" y="11911"/>
                </a:cubicBezTo>
                <a:lnTo>
                  <a:pt x="9194" y="11760"/>
                </a:lnTo>
                <a:lnTo>
                  <a:pt x="9422" y="12031"/>
                </a:lnTo>
                <a:cubicBezTo>
                  <a:pt x="9818" y="12505"/>
                  <a:pt x="9969" y="12924"/>
                  <a:pt x="10014" y="13642"/>
                </a:cubicBezTo>
                <a:cubicBezTo>
                  <a:pt x="10079" y="13974"/>
                  <a:pt x="10165" y="14284"/>
                  <a:pt x="10242" y="14383"/>
                </a:cubicBezTo>
                <a:cubicBezTo>
                  <a:pt x="10664" y="14920"/>
                  <a:pt x="10831" y="14447"/>
                  <a:pt x="10858" y="12623"/>
                </a:cubicBezTo>
                <a:cubicBezTo>
                  <a:pt x="10872" y="11665"/>
                  <a:pt x="10910" y="11164"/>
                  <a:pt x="11009" y="10778"/>
                </a:cubicBezTo>
                <a:lnTo>
                  <a:pt x="11012" y="10587"/>
                </a:lnTo>
                <a:lnTo>
                  <a:pt x="11227" y="10194"/>
                </a:lnTo>
                <a:cubicBezTo>
                  <a:pt x="11347" y="9977"/>
                  <a:pt x="11527" y="9701"/>
                  <a:pt x="11622" y="9581"/>
                </a:cubicBezTo>
                <a:lnTo>
                  <a:pt x="11795" y="9363"/>
                </a:lnTo>
                <a:lnTo>
                  <a:pt x="12225" y="9527"/>
                </a:lnTo>
                <a:cubicBezTo>
                  <a:pt x="12483" y="9626"/>
                  <a:pt x="12743" y="9680"/>
                  <a:pt x="12994" y="9713"/>
                </a:cubicBezTo>
                <a:cubicBezTo>
                  <a:pt x="14092" y="9811"/>
                  <a:pt x="14779" y="9326"/>
                  <a:pt x="15709" y="7924"/>
                </a:cubicBezTo>
                <a:cubicBezTo>
                  <a:pt x="15790" y="7794"/>
                  <a:pt x="15863" y="7689"/>
                  <a:pt x="15951" y="7537"/>
                </a:cubicBezTo>
                <a:cubicBezTo>
                  <a:pt x="16138" y="7214"/>
                  <a:pt x="16482" y="6791"/>
                  <a:pt x="16784" y="6509"/>
                </a:cubicBezTo>
                <a:cubicBezTo>
                  <a:pt x="17011" y="6298"/>
                  <a:pt x="17166" y="6104"/>
                  <a:pt x="17235" y="5981"/>
                </a:cubicBezTo>
                <a:cubicBezTo>
                  <a:pt x="17315" y="5687"/>
                  <a:pt x="17017" y="5448"/>
                  <a:pt x="16322" y="5272"/>
                </a:cubicBezTo>
                <a:cubicBezTo>
                  <a:pt x="16148" y="5228"/>
                  <a:pt x="15985" y="5198"/>
                  <a:pt x="15821" y="5169"/>
                </a:cubicBezTo>
                <a:cubicBezTo>
                  <a:pt x="15620" y="5140"/>
                  <a:pt x="15419" y="5112"/>
                  <a:pt x="15189" y="5100"/>
                </a:cubicBezTo>
                <a:cubicBezTo>
                  <a:pt x="14845" y="5081"/>
                  <a:pt x="14529" y="5088"/>
                  <a:pt x="14234" y="5121"/>
                </a:cubicBezTo>
                <a:cubicBezTo>
                  <a:pt x="14040" y="5149"/>
                  <a:pt x="13849" y="5189"/>
                  <a:pt x="13655" y="5243"/>
                </a:cubicBezTo>
                <a:cubicBezTo>
                  <a:pt x="13521" y="5280"/>
                  <a:pt x="13465" y="5296"/>
                  <a:pt x="13342" y="5331"/>
                </a:cubicBezTo>
                <a:cubicBezTo>
                  <a:pt x="12918" y="5488"/>
                  <a:pt x="12554" y="5720"/>
                  <a:pt x="12246" y="6039"/>
                </a:cubicBezTo>
                <a:cubicBezTo>
                  <a:pt x="11638" y="6671"/>
                  <a:pt x="11376" y="7251"/>
                  <a:pt x="11245" y="8256"/>
                </a:cubicBezTo>
                <a:cubicBezTo>
                  <a:pt x="11216" y="8479"/>
                  <a:pt x="11142" y="8705"/>
                  <a:pt x="11081" y="8755"/>
                </a:cubicBezTo>
                <a:cubicBezTo>
                  <a:pt x="10987" y="8833"/>
                  <a:pt x="10972" y="8695"/>
                  <a:pt x="10972" y="7823"/>
                </a:cubicBezTo>
                <a:lnTo>
                  <a:pt x="10972" y="6804"/>
                </a:lnTo>
                <a:lnTo>
                  <a:pt x="11344" y="6549"/>
                </a:lnTo>
                <a:cubicBezTo>
                  <a:pt x="11857" y="6198"/>
                  <a:pt x="12251" y="5772"/>
                  <a:pt x="12456" y="5349"/>
                </a:cubicBezTo>
                <a:cubicBezTo>
                  <a:pt x="12608" y="5034"/>
                  <a:pt x="12626" y="4899"/>
                  <a:pt x="12594" y="4232"/>
                </a:cubicBezTo>
                <a:cubicBezTo>
                  <a:pt x="12588" y="4108"/>
                  <a:pt x="12575" y="4024"/>
                  <a:pt x="12567" y="3926"/>
                </a:cubicBezTo>
                <a:cubicBezTo>
                  <a:pt x="12486" y="3493"/>
                  <a:pt x="12312" y="3106"/>
                  <a:pt x="11941" y="2501"/>
                </a:cubicBezTo>
                <a:cubicBezTo>
                  <a:pt x="11880" y="2401"/>
                  <a:pt x="11822" y="2287"/>
                  <a:pt x="11760" y="2180"/>
                </a:cubicBezTo>
                <a:cubicBezTo>
                  <a:pt x="11379" y="1612"/>
                  <a:pt x="11157" y="1159"/>
                  <a:pt x="11057" y="765"/>
                </a:cubicBezTo>
                <a:cubicBezTo>
                  <a:pt x="11052" y="750"/>
                  <a:pt x="11035" y="722"/>
                  <a:pt x="11030" y="709"/>
                </a:cubicBezTo>
                <a:cubicBezTo>
                  <a:pt x="10879" y="269"/>
                  <a:pt x="10664" y="31"/>
                  <a:pt x="10465" y="3"/>
                </a:cubicBezTo>
                <a:close/>
                <a:moveTo>
                  <a:pt x="10484" y="1946"/>
                </a:moveTo>
                <a:lnTo>
                  <a:pt x="10948" y="2633"/>
                </a:lnTo>
                <a:cubicBezTo>
                  <a:pt x="11693" y="3732"/>
                  <a:pt x="11841" y="4153"/>
                  <a:pt x="11683" y="4736"/>
                </a:cubicBezTo>
                <a:cubicBezTo>
                  <a:pt x="11602" y="5039"/>
                  <a:pt x="11179" y="5625"/>
                  <a:pt x="11044" y="5625"/>
                </a:cubicBezTo>
                <a:cubicBezTo>
                  <a:pt x="11004" y="5625"/>
                  <a:pt x="10972" y="5392"/>
                  <a:pt x="10972" y="5110"/>
                </a:cubicBezTo>
                <a:cubicBezTo>
                  <a:pt x="10972" y="4433"/>
                  <a:pt x="10893" y="4295"/>
                  <a:pt x="10505" y="4295"/>
                </a:cubicBezTo>
                <a:cubicBezTo>
                  <a:pt x="10337" y="4295"/>
                  <a:pt x="10172" y="4340"/>
                  <a:pt x="10139" y="4393"/>
                </a:cubicBezTo>
                <a:cubicBezTo>
                  <a:pt x="10106" y="4447"/>
                  <a:pt x="10061" y="4754"/>
                  <a:pt x="10038" y="5073"/>
                </a:cubicBezTo>
                <a:lnTo>
                  <a:pt x="9995" y="5652"/>
                </a:lnTo>
                <a:lnTo>
                  <a:pt x="9786" y="5463"/>
                </a:lnTo>
                <a:cubicBezTo>
                  <a:pt x="9471" y="5180"/>
                  <a:pt x="9252" y="4724"/>
                  <a:pt x="9252" y="4351"/>
                </a:cubicBezTo>
                <a:cubicBezTo>
                  <a:pt x="9253" y="3980"/>
                  <a:pt x="9625" y="3173"/>
                  <a:pt x="10027" y="2665"/>
                </a:cubicBezTo>
                <a:cubicBezTo>
                  <a:pt x="10162" y="2495"/>
                  <a:pt x="10317" y="2265"/>
                  <a:pt x="10375" y="2153"/>
                </a:cubicBezTo>
                <a:lnTo>
                  <a:pt x="10484" y="1946"/>
                </a:lnTo>
                <a:close/>
                <a:moveTo>
                  <a:pt x="14847" y="6023"/>
                </a:moveTo>
                <a:cubicBezTo>
                  <a:pt x="15173" y="6013"/>
                  <a:pt x="15489" y="6024"/>
                  <a:pt x="15646" y="6066"/>
                </a:cubicBezTo>
                <a:cubicBezTo>
                  <a:pt x="15825" y="6114"/>
                  <a:pt x="15824" y="6113"/>
                  <a:pt x="15669" y="6278"/>
                </a:cubicBezTo>
                <a:cubicBezTo>
                  <a:pt x="15584" y="6369"/>
                  <a:pt x="15314" y="6778"/>
                  <a:pt x="15070" y="7186"/>
                </a:cubicBezTo>
                <a:cubicBezTo>
                  <a:pt x="14506" y="8131"/>
                  <a:pt x="14174" y="8541"/>
                  <a:pt x="13836" y="8702"/>
                </a:cubicBezTo>
                <a:cubicBezTo>
                  <a:pt x="13539" y="8843"/>
                  <a:pt x="13143" y="8857"/>
                  <a:pt x="12854" y="8742"/>
                </a:cubicBezTo>
                <a:cubicBezTo>
                  <a:pt x="12670" y="8668"/>
                  <a:pt x="12673" y="8661"/>
                  <a:pt x="13032" y="8434"/>
                </a:cubicBezTo>
                <a:cubicBezTo>
                  <a:pt x="13233" y="8306"/>
                  <a:pt x="13573" y="8114"/>
                  <a:pt x="13785" y="8006"/>
                </a:cubicBezTo>
                <a:cubicBezTo>
                  <a:pt x="13998" y="7899"/>
                  <a:pt x="14231" y="7720"/>
                  <a:pt x="14303" y="7611"/>
                </a:cubicBezTo>
                <a:cubicBezTo>
                  <a:pt x="14426" y="7422"/>
                  <a:pt x="14424" y="7401"/>
                  <a:pt x="14276" y="7202"/>
                </a:cubicBezTo>
                <a:cubicBezTo>
                  <a:pt x="14190" y="7086"/>
                  <a:pt x="14045" y="6982"/>
                  <a:pt x="13952" y="6968"/>
                </a:cubicBezTo>
                <a:cubicBezTo>
                  <a:pt x="13807" y="6947"/>
                  <a:pt x="12754" y="7449"/>
                  <a:pt x="12474" y="7675"/>
                </a:cubicBezTo>
                <a:cubicBezTo>
                  <a:pt x="12132" y="7950"/>
                  <a:pt x="12400" y="7254"/>
                  <a:pt x="12811" y="6799"/>
                </a:cubicBezTo>
                <a:cubicBezTo>
                  <a:pt x="13147" y="6427"/>
                  <a:pt x="13421" y="6268"/>
                  <a:pt x="13979" y="6119"/>
                </a:cubicBezTo>
                <a:cubicBezTo>
                  <a:pt x="14182" y="6065"/>
                  <a:pt x="14521" y="6034"/>
                  <a:pt x="14847" y="6023"/>
                </a:cubicBezTo>
                <a:close/>
                <a:moveTo>
                  <a:pt x="6214" y="8399"/>
                </a:moveTo>
                <a:cubicBezTo>
                  <a:pt x="6734" y="8414"/>
                  <a:pt x="7290" y="8507"/>
                  <a:pt x="7538" y="8636"/>
                </a:cubicBezTo>
                <a:cubicBezTo>
                  <a:pt x="8062" y="8907"/>
                  <a:pt x="8548" y="9472"/>
                  <a:pt x="8658" y="9939"/>
                </a:cubicBezTo>
                <a:lnTo>
                  <a:pt x="8708" y="10149"/>
                </a:lnTo>
                <a:lnTo>
                  <a:pt x="8106" y="9793"/>
                </a:lnTo>
                <a:cubicBezTo>
                  <a:pt x="7775" y="9597"/>
                  <a:pt x="7420" y="9407"/>
                  <a:pt x="7318" y="9368"/>
                </a:cubicBezTo>
                <a:cubicBezTo>
                  <a:pt x="7054" y="9268"/>
                  <a:pt x="6787" y="9355"/>
                  <a:pt x="6686" y="9575"/>
                </a:cubicBezTo>
                <a:cubicBezTo>
                  <a:pt x="6556" y="9862"/>
                  <a:pt x="6711" y="10107"/>
                  <a:pt x="7174" y="10353"/>
                </a:cubicBezTo>
                <a:cubicBezTo>
                  <a:pt x="7395" y="10470"/>
                  <a:pt x="7745" y="10675"/>
                  <a:pt x="7955" y="10807"/>
                </a:cubicBezTo>
                <a:cubicBezTo>
                  <a:pt x="8279" y="11010"/>
                  <a:pt x="8313" y="11055"/>
                  <a:pt x="8188" y="11104"/>
                </a:cubicBezTo>
                <a:cubicBezTo>
                  <a:pt x="7991" y="11182"/>
                  <a:pt x="7378" y="11178"/>
                  <a:pt x="7182" y="11099"/>
                </a:cubicBezTo>
                <a:cubicBezTo>
                  <a:pt x="6918" y="10992"/>
                  <a:pt x="6408" y="10378"/>
                  <a:pt x="5977" y="9650"/>
                </a:cubicBezTo>
                <a:cubicBezTo>
                  <a:pt x="5752" y="9268"/>
                  <a:pt x="5481" y="8843"/>
                  <a:pt x="5378" y="8707"/>
                </a:cubicBezTo>
                <a:lnTo>
                  <a:pt x="5189" y="8460"/>
                </a:lnTo>
                <a:lnTo>
                  <a:pt x="5717" y="8413"/>
                </a:lnTo>
                <a:cubicBezTo>
                  <a:pt x="5870" y="8399"/>
                  <a:pt x="6040" y="8394"/>
                  <a:pt x="6214" y="8399"/>
                </a:cubicBezTo>
                <a:close/>
                <a:moveTo>
                  <a:pt x="20104" y="12997"/>
                </a:moveTo>
                <a:cubicBezTo>
                  <a:pt x="20025" y="12995"/>
                  <a:pt x="19946" y="12993"/>
                  <a:pt x="19863" y="13000"/>
                </a:cubicBezTo>
                <a:cubicBezTo>
                  <a:pt x="19826" y="13001"/>
                  <a:pt x="19791" y="13000"/>
                  <a:pt x="19754" y="13002"/>
                </a:cubicBezTo>
                <a:cubicBezTo>
                  <a:pt x="19616" y="13019"/>
                  <a:pt x="19472" y="13051"/>
                  <a:pt x="19327" y="13090"/>
                </a:cubicBezTo>
                <a:cubicBezTo>
                  <a:pt x="18981" y="13208"/>
                  <a:pt x="18368" y="13506"/>
                  <a:pt x="17633" y="13916"/>
                </a:cubicBezTo>
                <a:cubicBezTo>
                  <a:pt x="17352" y="14089"/>
                  <a:pt x="17067" y="14269"/>
                  <a:pt x="16832" y="14412"/>
                </a:cubicBezTo>
                <a:cubicBezTo>
                  <a:pt x="16467" y="14635"/>
                  <a:pt x="15681" y="15125"/>
                  <a:pt x="15086" y="15500"/>
                </a:cubicBezTo>
                <a:cubicBezTo>
                  <a:pt x="14490" y="15876"/>
                  <a:pt x="13995" y="16172"/>
                  <a:pt x="13987" y="16159"/>
                </a:cubicBezTo>
                <a:cubicBezTo>
                  <a:pt x="13847" y="15924"/>
                  <a:pt x="13746" y="15750"/>
                  <a:pt x="13631" y="15612"/>
                </a:cubicBezTo>
                <a:cubicBezTo>
                  <a:pt x="13466" y="15474"/>
                  <a:pt x="13284" y="15361"/>
                  <a:pt x="13074" y="15272"/>
                </a:cubicBezTo>
                <a:cubicBezTo>
                  <a:pt x="12562" y="15142"/>
                  <a:pt x="11649" y="15157"/>
                  <a:pt x="9666" y="15176"/>
                </a:cubicBezTo>
                <a:cubicBezTo>
                  <a:pt x="7495" y="15197"/>
                  <a:pt x="6784" y="15213"/>
                  <a:pt x="6384" y="15277"/>
                </a:cubicBezTo>
                <a:cubicBezTo>
                  <a:pt x="6365" y="15281"/>
                  <a:pt x="6341" y="15284"/>
                  <a:pt x="6322" y="15288"/>
                </a:cubicBezTo>
                <a:cubicBezTo>
                  <a:pt x="6206" y="15310"/>
                  <a:pt x="6112" y="15333"/>
                  <a:pt x="6012" y="15368"/>
                </a:cubicBezTo>
                <a:cubicBezTo>
                  <a:pt x="5413" y="15572"/>
                  <a:pt x="5130" y="15698"/>
                  <a:pt x="4855" y="15885"/>
                </a:cubicBezTo>
                <a:cubicBezTo>
                  <a:pt x="4636" y="16034"/>
                  <a:pt x="4633" y="16034"/>
                  <a:pt x="4518" y="15869"/>
                </a:cubicBezTo>
                <a:cubicBezTo>
                  <a:pt x="4453" y="15777"/>
                  <a:pt x="4283" y="15741"/>
                  <a:pt x="3873" y="15723"/>
                </a:cubicBezTo>
                <a:cubicBezTo>
                  <a:pt x="3455" y="15746"/>
                  <a:pt x="3039" y="15772"/>
                  <a:pt x="2551" y="15776"/>
                </a:cubicBezTo>
                <a:cubicBezTo>
                  <a:pt x="203" y="15799"/>
                  <a:pt x="75" y="15819"/>
                  <a:pt x="75" y="16167"/>
                </a:cubicBezTo>
                <a:cubicBezTo>
                  <a:pt x="75" y="16379"/>
                  <a:pt x="180" y="16471"/>
                  <a:pt x="630" y="16533"/>
                </a:cubicBezTo>
                <a:lnTo>
                  <a:pt x="1893" y="16546"/>
                </a:lnTo>
                <a:lnTo>
                  <a:pt x="3706" y="16567"/>
                </a:lnTo>
                <a:lnTo>
                  <a:pt x="3706" y="18638"/>
                </a:lnTo>
                <a:lnTo>
                  <a:pt x="3706" y="20706"/>
                </a:lnTo>
                <a:lnTo>
                  <a:pt x="1989" y="20706"/>
                </a:lnTo>
                <a:cubicBezTo>
                  <a:pt x="1260" y="20706"/>
                  <a:pt x="904" y="20709"/>
                  <a:pt x="646" y="20725"/>
                </a:cubicBezTo>
                <a:cubicBezTo>
                  <a:pt x="399" y="20763"/>
                  <a:pt x="194" y="20808"/>
                  <a:pt x="102" y="20881"/>
                </a:cubicBezTo>
                <a:cubicBezTo>
                  <a:pt x="96" y="20887"/>
                  <a:pt x="89" y="20893"/>
                  <a:pt x="83" y="20900"/>
                </a:cubicBezTo>
                <a:cubicBezTo>
                  <a:pt x="57" y="20931"/>
                  <a:pt x="34" y="20967"/>
                  <a:pt x="14" y="21003"/>
                </a:cubicBezTo>
                <a:cubicBezTo>
                  <a:pt x="-13" y="21082"/>
                  <a:pt x="-1" y="21176"/>
                  <a:pt x="43" y="21293"/>
                </a:cubicBezTo>
                <a:cubicBezTo>
                  <a:pt x="134" y="21531"/>
                  <a:pt x="520" y="21582"/>
                  <a:pt x="2310" y="21582"/>
                </a:cubicBezTo>
                <a:cubicBezTo>
                  <a:pt x="3343" y="21582"/>
                  <a:pt x="4233" y="21522"/>
                  <a:pt x="4518" y="21447"/>
                </a:cubicBezTo>
                <a:cubicBezTo>
                  <a:pt x="4536" y="21419"/>
                  <a:pt x="4557" y="21395"/>
                  <a:pt x="4568" y="21367"/>
                </a:cubicBezTo>
                <a:lnTo>
                  <a:pt x="4635" y="21189"/>
                </a:lnTo>
                <a:lnTo>
                  <a:pt x="7822" y="21155"/>
                </a:lnTo>
                <a:cubicBezTo>
                  <a:pt x="8617" y="21146"/>
                  <a:pt x="9141" y="21130"/>
                  <a:pt x="9685" y="21112"/>
                </a:cubicBezTo>
                <a:cubicBezTo>
                  <a:pt x="10981" y="21048"/>
                  <a:pt x="11608" y="20946"/>
                  <a:pt x="12196" y="20738"/>
                </a:cubicBezTo>
                <a:cubicBezTo>
                  <a:pt x="13774" y="20179"/>
                  <a:pt x="21098" y="15566"/>
                  <a:pt x="21428" y="14922"/>
                </a:cubicBezTo>
                <a:cubicBezTo>
                  <a:pt x="21530" y="14724"/>
                  <a:pt x="21578" y="14526"/>
                  <a:pt x="21582" y="14340"/>
                </a:cubicBezTo>
                <a:cubicBezTo>
                  <a:pt x="21587" y="14154"/>
                  <a:pt x="21547" y="13978"/>
                  <a:pt x="21471" y="13817"/>
                </a:cubicBezTo>
                <a:cubicBezTo>
                  <a:pt x="21458" y="13791"/>
                  <a:pt x="21448" y="13763"/>
                  <a:pt x="21434" y="13738"/>
                </a:cubicBezTo>
                <a:cubicBezTo>
                  <a:pt x="21201" y="13328"/>
                  <a:pt x="20716" y="13043"/>
                  <a:pt x="20104" y="12997"/>
                </a:cubicBezTo>
                <a:close/>
                <a:moveTo>
                  <a:pt x="20112" y="13937"/>
                </a:moveTo>
                <a:cubicBezTo>
                  <a:pt x="20595" y="13959"/>
                  <a:pt x="20826" y="14259"/>
                  <a:pt x="20542" y="14664"/>
                </a:cubicBezTo>
                <a:cubicBezTo>
                  <a:pt x="20412" y="14849"/>
                  <a:pt x="19283" y="15550"/>
                  <a:pt x="18743" y="15782"/>
                </a:cubicBezTo>
                <a:cubicBezTo>
                  <a:pt x="18552" y="15864"/>
                  <a:pt x="18299" y="15998"/>
                  <a:pt x="18180" y="16082"/>
                </a:cubicBezTo>
                <a:cubicBezTo>
                  <a:pt x="18061" y="16165"/>
                  <a:pt x="17771" y="16256"/>
                  <a:pt x="17535" y="16281"/>
                </a:cubicBezTo>
                <a:cubicBezTo>
                  <a:pt x="17280" y="16307"/>
                  <a:pt x="17147" y="16300"/>
                  <a:pt x="17211" y="16260"/>
                </a:cubicBezTo>
                <a:cubicBezTo>
                  <a:pt x="17280" y="16216"/>
                  <a:pt x="17303" y="16120"/>
                  <a:pt x="17272" y="15999"/>
                </a:cubicBezTo>
                <a:cubicBezTo>
                  <a:pt x="17244" y="15887"/>
                  <a:pt x="17273" y="15744"/>
                  <a:pt x="17341" y="15646"/>
                </a:cubicBezTo>
                <a:cubicBezTo>
                  <a:pt x="17405" y="15556"/>
                  <a:pt x="17437" y="15433"/>
                  <a:pt x="17413" y="15370"/>
                </a:cubicBezTo>
                <a:cubicBezTo>
                  <a:pt x="17384" y="15294"/>
                  <a:pt x="17438" y="15236"/>
                  <a:pt x="17580" y="15200"/>
                </a:cubicBezTo>
                <a:cubicBezTo>
                  <a:pt x="17696" y="15171"/>
                  <a:pt x="17901" y="15047"/>
                  <a:pt x="18034" y="14922"/>
                </a:cubicBezTo>
                <a:cubicBezTo>
                  <a:pt x="18428" y="14551"/>
                  <a:pt x="19106" y="14145"/>
                  <a:pt x="19555" y="14014"/>
                </a:cubicBezTo>
                <a:cubicBezTo>
                  <a:pt x="19762" y="13953"/>
                  <a:pt x="19951" y="13929"/>
                  <a:pt x="20112" y="13937"/>
                </a:cubicBezTo>
                <a:close/>
                <a:moveTo>
                  <a:pt x="10139" y="16021"/>
                </a:moveTo>
                <a:cubicBezTo>
                  <a:pt x="12677" y="16015"/>
                  <a:pt x="12886" y="16046"/>
                  <a:pt x="13071" y="16453"/>
                </a:cubicBezTo>
                <a:cubicBezTo>
                  <a:pt x="13189" y="16711"/>
                  <a:pt x="13183" y="16839"/>
                  <a:pt x="13045" y="17106"/>
                </a:cubicBezTo>
                <a:cubicBezTo>
                  <a:pt x="12864" y="17457"/>
                  <a:pt x="12596" y="17502"/>
                  <a:pt x="10667" y="17505"/>
                </a:cubicBezTo>
                <a:cubicBezTo>
                  <a:pt x="9323" y="17506"/>
                  <a:pt x="8868" y="17532"/>
                  <a:pt x="8764" y="17611"/>
                </a:cubicBezTo>
                <a:cubicBezTo>
                  <a:pt x="8608" y="17730"/>
                  <a:pt x="8582" y="18129"/>
                  <a:pt x="8722" y="18269"/>
                </a:cubicBezTo>
                <a:cubicBezTo>
                  <a:pt x="8790" y="18337"/>
                  <a:pt x="9380" y="18362"/>
                  <a:pt x="10892" y="18362"/>
                </a:cubicBezTo>
                <a:lnTo>
                  <a:pt x="12970" y="18362"/>
                </a:lnTo>
                <a:lnTo>
                  <a:pt x="13334" y="18131"/>
                </a:lnTo>
                <a:cubicBezTo>
                  <a:pt x="13534" y="18004"/>
                  <a:pt x="13788" y="17761"/>
                  <a:pt x="13897" y="17589"/>
                </a:cubicBezTo>
                <a:cubicBezTo>
                  <a:pt x="14277" y="16987"/>
                  <a:pt x="15698" y="16329"/>
                  <a:pt x="15699" y="16756"/>
                </a:cubicBezTo>
                <a:cubicBezTo>
                  <a:pt x="15699" y="16841"/>
                  <a:pt x="15770" y="16950"/>
                  <a:pt x="15861" y="16995"/>
                </a:cubicBezTo>
                <a:cubicBezTo>
                  <a:pt x="16018" y="17073"/>
                  <a:pt x="16009" y="17094"/>
                  <a:pt x="15627" y="17513"/>
                </a:cubicBezTo>
                <a:cubicBezTo>
                  <a:pt x="15408" y="17753"/>
                  <a:pt x="15088" y="18020"/>
                  <a:pt x="14916" y="18107"/>
                </a:cubicBezTo>
                <a:cubicBezTo>
                  <a:pt x="14744" y="18194"/>
                  <a:pt x="14508" y="18357"/>
                  <a:pt x="14388" y="18468"/>
                </a:cubicBezTo>
                <a:cubicBezTo>
                  <a:pt x="13747" y="19063"/>
                  <a:pt x="12465" y="19762"/>
                  <a:pt x="11545" y="20018"/>
                </a:cubicBezTo>
                <a:cubicBezTo>
                  <a:pt x="10970" y="20179"/>
                  <a:pt x="10734" y="20191"/>
                  <a:pt x="7787" y="20218"/>
                </a:cubicBezTo>
                <a:lnTo>
                  <a:pt x="4645" y="20247"/>
                </a:lnTo>
                <a:lnTo>
                  <a:pt x="4645" y="18765"/>
                </a:lnTo>
                <a:lnTo>
                  <a:pt x="4645" y="17284"/>
                </a:lnTo>
                <a:lnTo>
                  <a:pt x="4927" y="17011"/>
                </a:lnTo>
                <a:cubicBezTo>
                  <a:pt x="5082" y="16860"/>
                  <a:pt x="5390" y="16649"/>
                  <a:pt x="5611" y="16538"/>
                </a:cubicBezTo>
                <a:cubicBezTo>
                  <a:pt x="6471" y="16108"/>
                  <a:pt x="7156" y="16027"/>
                  <a:pt x="10139" y="16021"/>
                </a:cubicBezTo>
                <a:close/>
              </a:path>
            </a:pathLst>
          </a:custGeom>
          <a:ln w="12700">
            <a:miter lim="400000"/>
          </a:ln>
        </p:spPr>
      </p:pic>
      <p:pic>
        <p:nvPicPr>
          <p:cNvPr id="354" name="Picture 25" descr="Picture 25"/>
          <p:cNvPicPr>
            <a:picLocks noChangeAspect="1"/>
          </p:cNvPicPr>
          <p:nvPr/>
        </p:nvPicPr>
        <p:blipFill>
          <a:blip r:embed="rId9"/>
          <a:srcRect l="2494" t="14118" r="2438" b="15928"/>
          <a:stretch>
            <a:fillRect/>
          </a:stretch>
        </p:blipFill>
        <p:spPr>
          <a:xfrm>
            <a:off x="20172981" y="3662588"/>
            <a:ext cx="3612633" cy="2525372"/>
          </a:xfrm>
          <a:custGeom>
            <a:avLst/>
            <a:gdLst/>
            <a:ahLst/>
            <a:cxnLst>
              <a:cxn ang="0">
                <a:pos x="wd2" y="hd2"/>
              </a:cxn>
              <a:cxn ang="5400000">
                <a:pos x="wd2" y="hd2"/>
              </a:cxn>
              <a:cxn ang="10800000">
                <a:pos x="wd2" y="hd2"/>
              </a:cxn>
              <a:cxn ang="16200000">
                <a:pos x="wd2" y="hd2"/>
              </a:cxn>
            </a:cxnLst>
            <a:rect l="0" t="0" r="r" b="b"/>
            <a:pathLst>
              <a:path w="21506" h="21587" extrusionOk="0">
                <a:moveTo>
                  <a:pt x="11954" y="1"/>
                </a:moveTo>
                <a:cubicBezTo>
                  <a:pt x="11514" y="-5"/>
                  <a:pt x="11130" y="50"/>
                  <a:pt x="10780" y="170"/>
                </a:cubicBezTo>
                <a:cubicBezTo>
                  <a:pt x="10402" y="319"/>
                  <a:pt x="10049" y="554"/>
                  <a:pt x="9726" y="859"/>
                </a:cubicBezTo>
                <a:cubicBezTo>
                  <a:pt x="9158" y="1451"/>
                  <a:pt x="8659" y="2408"/>
                  <a:pt x="8108" y="3831"/>
                </a:cubicBezTo>
                <a:cubicBezTo>
                  <a:pt x="8034" y="4062"/>
                  <a:pt x="7966" y="4288"/>
                  <a:pt x="7921" y="4489"/>
                </a:cubicBezTo>
                <a:cubicBezTo>
                  <a:pt x="7868" y="4728"/>
                  <a:pt x="7814" y="4923"/>
                  <a:pt x="7798" y="4923"/>
                </a:cubicBezTo>
                <a:cubicBezTo>
                  <a:pt x="7782" y="4923"/>
                  <a:pt x="7543" y="4710"/>
                  <a:pt x="7269" y="4448"/>
                </a:cubicBezTo>
                <a:cubicBezTo>
                  <a:pt x="7131" y="4317"/>
                  <a:pt x="6996" y="4213"/>
                  <a:pt x="6860" y="4099"/>
                </a:cubicBezTo>
                <a:lnTo>
                  <a:pt x="6643" y="3936"/>
                </a:lnTo>
                <a:cubicBezTo>
                  <a:pt x="6273" y="3660"/>
                  <a:pt x="5939" y="3442"/>
                  <a:pt x="5622" y="3281"/>
                </a:cubicBezTo>
                <a:cubicBezTo>
                  <a:pt x="5581" y="3262"/>
                  <a:pt x="5538" y="3244"/>
                  <a:pt x="5497" y="3227"/>
                </a:cubicBezTo>
                <a:cubicBezTo>
                  <a:pt x="5399" y="3182"/>
                  <a:pt x="5302" y="3143"/>
                  <a:pt x="5209" y="3108"/>
                </a:cubicBezTo>
                <a:cubicBezTo>
                  <a:pt x="4805" y="2977"/>
                  <a:pt x="4411" y="2937"/>
                  <a:pt x="4030" y="2983"/>
                </a:cubicBezTo>
                <a:cubicBezTo>
                  <a:pt x="4007" y="2987"/>
                  <a:pt x="3986" y="2988"/>
                  <a:pt x="3963" y="2993"/>
                </a:cubicBezTo>
                <a:cubicBezTo>
                  <a:pt x="3882" y="3005"/>
                  <a:pt x="3803" y="3034"/>
                  <a:pt x="3722" y="3054"/>
                </a:cubicBezTo>
                <a:cubicBezTo>
                  <a:pt x="3482" y="3132"/>
                  <a:pt x="3240" y="3244"/>
                  <a:pt x="2992" y="3407"/>
                </a:cubicBezTo>
                <a:cubicBezTo>
                  <a:pt x="1466" y="4411"/>
                  <a:pt x="500" y="6269"/>
                  <a:pt x="103" y="8957"/>
                </a:cubicBezTo>
                <a:cubicBezTo>
                  <a:pt x="-92" y="10276"/>
                  <a:pt x="-3" y="12016"/>
                  <a:pt x="304" y="12828"/>
                </a:cubicBezTo>
                <a:cubicBezTo>
                  <a:pt x="401" y="13085"/>
                  <a:pt x="465" y="13376"/>
                  <a:pt x="445" y="13476"/>
                </a:cubicBezTo>
                <a:cubicBezTo>
                  <a:pt x="369" y="13861"/>
                  <a:pt x="1125" y="15631"/>
                  <a:pt x="1825" y="16706"/>
                </a:cubicBezTo>
                <a:cubicBezTo>
                  <a:pt x="3056" y="18596"/>
                  <a:pt x="4818" y="19938"/>
                  <a:pt x="7042" y="20692"/>
                </a:cubicBezTo>
                <a:cubicBezTo>
                  <a:pt x="7086" y="20705"/>
                  <a:pt x="7127" y="20720"/>
                  <a:pt x="7172" y="20733"/>
                </a:cubicBezTo>
                <a:cubicBezTo>
                  <a:pt x="7233" y="20753"/>
                  <a:pt x="7297" y="20768"/>
                  <a:pt x="7359" y="20787"/>
                </a:cubicBezTo>
                <a:cubicBezTo>
                  <a:pt x="7895" y="20934"/>
                  <a:pt x="8494" y="21062"/>
                  <a:pt x="9197" y="21177"/>
                </a:cubicBezTo>
                <a:lnTo>
                  <a:pt x="10061" y="21320"/>
                </a:lnTo>
                <a:cubicBezTo>
                  <a:pt x="10602" y="21356"/>
                  <a:pt x="10842" y="21245"/>
                  <a:pt x="11288" y="20875"/>
                </a:cubicBezTo>
                <a:cubicBezTo>
                  <a:pt x="11335" y="20838"/>
                  <a:pt x="11401" y="20775"/>
                  <a:pt x="11455" y="20729"/>
                </a:cubicBezTo>
                <a:cubicBezTo>
                  <a:pt x="11839" y="20393"/>
                  <a:pt x="12366" y="19873"/>
                  <a:pt x="12693" y="19498"/>
                </a:cubicBezTo>
                <a:lnTo>
                  <a:pt x="13338" y="18758"/>
                </a:lnTo>
                <a:lnTo>
                  <a:pt x="13565" y="19206"/>
                </a:lnTo>
                <a:lnTo>
                  <a:pt x="13603" y="19271"/>
                </a:lnTo>
                <a:cubicBezTo>
                  <a:pt x="13811" y="19642"/>
                  <a:pt x="14110" y="20053"/>
                  <a:pt x="14418" y="20434"/>
                </a:cubicBezTo>
                <a:cubicBezTo>
                  <a:pt x="14521" y="20557"/>
                  <a:pt x="14620" y="20688"/>
                  <a:pt x="14721" y="20794"/>
                </a:cubicBezTo>
                <a:cubicBezTo>
                  <a:pt x="15337" y="21443"/>
                  <a:pt x="15613" y="21583"/>
                  <a:pt x="16304" y="21588"/>
                </a:cubicBezTo>
                <a:cubicBezTo>
                  <a:pt x="17367" y="21595"/>
                  <a:pt x="18957" y="20885"/>
                  <a:pt x="19833" y="20030"/>
                </a:cubicBezTo>
                <a:cubicBezTo>
                  <a:pt x="19866" y="19999"/>
                  <a:pt x="19901" y="19971"/>
                  <a:pt x="19933" y="19939"/>
                </a:cubicBezTo>
                <a:cubicBezTo>
                  <a:pt x="20953" y="18869"/>
                  <a:pt x="21503" y="17253"/>
                  <a:pt x="21506" y="15654"/>
                </a:cubicBezTo>
                <a:cubicBezTo>
                  <a:pt x="21508" y="14695"/>
                  <a:pt x="21313" y="13742"/>
                  <a:pt x="20904" y="12916"/>
                </a:cubicBezTo>
                <a:cubicBezTo>
                  <a:pt x="20826" y="12760"/>
                  <a:pt x="20738" y="12614"/>
                  <a:pt x="20644" y="12482"/>
                </a:cubicBezTo>
                <a:cubicBezTo>
                  <a:pt x="20629" y="12461"/>
                  <a:pt x="20614" y="12442"/>
                  <a:pt x="20599" y="12421"/>
                </a:cubicBezTo>
                <a:cubicBezTo>
                  <a:pt x="20098" y="11758"/>
                  <a:pt x="19402" y="11438"/>
                  <a:pt x="18723" y="11522"/>
                </a:cubicBezTo>
                <a:cubicBezTo>
                  <a:pt x="18485" y="11579"/>
                  <a:pt x="18238" y="11688"/>
                  <a:pt x="17988" y="11858"/>
                </a:cubicBezTo>
                <a:cubicBezTo>
                  <a:pt x="17683" y="12065"/>
                  <a:pt x="17422" y="12234"/>
                  <a:pt x="17409" y="12234"/>
                </a:cubicBezTo>
                <a:cubicBezTo>
                  <a:pt x="17402" y="12234"/>
                  <a:pt x="17329" y="12050"/>
                  <a:pt x="17279" y="11936"/>
                </a:cubicBezTo>
                <a:cubicBezTo>
                  <a:pt x="17209" y="11823"/>
                  <a:pt x="17131" y="11664"/>
                  <a:pt x="17015" y="11379"/>
                </a:cubicBezTo>
                <a:cubicBezTo>
                  <a:pt x="17012" y="11373"/>
                  <a:pt x="17010" y="11365"/>
                  <a:pt x="17008" y="11359"/>
                </a:cubicBezTo>
                <a:cubicBezTo>
                  <a:pt x="16915" y="11161"/>
                  <a:pt x="16818" y="10935"/>
                  <a:pt x="16752" y="10833"/>
                </a:cubicBezTo>
                <a:cubicBezTo>
                  <a:pt x="16568" y="10548"/>
                  <a:pt x="16564" y="10497"/>
                  <a:pt x="16641" y="9731"/>
                </a:cubicBezTo>
                <a:cubicBezTo>
                  <a:pt x="16653" y="9611"/>
                  <a:pt x="16656" y="9494"/>
                  <a:pt x="16665" y="9374"/>
                </a:cubicBezTo>
                <a:cubicBezTo>
                  <a:pt x="16648" y="8987"/>
                  <a:pt x="16637" y="8527"/>
                  <a:pt x="16630" y="7933"/>
                </a:cubicBezTo>
                <a:cubicBezTo>
                  <a:pt x="16616" y="6836"/>
                  <a:pt x="16593" y="6166"/>
                  <a:pt x="16530" y="5615"/>
                </a:cubicBezTo>
                <a:cubicBezTo>
                  <a:pt x="16523" y="5569"/>
                  <a:pt x="16521" y="5523"/>
                  <a:pt x="16514" y="5476"/>
                </a:cubicBezTo>
                <a:cubicBezTo>
                  <a:pt x="16465" y="5177"/>
                  <a:pt x="16405" y="4883"/>
                  <a:pt x="16339" y="4598"/>
                </a:cubicBezTo>
                <a:cubicBezTo>
                  <a:pt x="16283" y="4382"/>
                  <a:pt x="16223" y="4168"/>
                  <a:pt x="16140" y="3909"/>
                </a:cubicBezTo>
                <a:cubicBezTo>
                  <a:pt x="15632" y="2314"/>
                  <a:pt x="14911" y="1216"/>
                  <a:pt x="13972" y="598"/>
                </a:cubicBezTo>
                <a:cubicBezTo>
                  <a:pt x="13929" y="573"/>
                  <a:pt x="13886" y="547"/>
                  <a:pt x="13844" y="523"/>
                </a:cubicBezTo>
                <a:cubicBezTo>
                  <a:pt x="13721" y="450"/>
                  <a:pt x="13593" y="384"/>
                  <a:pt x="13464" y="326"/>
                </a:cubicBezTo>
                <a:cubicBezTo>
                  <a:pt x="13369" y="284"/>
                  <a:pt x="13274" y="253"/>
                  <a:pt x="13180" y="218"/>
                </a:cubicBezTo>
                <a:cubicBezTo>
                  <a:pt x="12798" y="86"/>
                  <a:pt x="12394" y="7"/>
                  <a:pt x="11954" y="1"/>
                </a:cubicBezTo>
                <a:close/>
              </a:path>
            </a:pathLst>
          </a:custGeom>
          <a:ln w="12700">
            <a:miter lim="400000"/>
          </a:ln>
        </p:spPr>
      </p:pic>
      <p:sp>
        <p:nvSpPr>
          <p:cNvPr id="355" name="TextBox 26"/>
          <p:cNvSpPr txBox="1"/>
          <p:nvPr/>
        </p:nvSpPr>
        <p:spPr>
          <a:xfrm>
            <a:off x="17404739" y="1862221"/>
            <a:ext cx="6164145" cy="10337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5600" b="1" i="1">
                <a:solidFill>
                  <a:srgbClr val="008F00"/>
                </a:solidFill>
              </a:defRPr>
            </a:lvl1pPr>
          </a:lstStyle>
          <a:p>
            <a:r>
              <a:t>Design your own.</a:t>
            </a:r>
          </a:p>
        </p:txBody>
      </p:sp>
      <p:sp>
        <p:nvSpPr>
          <p:cNvPr id="356" name="Expressing your own viewpoints"/>
          <p:cNvSpPr txBox="1"/>
          <p:nvPr/>
        </p:nvSpPr>
        <p:spPr>
          <a:xfrm>
            <a:off x="562893" y="247964"/>
            <a:ext cx="15820232" cy="1219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90000"/>
              </a:lnSpc>
              <a:defRPr sz="8000" b="1" spc="0">
                <a:solidFill>
                  <a:srgbClr val="343770"/>
                </a:solidFill>
              </a:defRPr>
            </a:lvl1pPr>
          </a:lstStyle>
          <a:p>
            <a:r>
              <a:t>Expressing your own viewpoints</a:t>
            </a:r>
          </a:p>
        </p:txBody>
      </p:sp>
      <p:sp>
        <p:nvSpPr>
          <p:cNvPr id="357" name="Take a page with the spirituality diagram in its centre."/>
          <p:cNvSpPr txBox="1"/>
          <p:nvPr/>
        </p:nvSpPr>
        <p:spPr>
          <a:xfrm>
            <a:off x="562893" y="1862221"/>
            <a:ext cx="7194742" cy="24942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90000"/>
              </a:lnSpc>
              <a:spcBef>
                <a:spcPts val="1600"/>
              </a:spcBef>
              <a:defRPr sz="5400" b="1">
                <a:solidFill>
                  <a:srgbClr val="008F00"/>
                </a:solidFill>
              </a:defRPr>
            </a:lvl1pPr>
          </a:lstStyle>
          <a:p>
            <a:r>
              <a:t>Take a page with the spirituality diagram in its centre.</a:t>
            </a:r>
          </a:p>
        </p:txBody>
      </p:sp>
      <p:sp>
        <p:nvSpPr>
          <p:cNvPr id="358" name="Fit the 6 words you chose for your ‘spiritual identikit’ inside the circle."/>
          <p:cNvSpPr txBox="1"/>
          <p:nvPr/>
        </p:nvSpPr>
        <p:spPr>
          <a:xfrm>
            <a:off x="562893" y="4696208"/>
            <a:ext cx="8333485" cy="323723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nSpc>
                <a:spcPct val="90000"/>
              </a:lnSpc>
              <a:spcBef>
                <a:spcPts val="1600"/>
              </a:spcBef>
              <a:defRPr sz="5400" b="1">
                <a:solidFill>
                  <a:srgbClr val="008F00"/>
                </a:solidFill>
              </a:defRPr>
            </a:lvl1pPr>
          </a:lstStyle>
          <a:p>
            <a:r>
              <a:t>Fit the 6 words you chose for your ‘spiritual identikit’ inside the circle.</a:t>
            </a:r>
          </a:p>
        </p:txBody>
      </p:sp>
      <p:sp>
        <p:nvSpPr>
          <p:cNvPr id="359" name="Here’s an example."/>
          <p:cNvSpPr txBox="1"/>
          <p:nvPr/>
        </p:nvSpPr>
        <p:spPr>
          <a:xfrm>
            <a:off x="2846356" y="12145106"/>
            <a:ext cx="6384189" cy="10083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lnSpc>
                <a:spcPct val="90000"/>
              </a:lnSpc>
              <a:spcBef>
                <a:spcPts val="1600"/>
              </a:spcBef>
              <a:defRPr sz="5400" b="1">
                <a:solidFill>
                  <a:srgbClr val="942193"/>
                </a:solidFill>
              </a:defRPr>
            </a:lvl1pPr>
          </a:lstStyle>
          <a:p>
            <a:r>
              <a:t>Here’s an example.</a:t>
            </a:r>
          </a:p>
        </p:txBody>
      </p:sp>
      <p:sp>
        <p:nvSpPr>
          <p:cNvPr id="360" name="TextBox 6"/>
          <p:cNvSpPr txBox="1"/>
          <p:nvPr/>
        </p:nvSpPr>
        <p:spPr>
          <a:xfrm>
            <a:off x="15333017" y="5147670"/>
            <a:ext cx="2221640" cy="7289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b="1">
                <a:solidFill>
                  <a:srgbClr val="0563C1"/>
                </a:solidFill>
              </a:defRPr>
            </a:lvl1pPr>
          </a:lstStyle>
          <a:p>
            <a:r>
              <a:t>Dreamer</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48"/>
                                        </p:tgtEl>
                                        <p:attrNameLst>
                                          <p:attrName>style.visibility</p:attrName>
                                        </p:attrNameLst>
                                      </p:cBhvr>
                                      <p:to>
                                        <p:strVal val="visible"/>
                                      </p:to>
                                    </p:set>
                                    <p:animEffect transition="in" filter="fade">
                                      <p:cBhvr>
                                        <p:cTn id="7" dur="5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349"/>
                                        </p:tgtEl>
                                        <p:attrNameLst>
                                          <p:attrName>style.visibility</p:attrName>
                                        </p:attrNameLst>
                                      </p:cBhvr>
                                      <p:to>
                                        <p:strVal val="visible"/>
                                      </p:to>
                                    </p:set>
                                    <p:animEffect transition="in" filter="fade">
                                      <p:cBhvr>
                                        <p:cTn id="12" dur="500"/>
                                        <p:tgtEl>
                                          <p:spTgt spid="3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350"/>
                                        </p:tgtEl>
                                        <p:attrNameLst>
                                          <p:attrName>style.visibility</p:attrName>
                                        </p:attrNameLst>
                                      </p:cBhvr>
                                      <p:to>
                                        <p:strVal val="visible"/>
                                      </p:to>
                                    </p:set>
                                    <p:animEffect transition="in" filter="fade">
                                      <p:cBhvr>
                                        <p:cTn id="17" dur="500"/>
                                        <p:tgtEl>
                                          <p:spTgt spid="3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351"/>
                                        </p:tgtEl>
                                        <p:attrNameLst>
                                          <p:attrName>style.visibility</p:attrName>
                                        </p:attrNameLst>
                                      </p:cBhvr>
                                      <p:to>
                                        <p:strVal val="visible"/>
                                      </p:to>
                                    </p:set>
                                    <p:animEffect transition="in" filter="fade">
                                      <p:cBhvr>
                                        <p:cTn id="22" dur="500"/>
                                        <p:tgtEl>
                                          <p:spTgt spid="3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352"/>
                                        </p:tgtEl>
                                        <p:attrNameLst>
                                          <p:attrName>style.visibility</p:attrName>
                                        </p:attrNameLst>
                                      </p:cBhvr>
                                      <p:to>
                                        <p:strVal val="visible"/>
                                      </p:to>
                                    </p:set>
                                    <p:animEffect transition="in" filter="fade">
                                      <p:cBhvr>
                                        <p:cTn id="27" dur="500"/>
                                        <p:tgtEl>
                                          <p:spTgt spid="3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6" nodeType="clickEffect">
                                  <p:stCondLst>
                                    <p:cond delay="0"/>
                                  </p:stCondLst>
                                  <p:iterate>
                                    <p:tmAbs val="0"/>
                                  </p:iterate>
                                  <p:childTnLst>
                                    <p:set>
                                      <p:cBhvr>
                                        <p:cTn id="31" fill="hold"/>
                                        <p:tgtEl>
                                          <p:spTgt spid="360"/>
                                        </p:tgtEl>
                                        <p:attrNameLst>
                                          <p:attrName>style.visibility</p:attrName>
                                        </p:attrNameLst>
                                      </p:cBhvr>
                                      <p:to>
                                        <p:strVal val="visible"/>
                                      </p:to>
                                    </p:set>
                                    <p:animEffect transition="in" filter="fade">
                                      <p:cBhvr>
                                        <p:cTn id="32" dur="500"/>
                                        <p:tgtEl>
                                          <p:spTgt spid="3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7" nodeType="clickEffect">
                                  <p:stCondLst>
                                    <p:cond delay="0"/>
                                  </p:stCondLst>
                                  <p:iterate>
                                    <p:tmAbs val="0"/>
                                  </p:iterate>
                                  <p:childTnLst>
                                    <p:set>
                                      <p:cBhvr>
                                        <p:cTn id="36" fill="hold"/>
                                        <p:tgtEl>
                                          <p:spTgt spid="343"/>
                                        </p:tgtEl>
                                        <p:attrNameLst>
                                          <p:attrName>style.visibility</p:attrName>
                                        </p:attrNameLst>
                                      </p:cBhvr>
                                      <p:to>
                                        <p:strVal val="visible"/>
                                      </p:to>
                                    </p:set>
                                    <p:animEffect transition="in" filter="fade">
                                      <p:cBhvr>
                                        <p:cTn id="37" dur="500"/>
                                        <p:tgtEl>
                                          <p:spTgt spid="34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8" nodeType="clickEffect">
                                  <p:stCondLst>
                                    <p:cond delay="0"/>
                                  </p:stCondLst>
                                  <p:iterate>
                                    <p:tmAbs val="0"/>
                                  </p:iterate>
                                  <p:childTnLst>
                                    <p:set>
                                      <p:cBhvr>
                                        <p:cTn id="41" fill="hold"/>
                                        <p:tgtEl>
                                          <p:spTgt spid="34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fill="hold" grpId="9" nodeType="clickEffect">
                                  <p:stCondLst>
                                    <p:cond delay="0"/>
                                  </p:stCondLst>
                                  <p:iterate>
                                    <p:tmAbs val="0"/>
                                  </p:iterate>
                                  <p:childTnLst>
                                    <p:set>
                                      <p:cBhvr>
                                        <p:cTn id="45" fill="hold"/>
                                        <p:tgtEl>
                                          <p:spTgt spid="345"/>
                                        </p:tgtEl>
                                        <p:attrNameLst>
                                          <p:attrName>style.visibility</p:attrName>
                                        </p:attrNameLst>
                                      </p:cBhvr>
                                      <p:to>
                                        <p:strVal val="visible"/>
                                      </p:to>
                                    </p:set>
                                    <p:animEffect transition="in" filter="fade">
                                      <p:cBhvr>
                                        <p:cTn id="46" dur="500"/>
                                        <p:tgtEl>
                                          <p:spTgt spid="34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fill="hold" grpId="10" nodeType="clickEffect">
                                  <p:stCondLst>
                                    <p:cond delay="0"/>
                                  </p:stCondLst>
                                  <p:iterate>
                                    <p:tmAbs val="0"/>
                                  </p:iterate>
                                  <p:childTnLst>
                                    <p:set>
                                      <p:cBhvr>
                                        <p:cTn id="50" fill="hold"/>
                                        <p:tgtEl>
                                          <p:spTgt spid="353"/>
                                        </p:tgtEl>
                                        <p:attrNameLst>
                                          <p:attrName>style.visibility</p:attrName>
                                        </p:attrNameLst>
                                      </p:cBhvr>
                                      <p:to>
                                        <p:strVal val="visible"/>
                                      </p:to>
                                    </p:set>
                                    <p:animEffect transition="in" filter="fade">
                                      <p:cBhvr>
                                        <p:cTn id="51" dur="500"/>
                                        <p:tgtEl>
                                          <p:spTgt spid="35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fill="hold" grpId="11" nodeType="clickEffect">
                                  <p:stCondLst>
                                    <p:cond delay="0"/>
                                  </p:stCondLst>
                                  <p:iterate>
                                    <p:tmAbs val="0"/>
                                  </p:iterate>
                                  <p:childTnLst>
                                    <p:set>
                                      <p:cBhvr>
                                        <p:cTn id="55" fill="hold"/>
                                        <p:tgtEl>
                                          <p:spTgt spid="346"/>
                                        </p:tgtEl>
                                        <p:attrNameLst>
                                          <p:attrName>style.visibility</p:attrName>
                                        </p:attrNameLst>
                                      </p:cBhvr>
                                      <p:to>
                                        <p:strVal val="visible"/>
                                      </p:to>
                                    </p:set>
                                    <p:animEffect transition="in" filter="fade">
                                      <p:cBhvr>
                                        <p:cTn id="56" dur="500"/>
                                        <p:tgtEl>
                                          <p:spTgt spid="34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fill="hold" grpId="12" nodeType="clickEffect">
                                  <p:stCondLst>
                                    <p:cond delay="0"/>
                                  </p:stCondLst>
                                  <p:iterate>
                                    <p:tmAbs val="0"/>
                                  </p:iterate>
                                  <p:childTnLst>
                                    <p:set>
                                      <p:cBhvr>
                                        <p:cTn id="60" fill="hold"/>
                                        <p:tgtEl>
                                          <p:spTgt spid="354"/>
                                        </p:tgtEl>
                                        <p:attrNameLst>
                                          <p:attrName>style.visibility</p:attrName>
                                        </p:attrNameLst>
                                      </p:cBhvr>
                                      <p:to>
                                        <p:strVal val="visible"/>
                                      </p:to>
                                    </p:set>
                                    <p:animEffect transition="in" filter="fade">
                                      <p:cBhvr>
                                        <p:cTn id="61" dur="500"/>
                                        <p:tgtEl>
                                          <p:spTgt spid="35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13" nodeType="clickEffect">
                                  <p:stCondLst>
                                    <p:cond delay="0"/>
                                  </p:stCondLst>
                                  <p:iterate>
                                    <p:tmAbs val="0"/>
                                  </p:iterate>
                                  <p:childTnLst>
                                    <p:set>
                                      <p:cBhvr>
                                        <p:cTn id="65" fill="hold"/>
                                        <p:tgtEl>
                                          <p:spTgt spid="355"/>
                                        </p:tgtEl>
                                        <p:attrNameLst>
                                          <p:attrName>style.visibility</p:attrName>
                                        </p:attrNameLst>
                                      </p:cBhvr>
                                      <p:to>
                                        <p:strVal val="visible"/>
                                      </p:to>
                                    </p:set>
                                    <p:anim calcmode="lin" valueType="num">
                                      <p:cBhvr>
                                        <p:cTn id="66" dur="500" fill="hold"/>
                                        <p:tgtEl>
                                          <p:spTgt spid="355"/>
                                        </p:tgtEl>
                                        <p:attrNameLst>
                                          <p:attrName>ppt_x</p:attrName>
                                        </p:attrNameLst>
                                      </p:cBhvr>
                                      <p:tavLst>
                                        <p:tav tm="0">
                                          <p:val>
                                            <p:strVal val="#ppt_x"/>
                                          </p:val>
                                        </p:tav>
                                        <p:tav tm="100000">
                                          <p:val>
                                            <p:strVal val="#ppt_x"/>
                                          </p:val>
                                        </p:tav>
                                      </p:tavLst>
                                    </p:anim>
                                    <p:anim calcmode="lin" valueType="num">
                                      <p:cBhvr>
                                        <p:cTn id="67" dur="500" fill="hold"/>
                                        <p:tgtEl>
                                          <p:spTgt spid="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7" animBg="1" advAuto="0"/>
      <p:bldP spid="344" grpId="8" animBg="1" advAuto="0"/>
      <p:bldP spid="345" grpId="9" animBg="1" advAuto="0"/>
      <p:bldP spid="346" grpId="11" animBg="1" advAuto="0"/>
      <p:bldP spid="348" grpId="1" animBg="1" advAuto="0"/>
      <p:bldP spid="349" grpId="2" animBg="1" advAuto="0"/>
      <p:bldP spid="350" grpId="3" animBg="1" advAuto="0"/>
      <p:bldP spid="351" grpId="4" animBg="1" advAuto="0"/>
      <p:bldP spid="352" grpId="5" animBg="1" advAuto="0"/>
      <p:bldP spid="353" grpId="10" animBg="1" advAuto="0"/>
      <p:bldP spid="354" grpId="12" animBg="1" advAuto="0"/>
      <p:bldP spid="355" grpId="13" animBg="1" advAuto="0"/>
      <p:bldP spid="360" grpId="6"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itle 1"/>
          <p:cNvSpPr txBox="1">
            <a:spLocks noGrp="1"/>
          </p:cNvSpPr>
          <p:nvPr>
            <p:ph type="title"/>
          </p:nvPr>
        </p:nvSpPr>
        <p:spPr>
          <a:xfrm>
            <a:off x="1231738" y="345817"/>
            <a:ext cx="21920524" cy="1694444"/>
          </a:xfrm>
          <a:prstGeom prst="rect">
            <a:avLst/>
          </a:prstGeom>
        </p:spPr>
        <p:txBody>
          <a:bodyPr/>
          <a:lstStyle>
            <a:lvl1pPr algn="ctr">
              <a:defRPr sz="8000" b="1" spc="0">
                <a:solidFill>
                  <a:srgbClr val="343770"/>
                </a:solidFill>
              </a:defRPr>
            </a:lvl1pPr>
          </a:lstStyle>
          <a:p>
            <a:r>
              <a:t>Learning creatively: imagining some prayers</a:t>
            </a:r>
          </a:p>
        </p:txBody>
      </p:sp>
      <p:sp>
        <p:nvSpPr>
          <p:cNvPr id="365" name="Content Placeholder 2"/>
          <p:cNvSpPr txBox="1">
            <a:spLocks noGrp="1"/>
          </p:cNvSpPr>
          <p:nvPr>
            <p:ph type="body" idx="1"/>
          </p:nvPr>
        </p:nvSpPr>
        <p:spPr>
          <a:xfrm>
            <a:off x="898631" y="2259527"/>
            <a:ext cx="22586738" cy="6116266"/>
          </a:xfrm>
          <a:prstGeom prst="rect">
            <a:avLst/>
          </a:prstGeom>
        </p:spPr>
        <p:txBody>
          <a:bodyPr>
            <a:noAutofit/>
          </a:bodyPr>
          <a:lstStyle/>
          <a:p>
            <a:pPr>
              <a:defRPr sz="5000" b="1">
                <a:solidFill>
                  <a:srgbClr val="0563C1"/>
                </a:solidFill>
              </a:defRPr>
            </a:pPr>
            <a:r>
              <a:t>I asked my class: ‘anyone do a prayer they would like to tell us about this week?’ An unlikely lad put his hand up. ‘I was rude, and I got sent out of Maths again, to stand outside the head teacher’s study’ he told us. </a:t>
            </a:r>
          </a:p>
          <a:p>
            <a:pPr>
              <a:defRPr sz="5000" b="1">
                <a:solidFill>
                  <a:srgbClr val="0563C1"/>
                </a:solidFill>
              </a:defRPr>
            </a:pPr>
            <a:r>
              <a:t>‘I prayed ‘Please God, don’t let him come out.’</a:t>
            </a:r>
          </a:p>
          <a:p>
            <a:pPr>
              <a:defRPr sz="5000" b="1">
                <a:solidFill>
                  <a:srgbClr val="0563C1"/>
                </a:solidFill>
              </a:defRPr>
            </a:pPr>
            <a:r>
              <a:t>I asked: ‘Did he come out? Was your prayer answered?’</a:t>
            </a:r>
          </a:p>
          <a:p>
            <a:pPr>
              <a:defRPr sz="5000" b="1" i="1">
                <a:solidFill>
                  <a:srgbClr val="0563C1"/>
                </a:solidFill>
              </a:defRPr>
            </a:pPr>
            <a:r>
              <a:t>‘No, he didn’t come out. But it wasn’t an answer. I’m an atheist…’</a:t>
            </a:r>
          </a:p>
        </p:txBody>
      </p:sp>
      <p:sp>
        <p:nvSpPr>
          <p:cNvPr id="366" name="The next activity is for anyone – believer or atheist or in between. It asks you to imagine what people might pray.…"/>
          <p:cNvSpPr txBox="1"/>
          <p:nvPr/>
        </p:nvSpPr>
        <p:spPr>
          <a:xfrm>
            <a:off x="898631" y="9092925"/>
            <a:ext cx="22586738" cy="35102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nSpc>
                <a:spcPct val="90000"/>
              </a:lnSpc>
              <a:spcBef>
                <a:spcPts val="2000"/>
              </a:spcBef>
              <a:defRPr sz="5000" b="1">
                <a:solidFill>
                  <a:srgbClr val="0563C1"/>
                </a:solidFill>
              </a:defRPr>
            </a:pPr>
            <a:r>
              <a:t>The next activity is for anyone – believer or atheist or in between.</a:t>
            </a:r>
            <a:br/>
            <a:r>
              <a:t>It asks you to imagine what people might pray.</a:t>
            </a:r>
          </a:p>
          <a:p>
            <a:pPr>
              <a:lnSpc>
                <a:spcPct val="90000"/>
              </a:lnSpc>
              <a:spcBef>
                <a:spcPts val="2000"/>
              </a:spcBef>
              <a:defRPr sz="5000" b="1">
                <a:solidFill>
                  <a:srgbClr val="0563C1"/>
                </a:solidFill>
              </a:defRPr>
            </a:pPr>
            <a:r>
              <a:t>You will get a picture to look at and then think:</a:t>
            </a:r>
          </a:p>
          <a:p>
            <a:pPr lvl="3" indent="685800">
              <a:lnSpc>
                <a:spcPct val="90000"/>
              </a:lnSpc>
              <a:spcBef>
                <a:spcPts val="2000"/>
              </a:spcBef>
              <a:defRPr sz="5000" b="1">
                <a:solidFill>
                  <a:srgbClr val="008F00"/>
                </a:solidFill>
              </a:defRPr>
            </a:pPr>
            <a:r>
              <a:t>what would someone in the picture pray?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65">
                                            <p:txEl>
                                              <p:pRg st="2" end="2"/>
                                            </p:txEl>
                                          </p:spTgt>
                                        </p:tgtEl>
                                        <p:attrNameLst>
                                          <p:attrName>style.visibility</p:attrName>
                                        </p:attrNameLst>
                                      </p:cBhvr>
                                      <p:to>
                                        <p:strVal val="visible"/>
                                      </p:to>
                                    </p:set>
                                    <p:animEffect transition="in" filter="fade">
                                      <p:cBhvr>
                                        <p:cTn id="7" dur="500"/>
                                        <p:tgtEl>
                                          <p:spTgt spid="36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365">
                                            <p:txEl>
                                              <p:pRg st="3" end="3"/>
                                            </p:txEl>
                                          </p:spTgt>
                                        </p:tgtEl>
                                        <p:attrNameLst>
                                          <p:attrName>style.visibility</p:attrName>
                                        </p:attrNameLst>
                                      </p:cBhvr>
                                      <p:to>
                                        <p:strVal val="visible"/>
                                      </p:to>
                                    </p:set>
                                    <p:animEffect transition="in" filter="fade">
                                      <p:cBhvr>
                                        <p:cTn id="12" dur="500"/>
                                        <p:tgtEl>
                                          <p:spTgt spid="36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2" nodeType="clickEffect">
                                  <p:stCondLst>
                                    <p:cond delay="0"/>
                                  </p:stCondLst>
                                  <p:iterate>
                                    <p:tmAbs val="0"/>
                                  </p:iterate>
                                  <p:childTnLst>
                                    <p:set>
                                      <p:cBhvr>
                                        <p:cTn id="16" fill="hold"/>
                                        <p:tgtEl>
                                          <p:spTgt spid="366"/>
                                        </p:tgtEl>
                                        <p:attrNameLst>
                                          <p:attrName>style.visibility</p:attrName>
                                        </p:attrNameLst>
                                      </p:cBhvr>
                                      <p:to>
                                        <p:strVal val="visible"/>
                                      </p:to>
                                    </p:set>
                                    <p:animEffect transition="in" filter="fade">
                                      <p:cBhvr>
                                        <p:cTn id="17"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1" build="p" bldLvl="5" animBg="1" advAuto="0"/>
      <p:bldP spid="366"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Rectangle 24584"/>
          <p:cNvSpPr/>
          <p:nvPr/>
        </p:nvSpPr>
        <p:spPr>
          <a:xfrm>
            <a:off x="0" y="0"/>
            <a:ext cx="24384000"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pic>
        <p:nvPicPr>
          <p:cNvPr id="371" name="Picture 3" descr="Picture 3"/>
          <p:cNvPicPr>
            <a:picLocks noChangeAspect="1"/>
          </p:cNvPicPr>
          <p:nvPr/>
        </p:nvPicPr>
        <p:blipFill>
          <a:blip r:embed="rId3"/>
          <a:srcRect l="759" r="5060"/>
          <a:stretch>
            <a:fillRect/>
          </a:stretch>
        </p:blipFill>
        <p:spPr>
          <a:xfrm>
            <a:off x="14728155" y="-37"/>
            <a:ext cx="9655970" cy="13716000"/>
          </a:xfrm>
          <a:custGeom>
            <a:avLst/>
            <a:gdLst/>
            <a:ahLst/>
            <a:cxnLst>
              <a:cxn ang="0">
                <a:pos x="wd2" y="hd2"/>
              </a:cxn>
              <a:cxn ang="5400000">
                <a:pos x="wd2" y="hd2"/>
              </a:cxn>
              <a:cxn ang="10800000">
                <a:pos x="wd2" y="hd2"/>
              </a:cxn>
              <a:cxn ang="16200000">
                <a:pos x="wd2" y="hd2"/>
              </a:cxn>
            </a:cxnLst>
            <a:rect l="0" t="0" r="r" b="b"/>
            <a:pathLst>
              <a:path w="21600" h="21600" extrusionOk="0">
                <a:moveTo>
                  <a:pt x="20" y="0"/>
                </a:moveTo>
                <a:lnTo>
                  <a:pt x="478" y="663"/>
                </a:lnTo>
                <a:cubicBezTo>
                  <a:pt x="2372" y="3553"/>
                  <a:pt x="3477" y="7036"/>
                  <a:pt x="3477" y="10786"/>
                </a:cubicBezTo>
                <a:cubicBezTo>
                  <a:pt x="3477" y="14535"/>
                  <a:pt x="2372" y="18019"/>
                  <a:pt x="478" y="20908"/>
                </a:cubicBezTo>
                <a:lnTo>
                  <a:pt x="0" y="21600"/>
                </a:lnTo>
                <a:lnTo>
                  <a:pt x="21600" y="21600"/>
                </a:lnTo>
                <a:lnTo>
                  <a:pt x="21600" y="0"/>
                </a:lnTo>
                <a:lnTo>
                  <a:pt x="20" y="0"/>
                </a:lnTo>
                <a:close/>
              </a:path>
            </a:pathLst>
          </a:custGeom>
          <a:ln w="12700">
            <a:miter lim="400000"/>
          </a:ln>
        </p:spPr>
      </p:pic>
      <p:pic>
        <p:nvPicPr>
          <p:cNvPr id="372" name="Picture 4" descr="Picture 4"/>
          <p:cNvPicPr>
            <a:picLocks noChangeAspect="1"/>
          </p:cNvPicPr>
          <p:nvPr/>
        </p:nvPicPr>
        <p:blipFill>
          <a:blip r:embed="rId4"/>
          <a:srcRect t="920"/>
          <a:stretch>
            <a:fillRect/>
          </a:stretch>
        </p:blipFill>
        <p:spPr>
          <a:xfrm>
            <a:off x="6505119" y="6349"/>
            <a:ext cx="9932482" cy="13715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 y="132"/>
                </a:lnTo>
                <a:cubicBezTo>
                  <a:pt x="2229" y="3153"/>
                  <a:pt x="3491" y="6903"/>
                  <a:pt x="3491" y="10965"/>
                </a:cubicBezTo>
                <a:cubicBezTo>
                  <a:pt x="3491" y="14715"/>
                  <a:pt x="2415" y="18198"/>
                  <a:pt x="574" y="21088"/>
                </a:cubicBezTo>
                <a:lnTo>
                  <a:pt x="230" y="21600"/>
                </a:lnTo>
                <a:lnTo>
                  <a:pt x="18196" y="21600"/>
                </a:lnTo>
                <a:lnTo>
                  <a:pt x="18684" y="20908"/>
                </a:lnTo>
                <a:cubicBezTo>
                  <a:pt x="20525" y="18019"/>
                  <a:pt x="21600" y="14535"/>
                  <a:pt x="21600" y="10786"/>
                </a:cubicBezTo>
                <a:cubicBezTo>
                  <a:pt x="21600" y="7036"/>
                  <a:pt x="20525" y="3553"/>
                  <a:pt x="18684" y="663"/>
                </a:cubicBezTo>
                <a:lnTo>
                  <a:pt x="18216" y="0"/>
                </a:lnTo>
                <a:lnTo>
                  <a:pt x="0" y="0"/>
                </a:lnTo>
                <a:close/>
              </a:path>
            </a:pathLst>
          </a:custGeom>
          <a:ln w="12700">
            <a:miter lim="400000"/>
          </a:ln>
        </p:spPr>
      </p:pic>
      <p:sp>
        <p:nvSpPr>
          <p:cNvPr id="373" name="Freeform: Shape 24586"/>
          <p:cNvSpPr/>
          <p:nvPr/>
        </p:nvSpPr>
        <p:spPr>
          <a:xfrm>
            <a:off x="0" y="0"/>
            <a:ext cx="789163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82" y="0"/>
                </a:lnTo>
                <a:lnTo>
                  <a:pt x="17929" y="842"/>
                </a:lnTo>
                <a:cubicBezTo>
                  <a:pt x="20247" y="3732"/>
                  <a:pt x="21600" y="7215"/>
                  <a:pt x="21600" y="10965"/>
                </a:cubicBezTo>
                <a:cubicBezTo>
                  <a:pt x="21600" y="14715"/>
                  <a:pt x="20247" y="18198"/>
                  <a:pt x="17929" y="21088"/>
                </a:cubicBezTo>
                <a:lnTo>
                  <a:pt x="17474" y="21600"/>
                </a:lnTo>
                <a:lnTo>
                  <a:pt x="0" y="21600"/>
                </a:lnTo>
                <a:close/>
              </a:path>
            </a:pathLst>
          </a:custGeom>
          <a:solidFill>
            <a:srgbClr val="FFFFFF"/>
          </a:solidFill>
          <a:ln w="12700">
            <a:solidFill>
              <a:srgbClr val="EFEFEF"/>
            </a:solidFill>
            <a:miter/>
          </a:ln>
          <a:effectLst>
            <a:outerShdw blurRad="101600" dist="76200" rotWithShape="0">
              <a:srgbClr val="D9D9D9">
                <a:alpha val="30000"/>
              </a:srgbClr>
            </a:outerShdw>
          </a:effectLst>
        </p:spPr>
        <p:txBody>
          <a:bodyPr tIns="91439" bIns="91439" anchor="ctr"/>
          <a:lstStyle/>
          <a:p>
            <a:pPr algn="ctr">
              <a:defRPr>
                <a:solidFill>
                  <a:srgbClr val="FFFFFF"/>
                </a:solidFill>
              </a:defRPr>
            </a:pPr>
            <a:endParaRPr/>
          </a:p>
        </p:txBody>
      </p:sp>
      <p:sp>
        <p:nvSpPr>
          <p:cNvPr id="374" name="Freeform: Shape 24588"/>
          <p:cNvSpPr/>
          <p:nvPr/>
        </p:nvSpPr>
        <p:spPr>
          <a:xfrm>
            <a:off x="-1" y="0"/>
            <a:ext cx="7873342"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71" y="0"/>
                </a:lnTo>
                <a:lnTo>
                  <a:pt x="17921" y="842"/>
                </a:lnTo>
                <a:cubicBezTo>
                  <a:pt x="20244" y="3732"/>
                  <a:pt x="21600" y="7215"/>
                  <a:pt x="21600" y="10965"/>
                </a:cubicBezTo>
                <a:cubicBezTo>
                  <a:pt x="21600" y="14715"/>
                  <a:pt x="20244" y="18198"/>
                  <a:pt x="17921" y="21088"/>
                </a:cubicBezTo>
                <a:lnTo>
                  <a:pt x="17465" y="21600"/>
                </a:lnTo>
                <a:lnTo>
                  <a:pt x="0" y="21600"/>
                </a:lnTo>
                <a:close/>
              </a:path>
            </a:pathLst>
          </a:custGeom>
          <a:solidFill>
            <a:srgbClr val="FFFFFF"/>
          </a:solidFill>
          <a:ln w="12700">
            <a:miter lim="400000"/>
          </a:ln>
        </p:spPr>
        <p:txBody>
          <a:bodyPr tIns="91439" bIns="91439" anchor="ctr"/>
          <a:lstStyle/>
          <a:p>
            <a:pPr algn="ctr">
              <a:defRPr>
                <a:solidFill>
                  <a:srgbClr val="FFFFFF"/>
                </a:solidFill>
              </a:defRPr>
            </a:pPr>
            <a:endParaRPr/>
          </a:p>
        </p:txBody>
      </p:sp>
      <p:sp>
        <p:nvSpPr>
          <p:cNvPr id="375" name="Title 1"/>
          <p:cNvSpPr txBox="1">
            <a:spLocks noGrp="1"/>
          </p:cNvSpPr>
          <p:nvPr>
            <p:ph type="title"/>
          </p:nvPr>
        </p:nvSpPr>
        <p:spPr>
          <a:xfrm>
            <a:off x="668510" y="1168774"/>
            <a:ext cx="6536320" cy="2651127"/>
          </a:xfrm>
          <a:prstGeom prst="rect">
            <a:avLst/>
          </a:prstGeom>
        </p:spPr>
        <p:txBody>
          <a:bodyPr/>
          <a:lstStyle>
            <a:lvl1pPr>
              <a:defRPr sz="5600" b="1">
                <a:solidFill>
                  <a:srgbClr val="343770"/>
                </a:solidFill>
              </a:defRPr>
            </a:lvl1pPr>
          </a:lstStyle>
          <a:p>
            <a:r>
              <a:t>Who prays what and when?</a:t>
            </a:r>
          </a:p>
        </p:txBody>
      </p:sp>
      <p:sp>
        <p:nvSpPr>
          <p:cNvPr id="376" name="TextBox 1"/>
          <p:cNvSpPr txBox="1"/>
          <p:nvPr/>
        </p:nvSpPr>
        <p:spPr>
          <a:xfrm>
            <a:off x="668510" y="3629400"/>
            <a:ext cx="6554610" cy="2717801"/>
          </a:xfrm>
          <a:prstGeom prst="rect">
            <a:avLst/>
          </a:prstGeom>
          <a:solidFill>
            <a:srgbClr val="0563C1"/>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0" tIns="254000" rIns="254000" bIns="254000">
            <a:spAutoFit/>
          </a:bodyPr>
          <a:lstStyle/>
          <a:p>
            <a:pPr>
              <a:defRPr sz="4800" b="1">
                <a:solidFill>
                  <a:srgbClr val="FFFFFF"/>
                </a:solidFill>
              </a:defRPr>
            </a:pPr>
            <a:r>
              <a:t>What might the boy be praying? </a:t>
            </a:r>
            <a:br/>
            <a:r>
              <a:t>Imagine the story. </a:t>
            </a:r>
          </a:p>
        </p:txBody>
      </p:sp>
      <p:grpSp>
        <p:nvGrpSpPr>
          <p:cNvPr id="384" name="Thought Bubble: Cloud 2"/>
          <p:cNvGrpSpPr/>
          <p:nvPr/>
        </p:nvGrpSpPr>
        <p:grpSpPr>
          <a:xfrm>
            <a:off x="461133" y="6599183"/>
            <a:ext cx="9824812" cy="5784605"/>
            <a:chOff x="0" y="0"/>
            <a:chExt cx="9824811" cy="5784604"/>
          </a:xfrm>
        </p:grpSpPr>
        <p:grpSp>
          <p:nvGrpSpPr>
            <p:cNvPr id="382" name="Group"/>
            <p:cNvGrpSpPr/>
            <p:nvPr/>
          </p:nvGrpSpPr>
          <p:grpSpPr>
            <a:xfrm>
              <a:off x="0" y="-1"/>
              <a:ext cx="9824812" cy="5784606"/>
              <a:chOff x="0" y="0"/>
              <a:chExt cx="9824811" cy="5784604"/>
            </a:xfrm>
          </p:grpSpPr>
          <p:sp>
            <p:nvSpPr>
              <p:cNvPr id="377" name="Shape"/>
              <p:cNvSpPr/>
              <p:nvPr/>
            </p:nvSpPr>
            <p:spPr>
              <a:xfrm>
                <a:off x="0" y="0"/>
                <a:ext cx="9199106" cy="5784605"/>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chemeClr val="accent1"/>
              </a:solidFill>
              <a:ln w="38100" cap="flat">
                <a:solidFill>
                  <a:srgbClr val="092937"/>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378" name="Circle"/>
              <p:cNvSpPr/>
              <p:nvPr/>
            </p:nvSpPr>
            <p:spPr>
              <a:xfrm>
                <a:off x="8452429" y="3729072"/>
                <a:ext cx="962233" cy="962233"/>
              </a:xfrm>
              <a:prstGeom prst="ellipse">
                <a:avLst/>
              </a:prstGeom>
              <a:solidFill>
                <a:schemeClr val="accent1"/>
              </a:solidFill>
              <a:ln w="38100" cap="flat">
                <a:solidFill>
                  <a:srgbClr val="092937"/>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379" name="Circle"/>
              <p:cNvSpPr/>
              <p:nvPr/>
            </p:nvSpPr>
            <p:spPr>
              <a:xfrm>
                <a:off x="9131437" y="4050118"/>
                <a:ext cx="641489" cy="641489"/>
              </a:xfrm>
              <a:prstGeom prst="ellipse">
                <a:avLst/>
              </a:prstGeom>
              <a:solidFill>
                <a:schemeClr val="accent1"/>
              </a:solidFill>
              <a:ln w="38100" cap="flat">
                <a:solidFill>
                  <a:srgbClr val="092937"/>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380" name="Circle"/>
              <p:cNvSpPr/>
              <p:nvPr/>
            </p:nvSpPr>
            <p:spPr>
              <a:xfrm>
                <a:off x="9504067" y="4276246"/>
                <a:ext cx="320745" cy="320745"/>
              </a:xfrm>
              <a:prstGeom prst="ellipse">
                <a:avLst/>
              </a:prstGeom>
              <a:solidFill>
                <a:schemeClr val="accent1"/>
              </a:solidFill>
              <a:ln w="38100" cap="flat">
                <a:solidFill>
                  <a:srgbClr val="092937"/>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381" name="Shape"/>
              <p:cNvSpPr/>
              <p:nvPr/>
            </p:nvSpPr>
            <p:spPr>
              <a:xfrm>
                <a:off x="467111" y="294142"/>
                <a:ext cx="8429450" cy="4911326"/>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38100" cap="flat">
                <a:solidFill>
                  <a:srgbClr val="092937"/>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grpSp>
        <p:sp>
          <p:nvSpPr>
            <p:cNvPr id="383" name="Maybe… “God, my little cousin is so tiny, and she’s not very well. Please give her strength to grow. And please give our whole family love and peace while we try to look after her….”"/>
            <p:cNvSpPr txBox="1"/>
            <p:nvPr/>
          </p:nvSpPr>
          <p:spPr>
            <a:xfrm>
              <a:off x="1384458" y="731481"/>
              <a:ext cx="5780292" cy="400558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a:solidFill>
                    <a:srgbClr val="FFFFFF"/>
                  </a:solidFill>
                </a:defRPr>
              </a:lvl1pPr>
            </a:lstStyle>
            <a:p>
              <a:r>
                <a:t>Maybe… “God, my little cousin is so tiny, and she’s not very well. Please give her strength to grow. And please give our whole family love and peace while we try to look after her….”</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72"/>
                                        </p:tgtEl>
                                        <p:attrNameLst>
                                          <p:attrName>style.visibility</p:attrName>
                                        </p:attrNameLst>
                                      </p:cBhvr>
                                      <p:to>
                                        <p:strVal val="visible"/>
                                      </p:to>
                                    </p:set>
                                    <p:anim calcmode="lin" valueType="num">
                                      <p:cBhvr>
                                        <p:cTn id="7" dur="1000" fill="hold"/>
                                        <p:tgtEl>
                                          <p:spTgt spid="372"/>
                                        </p:tgtEl>
                                        <p:attrNameLst>
                                          <p:attrName>ppt_x</p:attrName>
                                        </p:attrNameLst>
                                      </p:cBhvr>
                                      <p:tavLst>
                                        <p:tav tm="0">
                                          <p:val>
                                            <p:strVal val="#ppt_x"/>
                                          </p:val>
                                        </p:tav>
                                        <p:tav tm="100000">
                                          <p:val>
                                            <p:strVal val="#ppt_x"/>
                                          </p:val>
                                        </p:tav>
                                      </p:tavLst>
                                    </p:anim>
                                    <p:anim calcmode="lin" valueType="num">
                                      <p:cBhvr>
                                        <p:cTn id="8" dur="1000" fill="hold"/>
                                        <p:tgtEl>
                                          <p:spTgt spid="3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fill="hold" grpId="2" nodeType="clickEffect">
                                  <p:stCondLst>
                                    <p:cond delay="0"/>
                                  </p:stCondLst>
                                  <p:iterate>
                                    <p:tmAbs val="0"/>
                                  </p:iterate>
                                  <p:childTnLst>
                                    <p:set>
                                      <p:cBhvr>
                                        <p:cTn id="12" fill="hold"/>
                                        <p:tgtEl>
                                          <p:spTgt spid="384"/>
                                        </p:tgtEl>
                                        <p:attrNameLst>
                                          <p:attrName>style.visibility</p:attrName>
                                        </p:attrNameLst>
                                      </p:cBhvr>
                                      <p:to>
                                        <p:strVal val="visible"/>
                                      </p:to>
                                    </p:set>
                                    <p:animEffect transition="in" filter="fade">
                                      <p:cBhvr>
                                        <p:cTn id="13" dur="500"/>
                                        <p:tgtEl>
                                          <p:spTgt spid="38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fill="hold" grpId="3" nodeType="clickEffect">
                                  <p:stCondLst>
                                    <p:cond delay="0"/>
                                  </p:stCondLst>
                                  <p:iterate>
                                    <p:tmAbs val="0"/>
                                  </p:iterate>
                                  <p:childTnLst>
                                    <p:animEffect transition="out" filter="fade">
                                      <p:cBhvr>
                                        <p:cTn id="17" dur="500" fill="hold"/>
                                        <p:tgtEl>
                                          <p:spTgt spid="384"/>
                                        </p:tgtEl>
                                      </p:cBhvr>
                                    </p:animEffect>
                                    <p:set>
                                      <p:cBhvr>
                                        <p:cTn id="18" fill="hold">
                                          <p:stCondLst>
                                            <p:cond delay="499"/>
                                          </p:stCondLst>
                                        </p:cTn>
                                        <p:tgtEl>
                                          <p:spTgt spid="3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1" animBg="1" advAuto="0"/>
      <p:bldP spid="384" grpId="2" animBg="1" advAuto="0"/>
      <p:bldP spid="384" grpId="3"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Rectangle 24584"/>
          <p:cNvSpPr/>
          <p:nvPr/>
        </p:nvSpPr>
        <p:spPr>
          <a:xfrm>
            <a:off x="0" y="0"/>
            <a:ext cx="24384000"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pic>
        <p:nvPicPr>
          <p:cNvPr id="389" name="Picture 3" descr="Picture 3"/>
          <p:cNvPicPr>
            <a:picLocks noChangeAspect="1"/>
          </p:cNvPicPr>
          <p:nvPr/>
        </p:nvPicPr>
        <p:blipFill>
          <a:blip r:embed="rId3"/>
          <a:srcRect l="759" r="5060"/>
          <a:stretch>
            <a:fillRect/>
          </a:stretch>
        </p:blipFill>
        <p:spPr>
          <a:xfrm>
            <a:off x="14728155" y="-37"/>
            <a:ext cx="9655970" cy="13716000"/>
          </a:xfrm>
          <a:custGeom>
            <a:avLst/>
            <a:gdLst/>
            <a:ahLst/>
            <a:cxnLst>
              <a:cxn ang="0">
                <a:pos x="wd2" y="hd2"/>
              </a:cxn>
              <a:cxn ang="5400000">
                <a:pos x="wd2" y="hd2"/>
              </a:cxn>
              <a:cxn ang="10800000">
                <a:pos x="wd2" y="hd2"/>
              </a:cxn>
              <a:cxn ang="16200000">
                <a:pos x="wd2" y="hd2"/>
              </a:cxn>
            </a:cxnLst>
            <a:rect l="0" t="0" r="r" b="b"/>
            <a:pathLst>
              <a:path w="21600" h="21600" extrusionOk="0">
                <a:moveTo>
                  <a:pt x="20" y="0"/>
                </a:moveTo>
                <a:lnTo>
                  <a:pt x="478" y="663"/>
                </a:lnTo>
                <a:cubicBezTo>
                  <a:pt x="2372" y="3553"/>
                  <a:pt x="3477" y="7036"/>
                  <a:pt x="3477" y="10786"/>
                </a:cubicBezTo>
                <a:cubicBezTo>
                  <a:pt x="3477" y="14535"/>
                  <a:pt x="2372" y="18019"/>
                  <a:pt x="478" y="20908"/>
                </a:cubicBezTo>
                <a:lnTo>
                  <a:pt x="0" y="21600"/>
                </a:lnTo>
                <a:lnTo>
                  <a:pt x="21600" y="21600"/>
                </a:lnTo>
                <a:lnTo>
                  <a:pt x="21600" y="0"/>
                </a:lnTo>
                <a:lnTo>
                  <a:pt x="20" y="0"/>
                </a:lnTo>
                <a:close/>
              </a:path>
            </a:pathLst>
          </a:custGeom>
          <a:ln w="12700">
            <a:miter lim="400000"/>
          </a:ln>
        </p:spPr>
      </p:pic>
      <p:pic>
        <p:nvPicPr>
          <p:cNvPr id="390" name="Picture 4" descr="Picture 4"/>
          <p:cNvPicPr>
            <a:picLocks noChangeAspect="1"/>
          </p:cNvPicPr>
          <p:nvPr/>
        </p:nvPicPr>
        <p:blipFill>
          <a:blip r:embed="rId4"/>
          <a:srcRect t="920"/>
          <a:stretch>
            <a:fillRect/>
          </a:stretch>
        </p:blipFill>
        <p:spPr>
          <a:xfrm>
            <a:off x="6505119" y="6349"/>
            <a:ext cx="9932482" cy="13715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 y="132"/>
                </a:lnTo>
                <a:cubicBezTo>
                  <a:pt x="2229" y="3153"/>
                  <a:pt x="3491" y="6903"/>
                  <a:pt x="3491" y="10965"/>
                </a:cubicBezTo>
                <a:cubicBezTo>
                  <a:pt x="3491" y="14715"/>
                  <a:pt x="2415" y="18198"/>
                  <a:pt x="574" y="21088"/>
                </a:cubicBezTo>
                <a:lnTo>
                  <a:pt x="230" y="21600"/>
                </a:lnTo>
                <a:lnTo>
                  <a:pt x="18196" y="21600"/>
                </a:lnTo>
                <a:lnTo>
                  <a:pt x="18684" y="20908"/>
                </a:lnTo>
                <a:cubicBezTo>
                  <a:pt x="20525" y="18019"/>
                  <a:pt x="21600" y="14535"/>
                  <a:pt x="21600" y="10786"/>
                </a:cubicBezTo>
                <a:cubicBezTo>
                  <a:pt x="21600" y="7036"/>
                  <a:pt x="20525" y="3553"/>
                  <a:pt x="18684" y="663"/>
                </a:cubicBezTo>
                <a:lnTo>
                  <a:pt x="18216" y="0"/>
                </a:lnTo>
                <a:lnTo>
                  <a:pt x="0" y="0"/>
                </a:lnTo>
                <a:close/>
              </a:path>
            </a:pathLst>
          </a:custGeom>
          <a:ln w="12700">
            <a:miter lim="400000"/>
          </a:ln>
        </p:spPr>
      </p:pic>
      <p:sp>
        <p:nvSpPr>
          <p:cNvPr id="391" name="Freeform: Shape 24586"/>
          <p:cNvSpPr/>
          <p:nvPr/>
        </p:nvSpPr>
        <p:spPr>
          <a:xfrm>
            <a:off x="0" y="0"/>
            <a:ext cx="789163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82" y="0"/>
                </a:lnTo>
                <a:lnTo>
                  <a:pt x="17929" y="842"/>
                </a:lnTo>
                <a:cubicBezTo>
                  <a:pt x="20247" y="3732"/>
                  <a:pt x="21600" y="7215"/>
                  <a:pt x="21600" y="10965"/>
                </a:cubicBezTo>
                <a:cubicBezTo>
                  <a:pt x="21600" y="14715"/>
                  <a:pt x="20247" y="18198"/>
                  <a:pt x="17929" y="21088"/>
                </a:cubicBezTo>
                <a:lnTo>
                  <a:pt x="17474" y="21600"/>
                </a:lnTo>
                <a:lnTo>
                  <a:pt x="0" y="21600"/>
                </a:lnTo>
                <a:close/>
              </a:path>
            </a:pathLst>
          </a:custGeom>
          <a:solidFill>
            <a:srgbClr val="FFFFFF"/>
          </a:solidFill>
          <a:ln w="12700">
            <a:solidFill>
              <a:srgbClr val="EFEFEF"/>
            </a:solidFill>
            <a:miter/>
          </a:ln>
          <a:effectLst>
            <a:outerShdw blurRad="101600" dist="76200" rotWithShape="0">
              <a:srgbClr val="D9D9D9">
                <a:alpha val="30000"/>
              </a:srgbClr>
            </a:outerShdw>
          </a:effectLst>
        </p:spPr>
        <p:txBody>
          <a:bodyPr tIns="91439" bIns="91439" anchor="ctr"/>
          <a:lstStyle/>
          <a:p>
            <a:pPr algn="ctr">
              <a:defRPr>
                <a:solidFill>
                  <a:srgbClr val="FFFFFF"/>
                </a:solidFill>
              </a:defRPr>
            </a:pPr>
            <a:endParaRPr/>
          </a:p>
        </p:txBody>
      </p:sp>
      <p:sp>
        <p:nvSpPr>
          <p:cNvPr id="392" name="Freeform: Shape 24588"/>
          <p:cNvSpPr/>
          <p:nvPr/>
        </p:nvSpPr>
        <p:spPr>
          <a:xfrm>
            <a:off x="-1" y="0"/>
            <a:ext cx="7873342"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71" y="0"/>
                </a:lnTo>
                <a:lnTo>
                  <a:pt x="17921" y="842"/>
                </a:lnTo>
                <a:cubicBezTo>
                  <a:pt x="20244" y="3732"/>
                  <a:pt x="21600" y="7215"/>
                  <a:pt x="21600" y="10965"/>
                </a:cubicBezTo>
                <a:cubicBezTo>
                  <a:pt x="21600" y="14715"/>
                  <a:pt x="20244" y="18198"/>
                  <a:pt x="17921" y="21088"/>
                </a:cubicBezTo>
                <a:lnTo>
                  <a:pt x="17465" y="21600"/>
                </a:lnTo>
                <a:lnTo>
                  <a:pt x="0" y="21600"/>
                </a:lnTo>
                <a:close/>
              </a:path>
            </a:pathLst>
          </a:custGeom>
          <a:solidFill>
            <a:srgbClr val="FFFFFF"/>
          </a:solidFill>
          <a:ln w="12700">
            <a:miter lim="400000"/>
          </a:ln>
        </p:spPr>
        <p:txBody>
          <a:bodyPr tIns="91439" bIns="91439" anchor="ctr"/>
          <a:lstStyle/>
          <a:p>
            <a:pPr algn="ctr">
              <a:defRPr>
                <a:solidFill>
                  <a:srgbClr val="FFFFFF"/>
                </a:solidFill>
              </a:defRPr>
            </a:pPr>
            <a:endParaRPr/>
          </a:p>
        </p:txBody>
      </p:sp>
      <p:sp>
        <p:nvSpPr>
          <p:cNvPr id="393" name="Title 1"/>
          <p:cNvSpPr txBox="1">
            <a:spLocks noGrp="1"/>
          </p:cNvSpPr>
          <p:nvPr>
            <p:ph type="title"/>
          </p:nvPr>
        </p:nvSpPr>
        <p:spPr>
          <a:xfrm>
            <a:off x="668510" y="1168774"/>
            <a:ext cx="6536320" cy="2651127"/>
          </a:xfrm>
          <a:prstGeom prst="rect">
            <a:avLst/>
          </a:prstGeom>
        </p:spPr>
        <p:txBody>
          <a:bodyPr/>
          <a:lstStyle>
            <a:lvl1pPr>
              <a:defRPr sz="5600" b="1">
                <a:solidFill>
                  <a:srgbClr val="343770"/>
                </a:solidFill>
              </a:defRPr>
            </a:lvl1pPr>
          </a:lstStyle>
          <a:p>
            <a:r>
              <a:t>Who prays what and when?</a:t>
            </a:r>
          </a:p>
        </p:txBody>
      </p:sp>
      <p:sp>
        <p:nvSpPr>
          <p:cNvPr id="394" name="Content Placeholder 2"/>
          <p:cNvSpPr txBox="1">
            <a:spLocks noGrp="1"/>
          </p:cNvSpPr>
          <p:nvPr>
            <p:ph type="body" sz="quarter" idx="1"/>
          </p:nvPr>
        </p:nvSpPr>
        <p:spPr>
          <a:xfrm>
            <a:off x="668510" y="6246288"/>
            <a:ext cx="5609009" cy="2992382"/>
          </a:xfrm>
          <a:prstGeom prst="rect">
            <a:avLst/>
          </a:prstGeom>
        </p:spPr>
        <p:txBody>
          <a:bodyPr/>
          <a:lstStyle>
            <a:lvl1pPr marL="0" indent="0">
              <a:buSzTx/>
              <a:buFontTx/>
              <a:buNone/>
              <a:defRPr sz="4800" b="1">
                <a:solidFill>
                  <a:srgbClr val="008F00"/>
                </a:solidFill>
              </a:defRPr>
            </a:lvl1pPr>
          </a:lstStyle>
          <a:p>
            <a:r>
              <a:t>Select a picture from those your teacher provides.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itle 1"/>
          <p:cNvSpPr txBox="1">
            <a:spLocks noGrp="1"/>
          </p:cNvSpPr>
          <p:nvPr>
            <p:ph type="ctrTitle"/>
          </p:nvPr>
        </p:nvSpPr>
        <p:spPr>
          <a:xfrm>
            <a:off x="322907" y="654315"/>
            <a:ext cx="7166186" cy="2963970"/>
          </a:xfrm>
          <a:prstGeom prst="rect">
            <a:avLst/>
          </a:prstGeom>
        </p:spPr>
        <p:txBody>
          <a:bodyPr anchor="t">
            <a:noAutofit/>
          </a:bodyPr>
          <a:lstStyle/>
          <a:p>
            <a:pPr algn="l">
              <a:defRPr sz="6400" b="1">
                <a:solidFill>
                  <a:srgbClr val="942193"/>
                </a:solidFill>
              </a:defRPr>
            </a:pPr>
            <a:r>
              <a:t>‘being in the flow’</a:t>
            </a:r>
            <a:br/>
            <a:r>
              <a:t>‘feeling at my most alive’</a:t>
            </a:r>
          </a:p>
        </p:txBody>
      </p:sp>
      <p:sp>
        <p:nvSpPr>
          <p:cNvPr id="399" name="Subtitle 2"/>
          <p:cNvSpPr txBox="1">
            <a:spLocks noGrp="1"/>
          </p:cNvSpPr>
          <p:nvPr>
            <p:ph type="subTitle" sz="quarter" idx="1"/>
          </p:nvPr>
        </p:nvSpPr>
        <p:spPr>
          <a:xfrm>
            <a:off x="322907" y="3618284"/>
            <a:ext cx="6789301" cy="9561269"/>
          </a:xfrm>
          <a:prstGeom prst="rect">
            <a:avLst/>
          </a:prstGeom>
        </p:spPr>
        <p:txBody>
          <a:bodyPr>
            <a:noAutofit/>
          </a:bodyPr>
          <a:lstStyle/>
          <a:p>
            <a:pPr algn="l">
              <a:defRPr b="1">
                <a:solidFill>
                  <a:srgbClr val="0563C1"/>
                </a:solidFill>
              </a:defRPr>
            </a:pPr>
            <a:r>
              <a:t>Some people who are not religious still pray – it is a sign, maybe, that you can be spiritual but not religious. </a:t>
            </a:r>
          </a:p>
          <a:p>
            <a:pPr algn="l">
              <a:defRPr b="1">
                <a:solidFill>
                  <a:srgbClr val="0563C1"/>
                </a:solidFill>
              </a:defRPr>
            </a:pPr>
            <a:r>
              <a:t>Spirituality: to deepen your understanding consider: when do people feel most alive? Here are four answers.</a:t>
            </a:r>
          </a:p>
          <a:p>
            <a:pPr algn="l">
              <a:defRPr b="1">
                <a:solidFill>
                  <a:srgbClr val="008F00"/>
                </a:solidFill>
              </a:defRPr>
            </a:pPr>
            <a:r>
              <a:t>What would yours be?</a:t>
            </a:r>
          </a:p>
        </p:txBody>
      </p:sp>
      <p:pic>
        <p:nvPicPr>
          <p:cNvPr id="400" name="Picture 3" descr="Picture 3"/>
          <p:cNvPicPr>
            <a:picLocks/>
          </p:cNvPicPr>
          <p:nvPr/>
        </p:nvPicPr>
        <p:blipFill>
          <a:blip r:embed="rId3"/>
          <a:srcRect t="12015" b="3715"/>
          <a:stretch>
            <a:fillRect/>
          </a:stretch>
        </p:blipFill>
        <p:spPr>
          <a:xfrm>
            <a:off x="7894480" y="-50956"/>
            <a:ext cx="16483425" cy="13817912"/>
          </a:xfrm>
          <a:prstGeom prst="rect">
            <a:avLst/>
          </a:prstGeom>
          <a:ln w="12700">
            <a:miter lim="400000"/>
          </a:ln>
        </p:spPr>
      </p:pic>
      <p:sp>
        <p:nvSpPr>
          <p:cNvPr id="401" name="“I play the sax. I feel most alive when I’m playing in our band, and everything is going so well, the crowd are united, the music seems to take on a life of its own. It is amazing.”…"/>
          <p:cNvSpPr txBox="1"/>
          <p:nvPr/>
        </p:nvSpPr>
        <p:spPr>
          <a:xfrm>
            <a:off x="8380831" y="536447"/>
            <a:ext cx="15510708" cy="1264310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marL="762000" indent="-762000">
              <a:lnSpc>
                <a:spcPct val="107000"/>
              </a:lnSpc>
              <a:spcBef>
                <a:spcPts val="2000"/>
              </a:spcBef>
              <a:buSzPct val="100000"/>
              <a:buAutoNum type="alphaUcPeriod"/>
              <a:defRPr sz="4000" b="1">
                <a:solidFill>
                  <a:srgbClr val="343770"/>
                </a:solidFill>
              </a:defRPr>
            </a:pPr>
            <a:r>
              <a:t>“I play the sax. I feel most alive when I’m playing in our band, and everything is going so well, the crowd are united, the music seems to take on a life of its own. It is amazing.”</a:t>
            </a:r>
          </a:p>
          <a:p>
            <a:pPr marL="762000" indent="-762000">
              <a:lnSpc>
                <a:spcPct val="107000"/>
              </a:lnSpc>
              <a:spcBef>
                <a:spcPts val="2000"/>
              </a:spcBef>
              <a:buSzPct val="100000"/>
              <a:buAutoNum type="alphaUcPeriod"/>
              <a:defRPr sz="4000" b="1">
                <a:solidFill>
                  <a:srgbClr val="343770"/>
                </a:solidFill>
              </a:defRPr>
            </a:pPr>
            <a:r>
              <a:t>“My favourite thing is playing sport, and my best sport is cricket. Just occasionally as a batter, I get in a kind of mood where I feel everything is going brilliantly. I feel I can’t go wrong. In the flow like this, I have scored two quick half centuries this year. It’s like being out of myself – brilliant.”</a:t>
            </a:r>
          </a:p>
          <a:p>
            <a:pPr marL="762000" indent="-762000">
              <a:lnSpc>
                <a:spcPct val="107000"/>
              </a:lnSpc>
              <a:spcBef>
                <a:spcPts val="2000"/>
              </a:spcBef>
              <a:buSzPct val="100000"/>
              <a:buAutoNum type="alphaUcPeriod"/>
              <a:defRPr sz="4000" b="1">
                <a:solidFill>
                  <a:srgbClr val="343770"/>
                </a:solidFill>
              </a:defRPr>
            </a:pPr>
            <a:r>
              <a:t>“Last summer, my friends and I were doing an award scheme and we climbed Scafell Pike – on a dull day. As we came to the top, the sun came out of the clouds. Everyone went still and quiet. We just took the moment from the mountain. It was unforgettable.”</a:t>
            </a:r>
          </a:p>
          <a:p>
            <a:pPr marL="762000" indent="-762000">
              <a:lnSpc>
                <a:spcPct val="107000"/>
              </a:lnSpc>
              <a:spcBef>
                <a:spcPts val="2000"/>
              </a:spcBef>
              <a:buSzPct val="100000"/>
              <a:buAutoNum type="alphaUcPeriod"/>
              <a:defRPr sz="4000" b="1">
                <a:solidFill>
                  <a:srgbClr val="343770"/>
                </a:solidFill>
              </a:defRPr>
            </a:pPr>
            <a:r>
              <a:t>“One of my saddest days was – strange this - also one of my best. It was when my gran died. She was 92, and it was actually very peaceful, and all the family were there. The thing I’ll never forget was a sense of being at one with each other, full of love. I hope she felt it too. I think she did.”</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ontent Placeholder 2"/>
          <p:cNvSpPr txBox="1">
            <a:spLocks noGrp="1"/>
          </p:cNvSpPr>
          <p:nvPr>
            <p:ph type="body" sz="half" idx="1"/>
          </p:nvPr>
        </p:nvSpPr>
        <p:spPr>
          <a:xfrm>
            <a:off x="16018068" y="915716"/>
            <a:ext cx="7882303" cy="11996486"/>
          </a:xfrm>
          <a:prstGeom prst="rect">
            <a:avLst/>
          </a:prstGeom>
        </p:spPr>
        <p:txBody>
          <a:bodyPr>
            <a:noAutofit/>
          </a:bodyPr>
          <a:lstStyle/>
          <a:p>
            <a:pPr marL="0" indent="0">
              <a:buSzTx/>
              <a:buNone/>
              <a:defRPr sz="4400" i="0">
                <a:solidFill>
                  <a:srgbClr val="008F00"/>
                </a:solidFill>
              </a:defRPr>
            </a:pPr>
            <a:r>
              <a:t>About these resources.</a:t>
            </a:r>
          </a:p>
          <a:p>
            <a:pPr marL="502919" indent="-502919">
              <a:defRPr sz="4400" i="0">
                <a:solidFill>
                  <a:srgbClr val="008F00"/>
                </a:solidFill>
              </a:defRPr>
            </a:pPr>
            <a:r>
              <a:t>Suitable for all pupils in all kinds of schools</a:t>
            </a:r>
          </a:p>
          <a:p>
            <a:pPr marL="502919" indent="-502919">
              <a:defRPr sz="4400" i="0">
                <a:solidFill>
                  <a:srgbClr val="008F00"/>
                </a:solidFill>
              </a:defRPr>
            </a:pPr>
            <a:r>
              <a:t>Encouraging open hearted and critical thinking about prayer and reflection</a:t>
            </a:r>
          </a:p>
          <a:p>
            <a:pPr marL="502919" indent="-502919">
              <a:defRPr sz="4400" i="0">
                <a:solidFill>
                  <a:srgbClr val="008F00"/>
                </a:solidFill>
              </a:defRPr>
            </a:pPr>
            <a:r>
              <a:t>Enhancing the experience of using a Prayer Space in school with good learning</a:t>
            </a:r>
          </a:p>
          <a:p>
            <a:pPr marL="502919" indent="-502919">
              <a:defRPr sz="4400" i="0">
                <a:solidFill>
                  <a:srgbClr val="008F00"/>
                </a:solidFill>
              </a:defRPr>
            </a:pPr>
            <a:r>
              <a:t>Offering learners the chance to develop their own personal ideas about philosophical and social questions on the themes of prayer and reflection</a:t>
            </a:r>
          </a:p>
          <a:p>
            <a:pPr marL="502919" indent="-502919">
              <a:defRPr sz="4400" i="0">
                <a:solidFill>
                  <a:srgbClr val="008F00"/>
                </a:solidFill>
              </a:defRPr>
            </a:pPr>
            <a:r>
              <a:t>Engaging, creative and absorbing learning.</a:t>
            </a:r>
          </a:p>
        </p:txBody>
      </p:sp>
      <p:sp>
        <p:nvSpPr>
          <p:cNvPr id="236" name="Rounded Rectangle"/>
          <p:cNvSpPr/>
          <p:nvPr/>
        </p:nvSpPr>
        <p:spPr>
          <a:xfrm>
            <a:off x="660400"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237" name="Providing quality ‘state of the art’ RE / RVE / RME lessons ready to use for KS2 &amp; KS3"/>
          <p:cNvSpPr txBox="1"/>
          <p:nvPr/>
        </p:nvSpPr>
        <p:spPr>
          <a:xfrm>
            <a:off x="887988" y="566419"/>
            <a:ext cx="4149304" cy="2595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defRPr sz="3200" b="1">
                <a:solidFill>
                  <a:srgbClr val="343770"/>
                </a:solidFill>
              </a:defRPr>
            </a:pPr>
            <a:r>
              <a:t>Providing quality ‘state of the art’ RE / RVE / RME lessons ready to use for</a:t>
            </a:r>
            <a:br/>
            <a:r>
              <a:t>KS2 &amp; KS3</a:t>
            </a:r>
          </a:p>
        </p:txBody>
      </p:sp>
      <p:sp>
        <p:nvSpPr>
          <p:cNvPr id="238" name="We provide well prepared presentations, lesson plans and training webinars and examples."/>
          <p:cNvSpPr/>
          <p:nvPr/>
        </p:nvSpPr>
        <p:spPr>
          <a:xfrm>
            <a:off x="1060800" y="3530646"/>
            <a:ext cx="3803679" cy="3227025"/>
          </a:xfrm>
          <a:prstGeom prst="roundRect">
            <a:avLst>
              <a:gd name="adj" fmla="val 8217"/>
            </a:avLst>
          </a:prstGeom>
          <a:solidFill>
            <a:srgbClr val="343770"/>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solidFill>
                  <a:srgbClr val="FFFFFF"/>
                </a:solidFill>
              </a:defRPr>
            </a:lvl1pPr>
          </a:lstStyle>
          <a:p>
            <a:r>
              <a:t>We provide well prepared presentations, lesson plans and training webinars and examples.</a:t>
            </a:r>
          </a:p>
        </p:txBody>
      </p:sp>
      <p:sp>
        <p:nvSpPr>
          <p:cNvPr id="239" name="Also including assembly delivered options for school worship / religious observance"/>
          <p:cNvSpPr/>
          <p:nvPr/>
        </p:nvSpPr>
        <p:spPr>
          <a:xfrm>
            <a:off x="1060800" y="7145066"/>
            <a:ext cx="3803679" cy="2824387"/>
          </a:xfrm>
          <a:prstGeom prst="roundRect">
            <a:avLst>
              <a:gd name="adj" fmla="val 9388"/>
            </a:avLst>
          </a:prstGeom>
          <a:solidFill>
            <a:srgbClr val="343770">
              <a:alpha val="65987"/>
            </a:srgbClr>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solidFill>
                  <a:srgbClr val="FFFFFF"/>
                </a:solidFill>
              </a:defRPr>
            </a:lvl1pPr>
          </a:lstStyle>
          <a:p>
            <a:r>
              <a:t>Also including assembly delivered options for school worship / religious observance</a:t>
            </a:r>
          </a:p>
        </p:txBody>
      </p:sp>
      <p:sp>
        <p:nvSpPr>
          <p:cNvPr id="240" name="Suitable for all schools and all pupils offering creativity and critical engagement in the lessons."/>
          <p:cNvSpPr/>
          <p:nvPr/>
        </p:nvSpPr>
        <p:spPr>
          <a:xfrm>
            <a:off x="1060800" y="10275569"/>
            <a:ext cx="3803679" cy="2982879"/>
          </a:xfrm>
          <a:prstGeom prst="roundRect">
            <a:avLst>
              <a:gd name="adj" fmla="val 8890"/>
            </a:avLst>
          </a:prstGeom>
          <a:solidFill>
            <a:srgbClr val="343770">
              <a:alpha val="25000"/>
            </a:srgbClr>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lvl1pPr>
          </a:lstStyle>
          <a:p>
            <a:r>
              <a:t>Suitable for all schools and all pupils offering creativity and critical engagement in the lessons.</a:t>
            </a:r>
          </a:p>
        </p:txBody>
      </p:sp>
      <p:sp>
        <p:nvSpPr>
          <p:cNvPr id="241" name="Rounded Rectangle"/>
          <p:cNvSpPr/>
          <p:nvPr/>
        </p:nvSpPr>
        <p:spPr>
          <a:xfrm>
            <a:off x="5720999"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242" name="Suitable for both teachers of RE / RVE / RME and Prayer Spaces volunteers to deliver."/>
          <p:cNvSpPr txBox="1"/>
          <p:nvPr/>
        </p:nvSpPr>
        <p:spPr>
          <a:xfrm>
            <a:off x="5885776" y="566419"/>
            <a:ext cx="4274926" cy="2595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a:defRPr sz="3200" b="1">
                <a:solidFill>
                  <a:srgbClr val="343770"/>
                </a:solidFill>
              </a:defRPr>
            </a:pPr>
            <a:r>
              <a:t>Suitable for both teachers of RE / RVE / RME and Prayer Spaces volunteers</a:t>
            </a:r>
            <a:br/>
            <a:r>
              <a:t>to deliver.</a:t>
            </a:r>
          </a:p>
        </p:txBody>
      </p:sp>
      <p:sp>
        <p:nvSpPr>
          <p:cNvPr id="243" name="Adaptive suggestions in lesson plans to help volunteers or fit in with teachers’ needs."/>
          <p:cNvSpPr/>
          <p:nvPr/>
        </p:nvSpPr>
        <p:spPr>
          <a:xfrm>
            <a:off x="6121400" y="3530646"/>
            <a:ext cx="3803678" cy="3227025"/>
          </a:xfrm>
          <a:prstGeom prst="roundRect">
            <a:avLst>
              <a:gd name="adj" fmla="val 8217"/>
            </a:avLst>
          </a:prstGeom>
          <a:solidFill>
            <a:srgbClr val="4D9C8B"/>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solidFill>
                  <a:srgbClr val="FFFFFF"/>
                </a:solidFill>
              </a:defRPr>
            </a:lvl1pPr>
          </a:lstStyle>
          <a:p>
            <a:r>
              <a:t>Adaptive suggestions in lesson plans to help volunteers or fit in with teachers’ needs.</a:t>
            </a:r>
          </a:p>
        </p:txBody>
      </p:sp>
      <p:sp>
        <p:nvSpPr>
          <p:cNvPr id="244" name="Integrated with common RE / RVE / RME units of work and ‘Understanding Christianity’ resources."/>
          <p:cNvSpPr/>
          <p:nvPr/>
        </p:nvSpPr>
        <p:spPr>
          <a:xfrm>
            <a:off x="6121400" y="7145066"/>
            <a:ext cx="3803678" cy="2824387"/>
          </a:xfrm>
          <a:prstGeom prst="roundRect">
            <a:avLst>
              <a:gd name="adj" fmla="val 9388"/>
            </a:avLst>
          </a:prstGeom>
          <a:solidFill>
            <a:srgbClr val="4D9C8B">
              <a:alpha val="66000"/>
            </a:srgbClr>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solidFill>
                  <a:srgbClr val="FFFFFF"/>
                </a:solidFill>
              </a:defRPr>
            </a:lvl1pPr>
          </a:lstStyle>
          <a:p>
            <a:r>
              <a:t>Integrated with common RE / RVE / RME units of work and ‘Understanding Christianity’ resources.</a:t>
            </a:r>
          </a:p>
        </p:txBody>
      </p:sp>
      <p:sp>
        <p:nvSpPr>
          <p:cNvPr id="245" name="Using active learning, creative multi-disciplinary methods, explained and resourced to be ‘ready to go’."/>
          <p:cNvSpPr/>
          <p:nvPr/>
        </p:nvSpPr>
        <p:spPr>
          <a:xfrm>
            <a:off x="6121400" y="10275569"/>
            <a:ext cx="3803678" cy="2982879"/>
          </a:xfrm>
          <a:prstGeom prst="roundRect">
            <a:avLst>
              <a:gd name="adj" fmla="val 8890"/>
            </a:avLst>
          </a:prstGeom>
          <a:solidFill>
            <a:srgbClr val="4D9C8B">
              <a:alpha val="25000"/>
            </a:srgbClr>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lvl1pPr>
          </a:lstStyle>
          <a:p>
            <a:r>
              <a:t>Using active learning, creative multi-disciplinary methods, explained and resourced to be ‘ready to go’.</a:t>
            </a:r>
          </a:p>
        </p:txBody>
      </p:sp>
      <p:sp>
        <p:nvSpPr>
          <p:cNvPr id="246" name="Rounded Rectangle"/>
          <p:cNvSpPr/>
          <p:nvPr/>
        </p:nvSpPr>
        <p:spPr>
          <a:xfrm>
            <a:off x="10781598" y="280716"/>
            <a:ext cx="4604480" cy="13266486"/>
          </a:xfrm>
          <a:prstGeom prst="roundRect">
            <a:avLst>
              <a:gd name="adj" fmla="val 9154"/>
            </a:avLst>
          </a:prstGeom>
          <a:solidFill>
            <a:srgbClr val="EBEBEB"/>
          </a:solidFill>
          <a:ln w="38100">
            <a:solidFill>
              <a:schemeClr val="accent1"/>
            </a:solidFill>
            <a:miter/>
          </a:ln>
        </p:spPr>
        <p:txBody>
          <a:bodyPr tIns="91439" bIns="91439" anchor="ctr"/>
          <a:lstStyle/>
          <a:p>
            <a:endParaRPr/>
          </a:p>
        </p:txBody>
      </p:sp>
      <p:sp>
        <p:nvSpPr>
          <p:cNvPr id="247" name="Introducing concepts and questions about Christian prayer. Providing resources to set high standards of RE / RVE / RME, deepening learning."/>
          <p:cNvSpPr/>
          <p:nvPr/>
        </p:nvSpPr>
        <p:spPr>
          <a:xfrm>
            <a:off x="11181999" y="3530646"/>
            <a:ext cx="3803679" cy="3227025"/>
          </a:xfrm>
          <a:prstGeom prst="roundRect">
            <a:avLst>
              <a:gd name="adj" fmla="val 8217"/>
            </a:avLst>
          </a:prstGeom>
          <a:solidFill>
            <a:srgbClr val="D2484D"/>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solidFill>
                  <a:srgbClr val="FFFFFF"/>
                </a:solidFill>
              </a:defRPr>
            </a:lvl1pPr>
          </a:lstStyle>
          <a:p>
            <a:r>
              <a:t>Introducing concepts and questions about Christian prayer. Providing resources to set high standards of RE / RVE / RME, deepening learning.</a:t>
            </a:r>
          </a:p>
        </p:txBody>
      </p:sp>
      <p:sp>
        <p:nvSpPr>
          <p:cNvPr id="248" name="A lesson for KS2 and a lesson for KS3 in advance of the Prayer Space visit."/>
          <p:cNvSpPr/>
          <p:nvPr/>
        </p:nvSpPr>
        <p:spPr>
          <a:xfrm>
            <a:off x="11181999" y="7145066"/>
            <a:ext cx="3803679" cy="2824387"/>
          </a:xfrm>
          <a:prstGeom prst="roundRect">
            <a:avLst>
              <a:gd name="adj" fmla="val 9388"/>
            </a:avLst>
          </a:prstGeom>
          <a:solidFill>
            <a:srgbClr val="D2484D">
              <a:alpha val="66000"/>
            </a:srgbClr>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solidFill>
                  <a:srgbClr val="FFFFFF"/>
                </a:solidFill>
              </a:defRPr>
            </a:lvl1pPr>
          </a:lstStyle>
          <a:p>
            <a:r>
              <a:t>A lesson for KS2 and a lesson for KS3 in advance of the Prayer Space visit.</a:t>
            </a:r>
          </a:p>
        </p:txBody>
      </p:sp>
      <p:sp>
        <p:nvSpPr>
          <p:cNvPr id="249" name="Three lessons each for KS2 and KS3, all free standing, that follow up the visit."/>
          <p:cNvSpPr/>
          <p:nvPr/>
        </p:nvSpPr>
        <p:spPr>
          <a:xfrm>
            <a:off x="11181999" y="10275569"/>
            <a:ext cx="3803679" cy="2982879"/>
          </a:xfrm>
          <a:prstGeom prst="roundRect">
            <a:avLst>
              <a:gd name="adj" fmla="val 8890"/>
            </a:avLst>
          </a:prstGeom>
          <a:solidFill>
            <a:srgbClr val="D2484D">
              <a:alpha val="25000"/>
            </a:srgbClr>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2600"/>
            </a:lvl1pPr>
          </a:lstStyle>
          <a:p>
            <a:r>
              <a:t>Three lessons each for KS2 and KS3, all free standing, that follow up the visit.</a:t>
            </a:r>
          </a:p>
        </p:txBody>
      </p:sp>
      <p:sp>
        <p:nvSpPr>
          <p:cNvPr id="250" name="Suitable for pre-Prayer Space and post Prayer Space uses."/>
          <p:cNvSpPr txBox="1"/>
          <p:nvPr/>
        </p:nvSpPr>
        <p:spPr>
          <a:xfrm>
            <a:off x="10983328" y="807719"/>
            <a:ext cx="4149303" cy="21132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defRPr sz="3200" b="1">
                <a:solidFill>
                  <a:srgbClr val="343770"/>
                </a:solidFill>
              </a:defRPr>
            </a:lvl1pPr>
          </a:lstStyle>
          <a:p>
            <a:r>
              <a:t>Suitable for pre-Prayer Space and post Prayer Space uses.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ontent Placeholder 2"/>
          <p:cNvSpPr txBox="1">
            <a:spLocks noGrp="1"/>
          </p:cNvSpPr>
          <p:nvPr>
            <p:ph type="body" sz="quarter" idx="1"/>
          </p:nvPr>
        </p:nvSpPr>
        <p:spPr>
          <a:xfrm>
            <a:off x="1231738" y="1793125"/>
            <a:ext cx="5870469" cy="1111693"/>
          </a:xfrm>
          <a:prstGeom prst="rect">
            <a:avLst/>
          </a:prstGeom>
        </p:spPr>
        <p:txBody>
          <a:bodyPr>
            <a:noAutofit/>
          </a:bodyPr>
          <a:lstStyle>
            <a:lvl1pPr marL="0" indent="0">
              <a:buSzTx/>
              <a:buNone/>
              <a:defRPr sz="6000" b="1">
                <a:solidFill>
                  <a:srgbClr val="0563C1"/>
                </a:solidFill>
              </a:defRPr>
            </a:lvl1pPr>
          </a:lstStyle>
          <a:p>
            <a:r>
              <a:t>Sam is 14:</a:t>
            </a:r>
          </a:p>
        </p:txBody>
      </p:sp>
      <p:pic>
        <p:nvPicPr>
          <p:cNvPr id="406" name="Picture 5" descr="Picture 5"/>
          <p:cNvPicPr>
            <a:picLocks noChangeAspect="1"/>
          </p:cNvPicPr>
          <p:nvPr/>
        </p:nvPicPr>
        <p:blipFill>
          <a:blip r:embed="rId3"/>
          <a:stretch>
            <a:fillRect/>
          </a:stretch>
        </p:blipFill>
        <p:spPr>
          <a:xfrm>
            <a:off x="1666065" y="3151952"/>
            <a:ext cx="21920523" cy="10519502"/>
          </a:xfrm>
          <a:prstGeom prst="rect">
            <a:avLst/>
          </a:prstGeom>
          <a:ln w="12700">
            <a:miter lim="400000"/>
          </a:ln>
        </p:spPr>
      </p:pic>
      <p:sp>
        <p:nvSpPr>
          <p:cNvPr id="407" name="Title 1"/>
          <p:cNvSpPr txBox="1"/>
          <p:nvPr/>
        </p:nvSpPr>
        <p:spPr>
          <a:xfrm>
            <a:off x="1231738" y="345817"/>
            <a:ext cx="21920524" cy="169444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lvl1pPr algn="ctr">
              <a:lnSpc>
                <a:spcPct val="90000"/>
              </a:lnSpc>
              <a:defRPr sz="8000" b="1" spc="0">
                <a:solidFill>
                  <a:srgbClr val="343770"/>
                </a:solidFill>
              </a:defRPr>
            </a:lvl1pPr>
          </a:lstStyle>
          <a:p>
            <a:r>
              <a:t>Broad views of prayer and spirituality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Picture 3" descr="Picture 3"/>
          <p:cNvPicPr>
            <a:picLocks noChangeAspect="1"/>
          </p:cNvPicPr>
          <p:nvPr/>
        </p:nvPicPr>
        <p:blipFill>
          <a:blip r:embed="rId3"/>
          <a:srcRect t="12344" b="3386"/>
          <a:stretch>
            <a:fillRect/>
          </a:stretch>
        </p:blipFill>
        <p:spPr>
          <a:xfrm>
            <a:off x="42" y="19"/>
            <a:ext cx="24383959" cy="13715981"/>
          </a:xfrm>
          <a:prstGeom prst="rect">
            <a:avLst/>
          </a:prstGeom>
          <a:ln w="12700">
            <a:miter lim="400000"/>
          </a:ln>
        </p:spPr>
      </p:pic>
      <p:sp>
        <p:nvSpPr>
          <p:cNvPr id="412" name="Title 1"/>
          <p:cNvSpPr txBox="1">
            <a:spLocks noGrp="1"/>
          </p:cNvSpPr>
          <p:nvPr>
            <p:ph type="ctrTitle"/>
          </p:nvPr>
        </p:nvSpPr>
        <p:spPr>
          <a:xfrm>
            <a:off x="510437" y="-1"/>
            <a:ext cx="13966877" cy="1920241"/>
          </a:xfrm>
          <a:prstGeom prst="rect">
            <a:avLst/>
          </a:prstGeom>
        </p:spPr>
        <p:txBody>
          <a:bodyPr anchor="ctr"/>
          <a:lstStyle/>
          <a:p>
            <a:pPr algn="l" defTabSz="1371600">
              <a:defRPr sz="6000" b="1">
                <a:solidFill>
                  <a:srgbClr val="343770"/>
                </a:solidFill>
              </a:defRPr>
            </a:pPr>
            <a:r>
              <a:t>Spiritual – but not religious.</a:t>
            </a:r>
          </a:p>
          <a:p>
            <a:pPr algn="l" defTabSz="1371600">
              <a:defRPr sz="6000" b="1">
                <a:solidFill>
                  <a:srgbClr val="343770"/>
                </a:solidFill>
              </a:defRPr>
            </a:pPr>
            <a:r>
              <a:t>How is music spiritual?</a:t>
            </a:r>
          </a:p>
        </p:txBody>
      </p:sp>
      <p:sp>
        <p:nvSpPr>
          <p:cNvPr id="413" name="TextBox 2"/>
          <p:cNvSpPr txBox="1"/>
          <p:nvPr/>
        </p:nvSpPr>
        <p:spPr>
          <a:xfrm>
            <a:off x="510437" y="2026985"/>
            <a:ext cx="14144795" cy="107365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defRPr sz="6400" b="1">
                <a:solidFill>
                  <a:srgbClr val="0563C1"/>
                </a:solidFill>
              </a:defRPr>
            </a:pPr>
            <a:r>
              <a:t>The music that moves me!</a:t>
            </a:r>
          </a:p>
          <a:p>
            <a:pPr>
              <a:defRPr sz="4800">
                <a:solidFill>
                  <a:srgbClr val="0563C1"/>
                </a:solidFill>
              </a:defRPr>
            </a:pPr>
            <a:r>
              <a:rPr b="1">
                <a:solidFill>
                  <a:srgbClr val="008F00"/>
                </a:solidFill>
              </a:rPr>
              <a:t>Make a list of 5 pieces of music you find moving.</a:t>
            </a:r>
          </a:p>
          <a:p>
            <a:pPr>
              <a:defRPr sz="4800">
                <a:solidFill>
                  <a:srgbClr val="0563C1"/>
                </a:solidFill>
              </a:defRPr>
            </a:pPr>
            <a:r>
              <a:t>You can choose one love song, but select four that are not ‘love me hug me squeeze me’ set to a tune. </a:t>
            </a:r>
          </a:p>
          <a:p>
            <a:pPr>
              <a:defRPr sz="4800">
                <a:solidFill>
                  <a:srgbClr val="0563C1"/>
                </a:solidFill>
              </a:defRPr>
            </a:pPr>
            <a:r>
              <a:t>For each one, say what it is that the song speaks about that you find inspiring.</a:t>
            </a:r>
          </a:p>
          <a:p>
            <a:pPr>
              <a:defRPr sz="4800">
                <a:solidFill>
                  <a:srgbClr val="0563C1"/>
                </a:solidFill>
              </a:defRPr>
            </a:pPr>
            <a:r>
              <a:t>Call this list your ‘spiritual spotify’ Different for everyone but maybe about the values you hold dear. Did you choose a song of love, peace, joy, calm, excitement, fearlessness, overcoming hard times, friendship, worship, justice, hope, forgiveness, weeping, kindness? What else?</a:t>
            </a:r>
          </a:p>
          <a:p>
            <a:pPr>
              <a:defRPr sz="4800" b="1">
                <a:solidFill>
                  <a:srgbClr val="008F00"/>
                </a:solidFill>
              </a:defRPr>
            </a:pPr>
            <a:r>
              <a:t>Share your list in a group of 4 friends.</a:t>
            </a:r>
          </a:p>
        </p:txBody>
      </p:sp>
      <p:pic>
        <p:nvPicPr>
          <p:cNvPr id="414" name="Picture 7" descr="Picture 7"/>
          <p:cNvPicPr>
            <a:picLocks noChangeAspect="1"/>
          </p:cNvPicPr>
          <p:nvPr/>
        </p:nvPicPr>
        <p:blipFill>
          <a:blip r:embed="rId4"/>
          <a:stretch>
            <a:fillRect/>
          </a:stretch>
        </p:blipFill>
        <p:spPr>
          <a:xfrm>
            <a:off x="15006885" y="350291"/>
            <a:ext cx="8737037" cy="124132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13"/>
                                        </p:tgtEl>
                                        <p:attrNameLst>
                                          <p:attrName>style.visibility</p:attrName>
                                        </p:attrNameLst>
                                      </p:cBhvr>
                                      <p:to>
                                        <p:strVal val="visible"/>
                                      </p:to>
                                    </p:set>
                                    <p:animEffect transition="in" filter="fade">
                                      <p:cBhvr>
                                        <p:cTn id="7"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Picture 3" descr="Picture 3"/>
          <p:cNvPicPr>
            <a:picLocks noChangeAspect="1"/>
          </p:cNvPicPr>
          <p:nvPr/>
        </p:nvPicPr>
        <p:blipFill>
          <a:blip r:embed="rId3"/>
          <a:srcRect t="12344" b="3386"/>
          <a:stretch>
            <a:fillRect/>
          </a:stretch>
        </p:blipFill>
        <p:spPr>
          <a:xfrm>
            <a:off x="42" y="19"/>
            <a:ext cx="24383959" cy="13715981"/>
          </a:xfrm>
          <a:prstGeom prst="rect">
            <a:avLst/>
          </a:prstGeom>
          <a:ln w="12700">
            <a:miter lim="400000"/>
          </a:ln>
        </p:spPr>
      </p:pic>
      <p:sp>
        <p:nvSpPr>
          <p:cNvPr id="419" name="TextBox 2"/>
          <p:cNvSpPr txBox="1"/>
          <p:nvPr/>
        </p:nvSpPr>
        <p:spPr>
          <a:xfrm>
            <a:off x="9261962" y="463550"/>
            <a:ext cx="14444501" cy="12788901"/>
          </a:xfrm>
          <a:prstGeom prst="rect">
            <a:avLst/>
          </a:prstGeom>
          <a:solidFill>
            <a:srgbClr val="F2CFEE"/>
          </a:solid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0" tIns="254000" rIns="254000" bIns="254000">
            <a:spAutoFit/>
          </a:bodyPr>
          <a:lstStyle/>
          <a:p>
            <a:pPr>
              <a:spcBef>
                <a:spcPts val="1200"/>
              </a:spcBef>
              <a:defRPr sz="6400" b="1">
                <a:solidFill>
                  <a:srgbClr val="78206E"/>
                </a:solidFill>
              </a:defRPr>
            </a:pPr>
            <a:r>
              <a:t>My spiritual Spotify:</a:t>
            </a:r>
          </a:p>
          <a:p>
            <a:pPr>
              <a:spcBef>
                <a:spcPts val="1200"/>
              </a:spcBef>
              <a:defRPr sz="6400" b="1">
                <a:solidFill>
                  <a:srgbClr val="DA1C59"/>
                </a:solidFill>
              </a:defRPr>
            </a:pPr>
            <a:r>
              <a:t>1. </a:t>
            </a:r>
          </a:p>
          <a:p>
            <a:pPr>
              <a:spcBef>
                <a:spcPts val="1200"/>
              </a:spcBef>
              <a:defRPr sz="6400" b="1">
                <a:solidFill>
                  <a:srgbClr val="DA1C59"/>
                </a:solidFill>
              </a:defRPr>
            </a:pPr>
            <a:endParaRPr/>
          </a:p>
          <a:p>
            <a:pPr>
              <a:spcBef>
                <a:spcPts val="1200"/>
              </a:spcBef>
              <a:defRPr sz="6400" b="1">
                <a:solidFill>
                  <a:srgbClr val="DA1C59"/>
                </a:solidFill>
              </a:defRPr>
            </a:pPr>
            <a:r>
              <a:t>2.</a:t>
            </a:r>
          </a:p>
          <a:p>
            <a:pPr>
              <a:spcBef>
                <a:spcPts val="1200"/>
              </a:spcBef>
              <a:defRPr sz="6400" b="1">
                <a:solidFill>
                  <a:srgbClr val="DA1C59"/>
                </a:solidFill>
              </a:defRPr>
            </a:pPr>
            <a:endParaRPr/>
          </a:p>
          <a:p>
            <a:pPr>
              <a:spcBef>
                <a:spcPts val="1200"/>
              </a:spcBef>
              <a:defRPr sz="6400" b="1">
                <a:solidFill>
                  <a:srgbClr val="DA1C59"/>
                </a:solidFill>
              </a:defRPr>
            </a:pPr>
            <a:r>
              <a:t>3.</a:t>
            </a:r>
          </a:p>
          <a:p>
            <a:pPr>
              <a:spcBef>
                <a:spcPts val="1200"/>
              </a:spcBef>
              <a:defRPr sz="6400" b="1">
                <a:solidFill>
                  <a:srgbClr val="DA1C59"/>
                </a:solidFill>
              </a:defRPr>
            </a:pPr>
            <a:endParaRPr/>
          </a:p>
          <a:p>
            <a:pPr>
              <a:spcBef>
                <a:spcPts val="1200"/>
              </a:spcBef>
              <a:defRPr sz="6400" b="1">
                <a:solidFill>
                  <a:srgbClr val="DA1C59"/>
                </a:solidFill>
              </a:defRPr>
            </a:pPr>
            <a:r>
              <a:t>4.</a:t>
            </a:r>
          </a:p>
          <a:p>
            <a:pPr>
              <a:spcBef>
                <a:spcPts val="1200"/>
              </a:spcBef>
              <a:defRPr sz="6400" b="1">
                <a:solidFill>
                  <a:srgbClr val="DA1C59"/>
                </a:solidFill>
              </a:defRPr>
            </a:pPr>
            <a:endParaRPr/>
          </a:p>
          <a:p>
            <a:pPr>
              <a:spcBef>
                <a:spcPts val="1200"/>
              </a:spcBef>
              <a:defRPr sz="6400" b="1">
                <a:solidFill>
                  <a:srgbClr val="DA1C59"/>
                </a:solidFill>
              </a:defRPr>
            </a:pPr>
            <a:r>
              <a:t>5.</a:t>
            </a:r>
          </a:p>
        </p:txBody>
      </p:sp>
      <p:pic>
        <p:nvPicPr>
          <p:cNvPr id="420" name="Picture 7" descr="Picture 7"/>
          <p:cNvPicPr>
            <a:picLocks noChangeAspect="1"/>
          </p:cNvPicPr>
          <p:nvPr/>
        </p:nvPicPr>
        <p:blipFill>
          <a:blip r:embed="rId4"/>
          <a:stretch>
            <a:fillRect/>
          </a:stretch>
        </p:blipFill>
        <p:spPr>
          <a:xfrm flipH="1">
            <a:off x="429077" y="651361"/>
            <a:ext cx="8122293" cy="124132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 name="Picture 3" descr="Picture 3"/>
          <p:cNvPicPr>
            <a:picLocks noChangeAspect="1"/>
          </p:cNvPicPr>
          <p:nvPr/>
        </p:nvPicPr>
        <p:blipFill>
          <a:blip r:embed="rId3"/>
          <a:stretch>
            <a:fillRect/>
          </a:stretch>
        </p:blipFill>
        <p:spPr>
          <a:xfrm>
            <a:off x="0" y="-1"/>
            <a:ext cx="13784773" cy="5275655"/>
          </a:xfrm>
          <a:prstGeom prst="rect">
            <a:avLst/>
          </a:prstGeom>
          <a:ln w="12700">
            <a:miter lim="400000"/>
          </a:ln>
        </p:spPr>
      </p:pic>
      <p:pic>
        <p:nvPicPr>
          <p:cNvPr id="425" name="Picture 5" descr="Picture 5"/>
          <p:cNvPicPr>
            <a:picLocks noChangeAspect="1"/>
          </p:cNvPicPr>
          <p:nvPr/>
        </p:nvPicPr>
        <p:blipFill>
          <a:blip r:embed="rId4"/>
          <a:stretch>
            <a:fillRect/>
          </a:stretch>
        </p:blipFill>
        <p:spPr>
          <a:xfrm>
            <a:off x="5185676" y="4376677"/>
            <a:ext cx="14012648" cy="5594794"/>
          </a:xfrm>
          <a:prstGeom prst="rect">
            <a:avLst/>
          </a:prstGeom>
          <a:ln w="12700">
            <a:miter lim="400000"/>
          </a:ln>
        </p:spPr>
      </p:pic>
      <p:pic>
        <p:nvPicPr>
          <p:cNvPr id="426" name="Picture 7" descr="Picture 7"/>
          <p:cNvPicPr>
            <a:picLocks noChangeAspect="1"/>
          </p:cNvPicPr>
          <p:nvPr/>
        </p:nvPicPr>
        <p:blipFill>
          <a:blip r:embed="rId5"/>
          <a:stretch>
            <a:fillRect/>
          </a:stretch>
        </p:blipFill>
        <p:spPr>
          <a:xfrm>
            <a:off x="10599227" y="7174073"/>
            <a:ext cx="13784773" cy="6541927"/>
          </a:xfrm>
          <a:prstGeom prst="rect">
            <a:avLst/>
          </a:prstGeom>
          <a:ln w="12700">
            <a:miter lim="400000"/>
          </a:ln>
        </p:spPr>
      </p:pic>
      <p:sp>
        <p:nvSpPr>
          <p:cNvPr id="427" name="TextBox 8"/>
          <p:cNvSpPr txBox="1"/>
          <p:nvPr/>
        </p:nvSpPr>
        <p:spPr>
          <a:xfrm>
            <a:off x="350323" y="10319553"/>
            <a:ext cx="10109522" cy="29464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4800" b="1">
                <a:solidFill>
                  <a:srgbClr val="343770"/>
                </a:solidFill>
              </a:defRPr>
            </a:pPr>
            <a:r>
              <a:t>These three students, all 14, have very different ‘spiritual’ Spotify lists. </a:t>
            </a:r>
          </a:p>
          <a:p>
            <a:pPr>
              <a:defRPr sz="4800" b="1">
                <a:solidFill>
                  <a:srgbClr val="343770"/>
                </a:solidFill>
              </a:defRPr>
            </a:pPr>
            <a:r>
              <a:t>What’s yours and why?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4"/>
                                        </p:tgtEl>
                                        <p:attrNameLst>
                                          <p:attrName>style.visibility</p:attrName>
                                        </p:attrNameLst>
                                      </p:cBhvr>
                                      <p:to>
                                        <p:strVal val="visible"/>
                                      </p:to>
                                    </p:set>
                                    <p:animEffect transition="in" filter="fade">
                                      <p:cBhvr>
                                        <p:cTn id="7" dur="500"/>
                                        <p:tgtEl>
                                          <p:spTgt spid="4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425"/>
                                        </p:tgtEl>
                                        <p:attrNameLst>
                                          <p:attrName>style.visibility</p:attrName>
                                        </p:attrNameLst>
                                      </p:cBhvr>
                                      <p:to>
                                        <p:strVal val="visible"/>
                                      </p:to>
                                    </p:set>
                                    <p:animEffect transition="in" filter="fade">
                                      <p:cBhvr>
                                        <p:cTn id="12" dur="500"/>
                                        <p:tgtEl>
                                          <p:spTgt spid="4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426"/>
                                        </p:tgtEl>
                                        <p:attrNameLst>
                                          <p:attrName>style.visibility</p:attrName>
                                        </p:attrNameLst>
                                      </p:cBhvr>
                                      <p:to>
                                        <p:strVal val="visible"/>
                                      </p:to>
                                    </p:set>
                                    <p:animEffect transition="in" filter="fade">
                                      <p:cBhvr>
                                        <p:cTn id="17"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1" animBg="1" advAuto="0"/>
      <p:bldP spid="425" grpId="2" animBg="1" advAuto="0"/>
      <p:bldP spid="426" grpId="3"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itle 1"/>
          <p:cNvSpPr txBox="1">
            <a:spLocks noGrp="1"/>
          </p:cNvSpPr>
          <p:nvPr>
            <p:ph type="title"/>
          </p:nvPr>
        </p:nvSpPr>
        <p:spPr>
          <a:xfrm>
            <a:off x="1676400" y="0"/>
            <a:ext cx="21031200" cy="2651126"/>
          </a:xfrm>
          <a:prstGeom prst="rect">
            <a:avLst/>
          </a:prstGeom>
        </p:spPr>
        <p:txBody>
          <a:bodyPr/>
          <a:lstStyle>
            <a:lvl1pPr algn="ctr">
              <a:defRPr sz="8000" b="1" spc="0">
                <a:solidFill>
                  <a:srgbClr val="343770"/>
                </a:solidFill>
              </a:defRPr>
            </a:lvl1pPr>
          </a:lstStyle>
          <a:p>
            <a:r>
              <a:t>What does the Bible offer to help us understand Christian prayer?</a:t>
            </a:r>
          </a:p>
        </p:txBody>
      </p:sp>
      <p:sp>
        <p:nvSpPr>
          <p:cNvPr id="432" name="Content Placeholder 2"/>
          <p:cNvSpPr txBox="1">
            <a:spLocks noGrp="1"/>
          </p:cNvSpPr>
          <p:nvPr>
            <p:ph type="body" idx="1"/>
          </p:nvPr>
        </p:nvSpPr>
        <p:spPr>
          <a:xfrm>
            <a:off x="1028260" y="2651125"/>
            <a:ext cx="22327480" cy="10469414"/>
          </a:xfrm>
          <a:prstGeom prst="rect">
            <a:avLst/>
          </a:prstGeom>
        </p:spPr>
        <p:txBody>
          <a:bodyPr>
            <a:noAutofit/>
          </a:bodyPr>
          <a:lstStyle/>
          <a:p>
            <a:pPr marL="0" indent="0">
              <a:buSzTx/>
              <a:buNone/>
              <a:defRPr sz="5000" b="1">
                <a:solidFill>
                  <a:srgbClr val="343770"/>
                </a:solidFill>
              </a:defRPr>
            </a:pPr>
            <a:r>
              <a:t>Jesus said: </a:t>
            </a:r>
            <a:endParaRPr i="1"/>
          </a:p>
          <a:p>
            <a:pPr marL="0" indent="0" algn="ctr">
              <a:buSzTx/>
              <a:buNone/>
              <a:defRPr sz="5000" b="1" i="1">
                <a:solidFill>
                  <a:srgbClr val="942193"/>
                </a:solidFill>
              </a:defRPr>
            </a:pPr>
            <a:r>
              <a:t>“When you pray, go into your room.  </a:t>
            </a:r>
          </a:p>
          <a:p>
            <a:pPr marL="0" indent="0" algn="ctr">
              <a:buSzTx/>
              <a:buNone/>
              <a:defRPr sz="5000" b="1" i="1">
                <a:solidFill>
                  <a:srgbClr val="942193"/>
                </a:solidFill>
              </a:defRPr>
            </a:pPr>
            <a:r>
              <a:t>Close the door and pray to your Father, who is unseen. </a:t>
            </a:r>
          </a:p>
          <a:p>
            <a:pPr marL="0" indent="0" algn="ctr">
              <a:buSzTx/>
              <a:buNone/>
              <a:defRPr sz="5000" b="1" i="1">
                <a:solidFill>
                  <a:srgbClr val="942193"/>
                </a:solidFill>
              </a:defRPr>
            </a:pPr>
            <a:r>
              <a:t>Then your Father, who sees what is done in secret, </a:t>
            </a:r>
          </a:p>
          <a:p>
            <a:pPr marL="0" indent="0" algn="ctr">
              <a:buSzTx/>
              <a:buNone/>
              <a:defRPr sz="5000" b="1" i="1">
                <a:solidFill>
                  <a:srgbClr val="942193"/>
                </a:solidFill>
              </a:defRPr>
            </a:pPr>
            <a:r>
              <a:t>Will reward you.”</a:t>
            </a:r>
          </a:p>
          <a:p>
            <a:pPr>
              <a:defRPr sz="5000" b="1">
                <a:solidFill>
                  <a:srgbClr val="0563C1"/>
                </a:solidFill>
              </a:defRPr>
            </a:pPr>
            <a:r>
              <a:t>Christianity teaches that prayer cannot be bought or sold. It is a private matter between you and God. </a:t>
            </a:r>
          </a:p>
          <a:p>
            <a:pPr>
              <a:defRPr sz="5000" b="1">
                <a:solidFill>
                  <a:srgbClr val="0563C1"/>
                </a:solidFill>
              </a:defRPr>
            </a:pPr>
            <a:r>
              <a:t>Many Christians feel that the activity of prayer gives them a warmed heart. They meet with God when they pray. They may be given calm, guidance, peace or a challenge. Prayers for God’s help may be answered. </a:t>
            </a:r>
          </a:p>
          <a:p>
            <a:pPr>
              <a:defRPr sz="5000" b="1">
                <a:solidFill>
                  <a:srgbClr val="008F00"/>
                </a:solidFill>
              </a:defRPr>
            </a:pPr>
            <a:r>
              <a:t>Discuss / write: what do you think?</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32">
                                            <p:txEl>
                                              <p:pRg st="5" end="5"/>
                                            </p:txEl>
                                          </p:spTgt>
                                        </p:tgtEl>
                                        <p:attrNameLst>
                                          <p:attrName>style.visibility</p:attrName>
                                        </p:attrNameLst>
                                      </p:cBhvr>
                                      <p:to>
                                        <p:strVal val="visible"/>
                                      </p:to>
                                    </p:set>
                                    <p:animEffect transition="in" filter="fade">
                                      <p:cBhvr>
                                        <p:cTn id="7" dur="500"/>
                                        <p:tgtEl>
                                          <p:spTgt spid="43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432">
                                            <p:txEl>
                                              <p:pRg st="6" end="6"/>
                                            </p:txEl>
                                          </p:spTgt>
                                        </p:tgtEl>
                                        <p:attrNameLst>
                                          <p:attrName>style.visibility</p:attrName>
                                        </p:attrNameLst>
                                      </p:cBhvr>
                                      <p:to>
                                        <p:strVal val="visible"/>
                                      </p:to>
                                    </p:set>
                                    <p:animEffect transition="in" filter="fade">
                                      <p:cBhvr>
                                        <p:cTn id="12" dur="500"/>
                                        <p:tgtEl>
                                          <p:spTgt spid="43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432">
                                            <p:txEl>
                                              <p:pRg st="7" end="7"/>
                                            </p:txEl>
                                          </p:spTgt>
                                        </p:tgtEl>
                                        <p:attrNameLst>
                                          <p:attrName>style.visibility</p:attrName>
                                        </p:attrNameLst>
                                      </p:cBhvr>
                                      <p:to>
                                        <p:strVal val="visible"/>
                                      </p:to>
                                    </p:set>
                                    <p:animEffect transition="in" filter="fade">
                                      <p:cBhvr>
                                        <p:cTn id="17" dur="500"/>
                                        <p:tgtEl>
                                          <p:spTgt spid="4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1"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TextBox 5"/>
          <p:cNvSpPr txBox="1"/>
          <p:nvPr/>
        </p:nvSpPr>
        <p:spPr>
          <a:xfrm>
            <a:off x="1273673" y="1759276"/>
            <a:ext cx="9029115" cy="104952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defRPr sz="4800" b="1">
                <a:solidFill>
                  <a:srgbClr val="0563C1"/>
                </a:solidFill>
              </a:defRPr>
            </a:pPr>
            <a:r>
              <a:t>Remember:</a:t>
            </a:r>
          </a:p>
          <a:p>
            <a:pPr>
              <a:defRPr sz="4800" b="1">
                <a:solidFill>
                  <a:srgbClr val="0563C1"/>
                </a:solidFill>
              </a:defRPr>
            </a:pPr>
            <a:endParaRPr/>
          </a:p>
          <a:p>
            <a:pPr>
              <a:defRPr sz="4800" b="1">
                <a:solidFill>
                  <a:srgbClr val="0563C1"/>
                </a:solidFill>
              </a:defRPr>
            </a:pPr>
            <a:r>
              <a:t>Spirituality is defined in different ways by different people.</a:t>
            </a:r>
          </a:p>
          <a:p>
            <a:pPr>
              <a:defRPr sz="4800" b="1">
                <a:solidFill>
                  <a:srgbClr val="0563C1"/>
                </a:solidFill>
              </a:defRPr>
            </a:pPr>
            <a:endParaRPr/>
          </a:p>
          <a:p>
            <a:pPr>
              <a:defRPr sz="4800" b="1">
                <a:solidFill>
                  <a:srgbClr val="0563C1"/>
                </a:solidFill>
              </a:defRPr>
            </a:pPr>
            <a:r>
              <a:t>This description is specially made for any human – not just Christians, Muslims, Hindus or Buddhists.</a:t>
            </a:r>
          </a:p>
          <a:p>
            <a:pPr>
              <a:defRPr sz="4800" b="1">
                <a:solidFill>
                  <a:srgbClr val="0563C1"/>
                </a:solidFill>
              </a:defRPr>
            </a:pPr>
            <a:r>
              <a:t>Being ‘spiritual but not religious’ is a common and growing way of identifying in the UK.</a:t>
            </a:r>
          </a:p>
        </p:txBody>
      </p:sp>
      <p:sp>
        <p:nvSpPr>
          <p:cNvPr id="437" name="Title 1"/>
          <p:cNvSpPr txBox="1"/>
          <p:nvPr/>
        </p:nvSpPr>
        <p:spPr>
          <a:xfrm>
            <a:off x="538836" y="-1"/>
            <a:ext cx="23306329" cy="17592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nSpc>
                <a:spcPct val="90000"/>
              </a:lnSpc>
              <a:defRPr sz="8000" b="1" spc="0">
                <a:solidFill>
                  <a:srgbClr val="343770"/>
                </a:solidFill>
              </a:defRPr>
            </a:lvl1pPr>
          </a:lstStyle>
          <a:p>
            <a:r>
              <a:t>A human and humane model of spirituality</a:t>
            </a:r>
          </a:p>
        </p:txBody>
      </p:sp>
      <p:pic>
        <p:nvPicPr>
          <p:cNvPr id="438" name="slice1.png" descr="slice1.png"/>
          <p:cNvPicPr>
            <a:picLocks noChangeAspect="1"/>
          </p:cNvPicPr>
          <p:nvPr/>
        </p:nvPicPr>
        <p:blipFill>
          <a:blip r:embed="rId3"/>
          <a:stretch>
            <a:fillRect/>
          </a:stretch>
        </p:blipFill>
        <p:spPr>
          <a:xfrm>
            <a:off x="11729401" y="1759276"/>
            <a:ext cx="12115763" cy="1109758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36">
                                            <p:bg/>
                                          </p:spTgt>
                                        </p:tgtEl>
                                        <p:attrNameLst>
                                          <p:attrName>style.visibility</p:attrName>
                                        </p:attrNameLst>
                                      </p:cBhvr>
                                      <p:to>
                                        <p:strVal val="visible"/>
                                      </p:to>
                                    </p:set>
                                    <p:animEffect transition="in" filter="fade">
                                      <p:cBhvr>
                                        <p:cTn id="7" dur="500"/>
                                        <p:tgtEl>
                                          <p:spTgt spid="436">
                                            <p:bg/>
                                          </p:spTgt>
                                        </p:tgtEl>
                                      </p:cBhvr>
                                    </p:animEffect>
                                  </p:childTnLst>
                                </p:cTn>
                              </p:par>
                              <p:par>
                                <p:cTn id="8" presetID="10" presetClass="entr" presetSubtype="0" fill="hold" grpId="1" nodeType="withEffect">
                                  <p:stCondLst>
                                    <p:cond delay="0"/>
                                  </p:stCondLst>
                                  <p:iterate>
                                    <p:tmAbs val="0"/>
                                  </p:iterate>
                                  <p:childTnLst>
                                    <p:set>
                                      <p:cBhvr>
                                        <p:cTn id="9" fill="hold"/>
                                        <p:tgtEl>
                                          <p:spTgt spid="436">
                                            <p:txEl>
                                              <p:pRg st="0" end="0"/>
                                            </p:txEl>
                                          </p:spTgt>
                                        </p:tgtEl>
                                        <p:attrNameLst>
                                          <p:attrName>style.visibility</p:attrName>
                                        </p:attrNameLst>
                                      </p:cBhvr>
                                      <p:to>
                                        <p:strVal val="visible"/>
                                      </p:to>
                                    </p:set>
                                    <p:animEffect transition="in" filter="fade">
                                      <p:cBhvr>
                                        <p:cTn id="10" dur="500"/>
                                        <p:tgtEl>
                                          <p:spTgt spid="436">
                                            <p:txEl>
                                              <p:pRg st="0" end="0"/>
                                            </p:txEl>
                                          </p:spTgt>
                                        </p:tgtEl>
                                      </p:cBhvr>
                                    </p:animEffect>
                                  </p:childTnLst>
                                </p:cTn>
                              </p:par>
                            </p:childTnLst>
                          </p:cTn>
                        </p:par>
                        <p:par>
                          <p:cTn id="11" fill="hold">
                            <p:stCondLst>
                              <p:cond delay="500"/>
                            </p:stCondLst>
                            <p:childTnLst>
                              <p:par>
                                <p:cTn id="12" presetID="10" presetClass="entr" fill="hold" grpId="1" nodeType="afterEffect">
                                  <p:stCondLst>
                                    <p:cond delay="0"/>
                                  </p:stCondLst>
                                  <p:iterate>
                                    <p:tmAbs val="0"/>
                                  </p:iterate>
                                  <p:childTnLst>
                                    <p:set>
                                      <p:cBhvr>
                                        <p:cTn id="13" fill="hold"/>
                                        <p:tgtEl>
                                          <p:spTgt spid="436">
                                            <p:txEl>
                                              <p:pRg st="1" end="1"/>
                                            </p:txEl>
                                          </p:spTgt>
                                        </p:tgtEl>
                                        <p:attrNameLst>
                                          <p:attrName>style.visibility</p:attrName>
                                        </p:attrNameLst>
                                      </p:cBhvr>
                                      <p:to>
                                        <p:strVal val="visible"/>
                                      </p:to>
                                    </p:set>
                                    <p:animEffect transition="in" filter="fade">
                                      <p:cBhvr>
                                        <p:cTn id="14" dur="500"/>
                                        <p:tgtEl>
                                          <p:spTgt spid="43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fill="hold" grpId="1" nodeType="clickEffect">
                                  <p:stCondLst>
                                    <p:cond delay="0"/>
                                  </p:stCondLst>
                                  <p:iterate>
                                    <p:tmAbs val="0"/>
                                  </p:iterate>
                                  <p:childTnLst>
                                    <p:set>
                                      <p:cBhvr>
                                        <p:cTn id="18" fill="hold"/>
                                        <p:tgtEl>
                                          <p:spTgt spid="436">
                                            <p:txEl>
                                              <p:pRg st="2" end="2"/>
                                            </p:txEl>
                                          </p:spTgt>
                                        </p:tgtEl>
                                        <p:attrNameLst>
                                          <p:attrName>style.visibility</p:attrName>
                                        </p:attrNameLst>
                                      </p:cBhvr>
                                      <p:to>
                                        <p:strVal val="visible"/>
                                      </p:to>
                                    </p:set>
                                    <p:animEffect transition="in" filter="fade">
                                      <p:cBhvr>
                                        <p:cTn id="19" dur="500"/>
                                        <p:tgtEl>
                                          <p:spTgt spid="436">
                                            <p:txEl>
                                              <p:pRg st="2" end="2"/>
                                            </p:txEl>
                                          </p:spTgt>
                                        </p:tgtEl>
                                      </p:cBhvr>
                                    </p:animEffect>
                                  </p:childTnLst>
                                </p:cTn>
                              </p:par>
                            </p:childTnLst>
                          </p:cTn>
                        </p:par>
                        <p:par>
                          <p:cTn id="20" fill="hold">
                            <p:stCondLst>
                              <p:cond delay="500"/>
                            </p:stCondLst>
                            <p:childTnLst>
                              <p:par>
                                <p:cTn id="21" presetID="10" presetClass="entr" fill="hold" grpId="1" nodeType="afterEffect">
                                  <p:stCondLst>
                                    <p:cond delay="0"/>
                                  </p:stCondLst>
                                  <p:iterate>
                                    <p:tmAbs val="0"/>
                                  </p:iterate>
                                  <p:childTnLst>
                                    <p:set>
                                      <p:cBhvr>
                                        <p:cTn id="22" fill="hold"/>
                                        <p:tgtEl>
                                          <p:spTgt spid="436">
                                            <p:txEl>
                                              <p:pRg st="3" end="3"/>
                                            </p:txEl>
                                          </p:spTgt>
                                        </p:tgtEl>
                                        <p:attrNameLst>
                                          <p:attrName>style.visibility</p:attrName>
                                        </p:attrNameLst>
                                      </p:cBhvr>
                                      <p:to>
                                        <p:strVal val="visible"/>
                                      </p:to>
                                    </p:set>
                                    <p:animEffect transition="in" filter="fade">
                                      <p:cBhvr>
                                        <p:cTn id="23" dur="500"/>
                                        <p:tgtEl>
                                          <p:spTgt spid="43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fill="hold" grpId="1" nodeType="clickEffect">
                                  <p:stCondLst>
                                    <p:cond delay="0"/>
                                  </p:stCondLst>
                                  <p:iterate>
                                    <p:tmAbs val="0"/>
                                  </p:iterate>
                                  <p:childTnLst>
                                    <p:set>
                                      <p:cBhvr>
                                        <p:cTn id="27" fill="hold"/>
                                        <p:tgtEl>
                                          <p:spTgt spid="436">
                                            <p:txEl>
                                              <p:pRg st="4" end="4"/>
                                            </p:txEl>
                                          </p:spTgt>
                                        </p:tgtEl>
                                        <p:attrNameLst>
                                          <p:attrName>style.visibility</p:attrName>
                                        </p:attrNameLst>
                                      </p:cBhvr>
                                      <p:to>
                                        <p:strVal val="visible"/>
                                      </p:to>
                                    </p:set>
                                    <p:animEffect transition="in" filter="fade">
                                      <p:cBhvr>
                                        <p:cTn id="28" dur="500"/>
                                        <p:tgtEl>
                                          <p:spTgt spid="43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1" nodeType="clickEffect">
                                  <p:stCondLst>
                                    <p:cond delay="0"/>
                                  </p:stCondLst>
                                  <p:iterate>
                                    <p:tmAbs val="0"/>
                                  </p:iterate>
                                  <p:childTnLst>
                                    <p:set>
                                      <p:cBhvr>
                                        <p:cTn id="32" fill="hold"/>
                                        <p:tgtEl>
                                          <p:spTgt spid="436">
                                            <p:txEl>
                                              <p:pRg st="5" end="5"/>
                                            </p:txEl>
                                          </p:spTgt>
                                        </p:tgtEl>
                                        <p:attrNameLst>
                                          <p:attrName>style.visibility</p:attrName>
                                        </p:attrNameLst>
                                      </p:cBhvr>
                                      <p:to>
                                        <p:strVal val="visible"/>
                                      </p:to>
                                    </p:set>
                                    <p:animEffect transition="in" filter="fade">
                                      <p:cBhvr>
                                        <p:cTn id="33" dur="500"/>
                                        <p:tgtEl>
                                          <p:spTgt spid="4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Footer Placeholder 3"/>
          <p:cNvSpPr txBox="1"/>
          <p:nvPr/>
        </p:nvSpPr>
        <p:spPr>
          <a:xfrm>
            <a:off x="13194538" y="12712700"/>
            <a:ext cx="8046721" cy="73025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lvl1pPr>
              <a:spcBef>
                <a:spcPts val="1200"/>
              </a:spcBef>
              <a:defRPr sz="2400">
                <a:solidFill>
                  <a:srgbClr val="757575"/>
                </a:solidFill>
              </a:defRPr>
            </a:lvl1pPr>
          </a:lstStyle>
          <a:p>
            <a:r>
              <a:t>Prayer Spaces in Schools: Good learning for all</a:t>
            </a:r>
          </a:p>
        </p:txBody>
      </p:sp>
      <p:sp>
        <p:nvSpPr>
          <p:cNvPr id="443" name="Rectangle 29"/>
          <p:cNvSpPr/>
          <p:nvPr/>
        </p:nvSpPr>
        <p:spPr>
          <a:xfrm>
            <a:off x="-3" y="0"/>
            <a:ext cx="24377906" cy="13716000"/>
          </a:xfrm>
          <a:prstGeom prst="rect">
            <a:avLst/>
          </a:prstGeom>
          <a:solidFill>
            <a:srgbClr val="FFFFFF"/>
          </a:solidFill>
          <a:ln w="12700">
            <a:miter lim="400000"/>
          </a:ln>
        </p:spPr>
        <p:txBody>
          <a:bodyPr tIns="91439" bIns="91439" anchor="ctr"/>
          <a:lstStyle/>
          <a:p>
            <a:pPr algn="ctr">
              <a:defRPr>
                <a:solidFill>
                  <a:srgbClr val="FFFFFF"/>
                </a:solidFill>
              </a:defRPr>
            </a:pPr>
            <a:endParaRPr/>
          </a:p>
        </p:txBody>
      </p:sp>
      <p:sp>
        <p:nvSpPr>
          <p:cNvPr id="444" name="Title 1"/>
          <p:cNvSpPr txBox="1">
            <a:spLocks noGrp="1"/>
          </p:cNvSpPr>
          <p:nvPr>
            <p:ph type="title"/>
          </p:nvPr>
        </p:nvSpPr>
        <p:spPr>
          <a:xfrm>
            <a:off x="13103099" y="-1"/>
            <a:ext cx="10647855" cy="2359121"/>
          </a:xfrm>
          <a:prstGeom prst="rect">
            <a:avLst/>
          </a:prstGeom>
        </p:spPr>
        <p:txBody>
          <a:bodyPr lIns="0" tIns="0" rIns="0" bIns="0">
            <a:noAutofit/>
          </a:bodyPr>
          <a:lstStyle/>
          <a:p>
            <a:pPr>
              <a:defRPr sz="7200" b="1">
                <a:solidFill>
                  <a:srgbClr val="343770"/>
                </a:solidFill>
              </a:defRPr>
            </a:pPr>
            <a:r>
              <a:t>Prayer Spaces: </a:t>
            </a:r>
            <a:br/>
            <a:r>
              <a:t>A spiritual experience?</a:t>
            </a:r>
          </a:p>
        </p:txBody>
      </p:sp>
      <p:pic>
        <p:nvPicPr>
          <p:cNvPr id="445" name="Picture 9" descr="Picture 9"/>
          <p:cNvPicPr>
            <a:picLocks noChangeAspect="1"/>
          </p:cNvPicPr>
          <p:nvPr/>
        </p:nvPicPr>
        <p:blipFill>
          <a:blip r:embed="rId3"/>
          <a:srcRect t="1495" r="3" b="3"/>
          <a:stretch>
            <a:fillRect/>
          </a:stretch>
        </p:blipFill>
        <p:spPr>
          <a:xfrm>
            <a:off x="-3" y="19"/>
            <a:ext cx="6006248" cy="7784761"/>
          </a:xfrm>
          <a:prstGeom prst="rect">
            <a:avLst/>
          </a:prstGeom>
          <a:ln w="12700">
            <a:miter lim="400000"/>
          </a:ln>
        </p:spPr>
      </p:pic>
      <p:pic>
        <p:nvPicPr>
          <p:cNvPr id="446" name="Content Placeholder 5" descr="Content Placeholder 5"/>
          <p:cNvPicPr>
            <a:picLocks noChangeAspect="1"/>
          </p:cNvPicPr>
          <p:nvPr/>
        </p:nvPicPr>
        <p:blipFill>
          <a:blip r:embed="rId4"/>
          <a:srcRect t="22771" r="4" b="9576"/>
          <a:stretch>
            <a:fillRect/>
          </a:stretch>
        </p:blipFill>
        <p:spPr>
          <a:xfrm>
            <a:off x="6360514" y="19"/>
            <a:ext cx="6032615" cy="5571871"/>
          </a:xfrm>
          <a:prstGeom prst="rect">
            <a:avLst/>
          </a:prstGeom>
          <a:ln w="12700">
            <a:miter lim="400000"/>
          </a:ln>
        </p:spPr>
      </p:pic>
      <p:pic>
        <p:nvPicPr>
          <p:cNvPr id="447" name="Picture 11" descr="Picture 11"/>
          <p:cNvPicPr>
            <a:picLocks noChangeAspect="1"/>
          </p:cNvPicPr>
          <p:nvPr/>
        </p:nvPicPr>
        <p:blipFill>
          <a:blip r:embed="rId5"/>
          <a:srcRect t="13744" r="4" b="11561"/>
          <a:stretch>
            <a:fillRect/>
          </a:stretch>
        </p:blipFill>
        <p:spPr>
          <a:xfrm>
            <a:off x="-3" y="8159976"/>
            <a:ext cx="6006248" cy="5556027"/>
          </a:xfrm>
          <a:prstGeom prst="rect">
            <a:avLst/>
          </a:prstGeom>
          <a:ln w="12700">
            <a:miter lim="400000"/>
          </a:ln>
        </p:spPr>
      </p:pic>
      <p:pic>
        <p:nvPicPr>
          <p:cNvPr id="448" name="Picture 7" descr="Picture 7"/>
          <p:cNvPicPr>
            <a:picLocks noChangeAspect="1"/>
          </p:cNvPicPr>
          <p:nvPr/>
        </p:nvPicPr>
        <p:blipFill>
          <a:blip r:embed="rId6"/>
          <a:srcRect t="3144" b="198"/>
          <a:stretch>
            <a:fillRect/>
          </a:stretch>
        </p:blipFill>
        <p:spPr>
          <a:xfrm>
            <a:off x="6360514" y="5915329"/>
            <a:ext cx="6032615" cy="7800672"/>
          </a:xfrm>
          <a:prstGeom prst="rect">
            <a:avLst/>
          </a:prstGeom>
          <a:ln w="12700">
            <a:miter lim="400000"/>
          </a:ln>
        </p:spPr>
      </p:pic>
      <p:sp>
        <p:nvSpPr>
          <p:cNvPr id="449" name="Content Placeholder 15"/>
          <p:cNvSpPr txBox="1">
            <a:spLocks noGrp="1"/>
          </p:cNvSpPr>
          <p:nvPr>
            <p:ph type="body" sz="half" idx="1"/>
          </p:nvPr>
        </p:nvSpPr>
        <p:spPr>
          <a:xfrm>
            <a:off x="13103099" y="2785884"/>
            <a:ext cx="10647855" cy="10515547"/>
          </a:xfrm>
          <a:prstGeom prst="rect">
            <a:avLst/>
          </a:prstGeom>
        </p:spPr>
        <p:txBody>
          <a:bodyPr>
            <a:noAutofit/>
          </a:bodyPr>
          <a:lstStyle/>
          <a:p>
            <a:pPr marL="457199" indent="-457199">
              <a:defRPr sz="4800" b="1">
                <a:solidFill>
                  <a:srgbClr val="0563C1"/>
                </a:solidFill>
              </a:defRPr>
            </a:pPr>
            <a:r>
              <a:t>Some people find themselves put off religion if others seem to be forcing it upon them. </a:t>
            </a:r>
          </a:p>
          <a:p>
            <a:pPr marL="457199" indent="-457199">
              <a:defRPr sz="4800" b="1">
                <a:solidFill>
                  <a:srgbClr val="0563C1"/>
                </a:solidFill>
              </a:defRPr>
            </a:pPr>
            <a:r>
              <a:t>Prayer Spaces are meant to be open spaces. Nobody involved is trying to force anyone else to think in a particular way. There’s no compulsion in prayer – it has to be chosen to be real.</a:t>
            </a:r>
          </a:p>
          <a:p>
            <a:pPr marL="457199" indent="-457199">
              <a:defRPr sz="4800" b="1">
                <a:solidFill>
                  <a:srgbClr val="0563C1"/>
                </a:solidFill>
              </a:defRPr>
            </a:pPr>
            <a:r>
              <a:t>Anyone who coerces others about beliefs should ask themselves some questions.</a:t>
            </a:r>
          </a:p>
          <a:p>
            <a:pPr marL="457199" indent="-457199">
              <a:defRPr sz="4800" b="1">
                <a:solidFill>
                  <a:srgbClr val="008F00"/>
                </a:solidFill>
              </a:defRPr>
            </a:pPr>
            <a:r>
              <a:t>But, what do you think? How has the prayer space affected you?</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Title 1"/>
          <p:cNvSpPr txBox="1"/>
          <p:nvPr/>
        </p:nvSpPr>
        <p:spPr>
          <a:xfrm>
            <a:off x="538836" y="-1"/>
            <a:ext cx="23306329" cy="17592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nSpc>
                <a:spcPct val="90000"/>
              </a:lnSpc>
              <a:defRPr sz="8000" b="1" spc="0">
                <a:solidFill>
                  <a:srgbClr val="343770"/>
                </a:solidFill>
              </a:defRPr>
            </a:lvl1pPr>
          </a:lstStyle>
          <a:p>
            <a:r>
              <a:t>Reflecting on my time in the Prayer Space</a:t>
            </a:r>
          </a:p>
        </p:txBody>
      </p:sp>
      <p:sp>
        <p:nvSpPr>
          <p:cNvPr id="454" name="Relating to myself – my inner life"/>
          <p:cNvSpPr/>
          <p:nvPr/>
        </p:nvSpPr>
        <p:spPr>
          <a:xfrm>
            <a:off x="331466" y="1463128"/>
            <a:ext cx="8636001" cy="3429001"/>
          </a:xfrm>
          <a:prstGeom prst="ellipse">
            <a:avLst/>
          </a:prstGeom>
          <a:solidFill>
            <a:srgbClr val="0096FF"/>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4600" b="1">
                <a:solidFill>
                  <a:srgbClr val="FFFFFF"/>
                </a:solidFill>
              </a:defRPr>
            </a:lvl1pPr>
          </a:lstStyle>
          <a:p>
            <a:r>
              <a:t>Relating to myself – my inner life</a:t>
            </a:r>
          </a:p>
        </p:txBody>
      </p:sp>
      <p:sp>
        <p:nvSpPr>
          <p:cNvPr id="455" name="Relating to others – living in love and community"/>
          <p:cNvSpPr/>
          <p:nvPr/>
        </p:nvSpPr>
        <p:spPr>
          <a:xfrm>
            <a:off x="331466" y="4298257"/>
            <a:ext cx="8636001" cy="3429001"/>
          </a:xfrm>
          <a:prstGeom prst="ellipse">
            <a:avLst/>
          </a:prstGeom>
          <a:solidFill>
            <a:srgbClr val="0433FF"/>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4600" b="1">
                <a:solidFill>
                  <a:srgbClr val="FFFFFF"/>
                </a:solidFill>
              </a:defRPr>
            </a:lvl1pPr>
          </a:lstStyle>
          <a:p>
            <a:r>
              <a:t>Relating to others – living in love and community</a:t>
            </a:r>
          </a:p>
        </p:txBody>
      </p:sp>
      <p:sp>
        <p:nvSpPr>
          <p:cNvPr id="456" name="Relating to the earth – connecting with nature and the planet"/>
          <p:cNvSpPr/>
          <p:nvPr/>
        </p:nvSpPr>
        <p:spPr>
          <a:xfrm>
            <a:off x="331466" y="7133386"/>
            <a:ext cx="8636001" cy="3429001"/>
          </a:xfrm>
          <a:prstGeom prst="ellipse">
            <a:avLst/>
          </a:prstGeom>
          <a:solidFill>
            <a:srgbClr val="531B93"/>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4600" b="1">
                <a:solidFill>
                  <a:srgbClr val="FFFFFF"/>
                </a:solidFill>
              </a:defRPr>
            </a:lvl1pPr>
          </a:lstStyle>
          <a:p>
            <a:r>
              <a:t>Relating to the earth – connecting with nature and the planet</a:t>
            </a:r>
          </a:p>
        </p:txBody>
      </p:sp>
      <p:sp>
        <p:nvSpPr>
          <p:cNvPr id="457" name="Relating to the ultimate – the ‘Big Beyond’ - as some say, ‘God’"/>
          <p:cNvSpPr/>
          <p:nvPr/>
        </p:nvSpPr>
        <p:spPr>
          <a:xfrm>
            <a:off x="331466" y="9971392"/>
            <a:ext cx="8634711" cy="3423247"/>
          </a:xfrm>
          <a:prstGeom prst="ellipse">
            <a:avLst/>
          </a:prstGeom>
          <a:solidFill>
            <a:srgbClr val="942193"/>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4600" b="1">
                <a:solidFill>
                  <a:srgbClr val="FFFFFF"/>
                </a:solidFill>
              </a:defRPr>
            </a:lvl1pPr>
          </a:lstStyle>
          <a:p>
            <a:r>
              <a:t>Relating to the ultimate – the ‘Big Beyond’ - as some say, ‘God’</a:t>
            </a:r>
          </a:p>
        </p:txBody>
      </p:sp>
      <p:sp>
        <p:nvSpPr>
          <p:cNvPr id="458" name="Take a moment to answer these questions for yourself;"/>
          <p:cNvSpPr txBox="1"/>
          <p:nvPr/>
        </p:nvSpPr>
        <p:spPr>
          <a:xfrm>
            <a:off x="9258924" y="1759276"/>
            <a:ext cx="14700543" cy="1833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5400" b="1">
                <a:solidFill>
                  <a:srgbClr val="0563C1"/>
                </a:solidFill>
              </a:defRPr>
            </a:lvl1pPr>
          </a:lstStyle>
          <a:p>
            <a:r>
              <a:t>Take a moment to answer these questions for yourself;</a:t>
            </a:r>
          </a:p>
        </p:txBody>
      </p:sp>
      <p:sp>
        <p:nvSpPr>
          <p:cNvPr id="459" name="Try to remember moments in the prayer space when you connected with each of these four aspects of spirituality.…"/>
          <p:cNvSpPr txBox="1"/>
          <p:nvPr/>
        </p:nvSpPr>
        <p:spPr>
          <a:xfrm>
            <a:off x="9258924" y="3993946"/>
            <a:ext cx="14700543" cy="7294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spcBef>
                <a:spcPts val="2000"/>
              </a:spcBef>
              <a:defRPr sz="5400" b="1">
                <a:solidFill>
                  <a:srgbClr val="008F00"/>
                </a:solidFill>
              </a:defRPr>
            </a:pPr>
            <a:r>
              <a:t>Try to remember moments in the prayer space when you connected with each of these four aspects of spirituality.</a:t>
            </a:r>
          </a:p>
          <a:p>
            <a:pPr>
              <a:spcBef>
                <a:spcPts val="2000"/>
              </a:spcBef>
              <a:defRPr sz="5400" b="1">
                <a:solidFill>
                  <a:srgbClr val="008F00"/>
                </a:solidFill>
              </a:defRPr>
            </a:pPr>
            <a:r>
              <a:t>What do you think was the most spiritual thing about the prayer space? What was the least spiritual thing?</a:t>
            </a:r>
          </a:p>
          <a:p>
            <a:pPr>
              <a:spcBef>
                <a:spcPts val="2000"/>
              </a:spcBef>
              <a:defRPr sz="5400" b="1">
                <a:solidFill>
                  <a:srgbClr val="008F00"/>
                </a:solidFill>
              </a:defRPr>
            </a:pPr>
            <a:r>
              <a:t>If a person who prays came into the space, how would you introduce it to them?</a:t>
            </a:r>
          </a:p>
        </p:txBody>
      </p:sp>
      <p:sp>
        <p:nvSpPr>
          <p:cNvPr id="460" name="In pairs, share your answer to just one of these questions."/>
          <p:cNvSpPr txBox="1"/>
          <p:nvPr/>
        </p:nvSpPr>
        <p:spPr>
          <a:xfrm>
            <a:off x="9258924" y="11683015"/>
            <a:ext cx="14700543" cy="1833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5400" b="1">
                <a:solidFill>
                  <a:srgbClr val="0563C1"/>
                </a:solidFill>
              </a:defRPr>
            </a:lvl1pPr>
          </a:lstStyle>
          <a:p>
            <a:r>
              <a:t>In pairs, share your answer to just one of these questions.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ubtitle 2"/>
          <p:cNvSpPr txBox="1">
            <a:spLocks noGrp="1"/>
          </p:cNvSpPr>
          <p:nvPr>
            <p:ph type="subTitle" idx="1"/>
          </p:nvPr>
        </p:nvSpPr>
        <p:spPr>
          <a:xfrm>
            <a:off x="730250" y="4893047"/>
            <a:ext cx="22923500" cy="8094678"/>
          </a:xfrm>
          <a:prstGeom prst="rect">
            <a:avLst/>
          </a:prstGeom>
        </p:spPr>
        <p:txBody>
          <a:bodyPr>
            <a:noAutofit/>
          </a:bodyPr>
          <a:lstStyle/>
          <a:p>
            <a:pPr>
              <a:lnSpc>
                <a:spcPct val="81000"/>
              </a:lnSpc>
              <a:defRPr sz="4500" b="1">
                <a:solidFill>
                  <a:srgbClr val="0563C1"/>
                </a:solidFill>
              </a:defRPr>
            </a:pPr>
            <a:r>
              <a:t>This is one lesson in a set which enables learners to respond to big questions. </a:t>
            </a:r>
          </a:p>
          <a:p>
            <a:pPr algn="l">
              <a:lnSpc>
                <a:spcPct val="81000"/>
              </a:lnSpc>
              <a:defRPr sz="4500" b="1">
                <a:solidFill>
                  <a:srgbClr val="0563C1"/>
                </a:solidFill>
              </a:defRPr>
            </a:pPr>
            <a:r>
              <a:t>Here, there are 5 activities:</a:t>
            </a:r>
          </a:p>
          <a:p>
            <a:pPr marL="914400" indent="-914400" algn="l">
              <a:lnSpc>
                <a:spcPct val="81000"/>
              </a:lnSpc>
              <a:buSzPct val="100000"/>
              <a:buAutoNum type="alphaUcPeriod"/>
              <a:defRPr sz="4500" b="1">
                <a:solidFill>
                  <a:srgbClr val="008F00"/>
                </a:solidFill>
              </a:defRPr>
            </a:pPr>
            <a:r>
              <a:t>Learn about a description of spirituality that is human, but not tied to one religion</a:t>
            </a:r>
          </a:p>
          <a:p>
            <a:pPr marL="914400" indent="-914400" algn="l">
              <a:lnSpc>
                <a:spcPct val="81000"/>
              </a:lnSpc>
              <a:buSzPct val="100000"/>
              <a:buAutoNum type="alphaUcPeriod"/>
              <a:defRPr sz="4500" b="1">
                <a:solidFill>
                  <a:srgbClr val="008F00"/>
                </a:solidFill>
              </a:defRPr>
            </a:pPr>
            <a:r>
              <a:t>Select 6 words from a list of 40 that describe your spiritual sense.</a:t>
            </a:r>
          </a:p>
          <a:p>
            <a:pPr marL="914400" indent="-914400" algn="l">
              <a:lnSpc>
                <a:spcPct val="81000"/>
              </a:lnSpc>
              <a:buSzPct val="100000"/>
              <a:buAutoNum type="alphaUcPeriod"/>
              <a:defRPr sz="4500" b="1">
                <a:solidFill>
                  <a:srgbClr val="008F00"/>
                </a:solidFill>
              </a:defRPr>
            </a:pPr>
            <a:r>
              <a:t>Create an image map of your spiritual ‘identikit’.</a:t>
            </a:r>
          </a:p>
          <a:p>
            <a:pPr marL="914400" indent="-914400" algn="l">
              <a:lnSpc>
                <a:spcPct val="81000"/>
              </a:lnSpc>
              <a:buSzPct val="100000"/>
              <a:buAutoNum type="alphaUcPeriod"/>
              <a:defRPr sz="4500" b="1">
                <a:solidFill>
                  <a:srgbClr val="008F00"/>
                </a:solidFill>
              </a:defRPr>
            </a:pPr>
            <a:r>
              <a:t>Imagine how some people might pray – imagework</a:t>
            </a:r>
          </a:p>
          <a:p>
            <a:pPr marL="914400" indent="-914400" algn="l">
              <a:lnSpc>
                <a:spcPct val="81000"/>
              </a:lnSpc>
              <a:buSzPct val="100000"/>
              <a:buAutoNum type="alphaUcPeriod"/>
              <a:defRPr sz="4500" b="1">
                <a:solidFill>
                  <a:srgbClr val="008F00"/>
                </a:solidFill>
              </a:defRPr>
            </a:pPr>
            <a:r>
              <a:t>Create your own ‘Spiritual Spotify’ tracklist, selecting the music that is spiritual for you.</a:t>
            </a:r>
          </a:p>
          <a:p>
            <a:pPr>
              <a:defRPr sz="4500">
                <a:solidFill>
                  <a:srgbClr val="343770"/>
                </a:solidFill>
              </a:defRPr>
            </a:pPr>
            <a:r>
              <a:t>This lesson is very full, so do be selective in which parts you use,</a:t>
            </a:r>
            <a:br/>
            <a:r>
              <a:t>or spread it over two sessions.</a:t>
            </a:r>
          </a:p>
        </p:txBody>
      </p:sp>
      <p:sp>
        <p:nvSpPr>
          <p:cNvPr id="255" name="Title 1"/>
          <p:cNvSpPr txBox="1"/>
          <p:nvPr/>
        </p:nvSpPr>
        <p:spPr>
          <a:xfrm>
            <a:off x="467425" y="0"/>
            <a:ext cx="23449150" cy="317362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lstStyle/>
          <a:p>
            <a:pPr algn="ctr">
              <a:lnSpc>
                <a:spcPct val="90000"/>
              </a:lnSpc>
              <a:spcBef>
                <a:spcPts val="600"/>
              </a:spcBef>
              <a:defRPr sz="12000" b="1" spc="0">
                <a:solidFill>
                  <a:srgbClr val="343770"/>
                </a:solidFill>
              </a:defRPr>
            </a:pPr>
            <a:r>
              <a:t>Prayer Spaces in Schools</a:t>
            </a:r>
          </a:p>
          <a:p>
            <a:pPr algn="ctr">
              <a:lnSpc>
                <a:spcPct val="90000"/>
              </a:lnSpc>
              <a:spcBef>
                <a:spcPts val="600"/>
              </a:spcBef>
              <a:defRPr sz="8000" b="1">
                <a:solidFill>
                  <a:srgbClr val="0563C1"/>
                </a:solidFill>
              </a:defRPr>
            </a:pPr>
            <a:r>
              <a:rPr spc="-148"/>
              <a:t>Learning from a prayer space</a:t>
            </a:r>
          </a:p>
        </p:txBody>
      </p:sp>
      <p:sp>
        <p:nvSpPr>
          <p:cNvPr id="256" name="Examining spirituality: meaning and making sense"/>
          <p:cNvSpPr txBox="1"/>
          <p:nvPr/>
        </p:nvSpPr>
        <p:spPr>
          <a:xfrm>
            <a:off x="529142" y="3084719"/>
            <a:ext cx="23325715" cy="1275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a:lnSpc>
                <a:spcPct val="90000"/>
              </a:lnSpc>
              <a:spcBef>
                <a:spcPts val="2000"/>
              </a:spcBef>
              <a:defRPr sz="7200" b="1" i="1">
                <a:solidFill>
                  <a:srgbClr val="343770"/>
                </a:solidFill>
              </a:defRPr>
            </a:lvl1pPr>
          </a:lstStyle>
          <a:p>
            <a:r>
              <a:t>Examining spirituality: meaning and making sense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itle 1"/>
          <p:cNvSpPr txBox="1"/>
          <p:nvPr/>
        </p:nvSpPr>
        <p:spPr>
          <a:xfrm>
            <a:off x="538836" y="-1"/>
            <a:ext cx="23306329" cy="17592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nSpc>
                <a:spcPct val="90000"/>
              </a:lnSpc>
              <a:defRPr sz="8000" b="1" spc="0">
                <a:solidFill>
                  <a:srgbClr val="343770"/>
                </a:solidFill>
              </a:defRPr>
            </a:lvl1pPr>
          </a:lstStyle>
          <a:p>
            <a:r>
              <a:t>A human and humane model of spirituality</a:t>
            </a:r>
          </a:p>
        </p:txBody>
      </p:sp>
      <p:sp>
        <p:nvSpPr>
          <p:cNvPr id="261" name="Spiritual growth is about…"/>
          <p:cNvSpPr/>
          <p:nvPr/>
        </p:nvSpPr>
        <p:spPr>
          <a:xfrm>
            <a:off x="9525000" y="5494486"/>
            <a:ext cx="5334000" cy="3810001"/>
          </a:xfrm>
          <a:prstGeom prst="ellipse">
            <a:avLst/>
          </a:prstGeom>
          <a:solidFill>
            <a:schemeClr val="accent3"/>
          </a:solidFill>
          <a:ln w="508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6000" b="1">
                <a:solidFill>
                  <a:srgbClr val="FFFFFF"/>
                </a:solidFill>
              </a:defRPr>
            </a:lvl1pPr>
          </a:lstStyle>
          <a:p>
            <a:r>
              <a:t>Spiritual growth is about…</a:t>
            </a:r>
          </a:p>
        </p:txBody>
      </p:sp>
      <p:sp>
        <p:nvSpPr>
          <p:cNvPr id="262" name="Oval"/>
          <p:cNvSpPr/>
          <p:nvPr/>
        </p:nvSpPr>
        <p:spPr>
          <a:xfrm>
            <a:off x="4018855" y="2755999"/>
            <a:ext cx="16346290" cy="9286975"/>
          </a:xfrm>
          <a:prstGeom prst="ellipse">
            <a:avLst/>
          </a:prstGeom>
          <a:ln w="203200">
            <a:solidFill>
              <a:srgbClr val="008F00"/>
            </a:solidFill>
            <a:miter/>
          </a:ln>
        </p:spPr>
        <p:txBody>
          <a:bodyPr tIns="91439" bIns="91439"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itle 1"/>
          <p:cNvSpPr txBox="1"/>
          <p:nvPr/>
        </p:nvSpPr>
        <p:spPr>
          <a:xfrm>
            <a:off x="538836" y="-1"/>
            <a:ext cx="23306329" cy="17592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nSpc>
                <a:spcPct val="90000"/>
              </a:lnSpc>
              <a:defRPr sz="8000" b="1" spc="0">
                <a:solidFill>
                  <a:srgbClr val="343770"/>
                </a:solidFill>
              </a:defRPr>
            </a:lvl1pPr>
          </a:lstStyle>
          <a:p>
            <a:r>
              <a:t>A human and humane model of spirituality</a:t>
            </a:r>
          </a:p>
        </p:txBody>
      </p:sp>
      <p:sp>
        <p:nvSpPr>
          <p:cNvPr id="267" name="Spiritual growth is about…"/>
          <p:cNvSpPr/>
          <p:nvPr/>
        </p:nvSpPr>
        <p:spPr>
          <a:xfrm>
            <a:off x="9525000" y="5494486"/>
            <a:ext cx="5334000" cy="3810001"/>
          </a:xfrm>
          <a:prstGeom prst="ellipse">
            <a:avLst/>
          </a:prstGeom>
          <a:solidFill>
            <a:schemeClr val="accent3"/>
          </a:solidFill>
          <a:ln w="508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6000" b="1">
                <a:solidFill>
                  <a:srgbClr val="FFFFFF"/>
                </a:solidFill>
              </a:defRPr>
            </a:lvl1pPr>
          </a:lstStyle>
          <a:p>
            <a:r>
              <a:t>Spiritual growth is about…</a:t>
            </a:r>
          </a:p>
        </p:txBody>
      </p:sp>
      <p:sp>
        <p:nvSpPr>
          <p:cNvPr id="268" name="Oval"/>
          <p:cNvSpPr/>
          <p:nvPr/>
        </p:nvSpPr>
        <p:spPr>
          <a:xfrm>
            <a:off x="4018855" y="2755999"/>
            <a:ext cx="16346290" cy="9286975"/>
          </a:xfrm>
          <a:prstGeom prst="ellipse">
            <a:avLst/>
          </a:prstGeom>
          <a:ln w="203200">
            <a:solidFill>
              <a:srgbClr val="008F00"/>
            </a:solidFill>
            <a:miter/>
          </a:ln>
        </p:spPr>
        <p:txBody>
          <a:bodyPr tIns="91439" bIns="91439" anchor="ctr"/>
          <a:lstStyle/>
          <a:p>
            <a:endParaRPr/>
          </a:p>
        </p:txBody>
      </p:sp>
      <p:sp>
        <p:nvSpPr>
          <p:cNvPr id="269" name="Relating to myself – my inner life"/>
          <p:cNvSpPr/>
          <p:nvPr/>
        </p:nvSpPr>
        <p:spPr>
          <a:xfrm>
            <a:off x="7874000" y="1641943"/>
            <a:ext cx="8636000" cy="3429001"/>
          </a:xfrm>
          <a:prstGeom prst="ellipse">
            <a:avLst/>
          </a:prstGeom>
          <a:solidFill>
            <a:srgbClr val="0096FF"/>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4600" b="1">
                <a:solidFill>
                  <a:srgbClr val="FFFFFF"/>
                </a:solidFill>
              </a:defRPr>
            </a:lvl1pPr>
          </a:lstStyle>
          <a:p>
            <a:r>
              <a:t>Relating to myself – my inner life</a:t>
            </a:r>
          </a:p>
        </p:txBody>
      </p:sp>
      <p:sp>
        <p:nvSpPr>
          <p:cNvPr id="270" name="What are my deepest ideas? My identity? What shapes my sense of who I am?"/>
          <p:cNvSpPr/>
          <p:nvPr/>
        </p:nvSpPr>
        <p:spPr>
          <a:xfrm>
            <a:off x="299716" y="1610193"/>
            <a:ext cx="7574284" cy="2516982"/>
          </a:xfrm>
          <a:custGeom>
            <a:avLst/>
            <a:gdLst/>
            <a:ahLst/>
            <a:cxnLst>
              <a:cxn ang="0">
                <a:pos x="wd2" y="hd2"/>
              </a:cxn>
              <a:cxn ang="5400000">
                <a:pos x="wd2" y="hd2"/>
              </a:cxn>
              <a:cxn ang="10800000">
                <a:pos x="wd2" y="hd2"/>
              </a:cxn>
              <a:cxn ang="16200000">
                <a:pos x="wd2" y="hd2"/>
              </a:cxn>
            </a:cxnLst>
            <a:rect l="0" t="0" r="r" b="b"/>
            <a:pathLst>
              <a:path w="21600" h="21600" extrusionOk="0">
                <a:moveTo>
                  <a:pt x="1458" y="0"/>
                </a:moveTo>
                <a:cubicBezTo>
                  <a:pt x="653" y="0"/>
                  <a:pt x="0" y="1936"/>
                  <a:pt x="0" y="4325"/>
                </a:cubicBezTo>
                <a:lnTo>
                  <a:pt x="0" y="17275"/>
                </a:lnTo>
                <a:cubicBezTo>
                  <a:pt x="0" y="19664"/>
                  <a:pt x="653" y="21600"/>
                  <a:pt x="1458" y="21600"/>
                </a:cubicBezTo>
                <a:lnTo>
                  <a:pt x="18133" y="21600"/>
                </a:lnTo>
                <a:cubicBezTo>
                  <a:pt x="18938" y="21600"/>
                  <a:pt x="19591" y="19664"/>
                  <a:pt x="19591" y="17275"/>
                </a:cubicBezTo>
                <a:lnTo>
                  <a:pt x="19591" y="13416"/>
                </a:lnTo>
                <a:lnTo>
                  <a:pt x="21600" y="11270"/>
                </a:lnTo>
                <a:lnTo>
                  <a:pt x="19591" y="9128"/>
                </a:lnTo>
                <a:lnTo>
                  <a:pt x="19591" y="4325"/>
                </a:lnTo>
                <a:cubicBezTo>
                  <a:pt x="19591" y="1936"/>
                  <a:pt x="18938" y="0"/>
                  <a:pt x="18133" y="0"/>
                </a:cubicBezTo>
                <a:lnTo>
                  <a:pt x="1458" y="0"/>
                </a:lnTo>
                <a:close/>
              </a:path>
            </a:pathLst>
          </a:custGeom>
          <a:solidFill>
            <a:srgbClr val="FFFFFF"/>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3200" b="1">
                <a:solidFill>
                  <a:srgbClr val="0563C1"/>
                </a:solidFill>
              </a:defRPr>
            </a:lvl1pPr>
          </a:lstStyle>
          <a:p>
            <a:endParaRPr dirty="0"/>
          </a:p>
        </p:txBody>
      </p:sp>
      <p:sp>
        <p:nvSpPr>
          <p:cNvPr id="2" name="TextBox 1">
            <a:extLst>
              <a:ext uri="{FF2B5EF4-FFF2-40B4-BE49-F238E27FC236}">
                <a16:creationId xmlns:a16="http://schemas.microsoft.com/office/drawing/2014/main" id="{C5FBEBEF-7B01-EA2F-B38C-D1E03CB5E613}"/>
              </a:ext>
            </a:extLst>
          </p:cNvPr>
          <p:cNvSpPr txBox="1"/>
          <p:nvPr/>
        </p:nvSpPr>
        <p:spPr>
          <a:xfrm>
            <a:off x="901744" y="2037688"/>
            <a:ext cx="5933219" cy="16619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en-GB" sz="3200" b="1" dirty="0">
                <a:solidFill>
                  <a:srgbClr val="0563C1"/>
                </a:solidFill>
              </a:rPr>
              <a:t>What are my deepest ideas? My identity? What shapes my sense of who I am?</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p:nvPr/>
        </p:nvSpPr>
        <p:spPr>
          <a:xfrm>
            <a:off x="538836" y="-1"/>
            <a:ext cx="23306329" cy="17592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nSpc>
                <a:spcPct val="90000"/>
              </a:lnSpc>
              <a:defRPr sz="8000" b="1" spc="0">
                <a:solidFill>
                  <a:srgbClr val="343770"/>
                </a:solidFill>
              </a:defRPr>
            </a:lvl1pPr>
          </a:lstStyle>
          <a:p>
            <a:r>
              <a:t>A human and humane model of spirituality</a:t>
            </a:r>
          </a:p>
        </p:txBody>
      </p:sp>
      <p:sp>
        <p:nvSpPr>
          <p:cNvPr id="275" name="Spiritual growth is about…"/>
          <p:cNvSpPr/>
          <p:nvPr/>
        </p:nvSpPr>
        <p:spPr>
          <a:xfrm>
            <a:off x="9525000" y="5494486"/>
            <a:ext cx="5334000" cy="3810001"/>
          </a:xfrm>
          <a:prstGeom prst="ellipse">
            <a:avLst/>
          </a:prstGeom>
          <a:solidFill>
            <a:schemeClr val="accent3"/>
          </a:solidFill>
          <a:ln w="508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6000" b="1">
                <a:solidFill>
                  <a:srgbClr val="FFFFFF"/>
                </a:solidFill>
              </a:defRPr>
            </a:lvl1pPr>
          </a:lstStyle>
          <a:p>
            <a:r>
              <a:t>Spiritual growth is about…</a:t>
            </a:r>
          </a:p>
        </p:txBody>
      </p:sp>
      <p:sp>
        <p:nvSpPr>
          <p:cNvPr id="276" name="Oval"/>
          <p:cNvSpPr/>
          <p:nvPr/>
        </p:nvSpPr>
        <p:spPr>
          <a:xfrm>
            <a:off x="4018855" y="2755999"/>
            <a:ext cx="16346290" cy="9286975"/>
          </a:xfrm>
          <a:prstGeom prst="ellipse">
            <a:avLst/>
          </a:prstGeom>
          <a:ln w="203200">
            <a:solidFill>
              <a:srgbClr val="008F00"/>
            </a:solidFill>
            <a:miter/>
          </a:ln>
        </p:spPr>
        <p:txBody>
          <a:bodyPr tIns="91439" bIns="91439" anchor="ctr"/>
          <a:lstStyle/>
          <a:p>
            <a:endParaRPr/>
          </a:p>
        </p:txBody>
      </p:sp>
      <p:sp>
        <p:nvSpPr>
          <p:cNvPr id="277" name="Relating to others – living in love and community"/>
          <p:cNvSpPr/>
          <p:nvPr/>
        </p:nvSpPr>
        <p:spPr>
          <a:xfrm>
            <a:off x="15316200" y="5687863"/>
            <a:ext cx="8636000" cy="3429001"/>
          </a:xfrm>
          <a:prstGeom prst="ellipse">
            <a:avLst/>
          </a:prstGeom>
          <a:solidFill>
            <a:srgbClr val="0433FF"/>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4600" b="1">
                <a:solidFill>
                  <a:srgbClr val="FFFFFF"/>
                </a:solidFill>
              </a:defRPr>
            </a:lvl1pPr>
          </a:lstStyle>
          <a:p>
            <a:r>
              <a:t>Relating to others – living in love and community</a:t>
            </a:r>
          </a:p>
        </p:txBody>
      </p:sp>
      <p:sp>
        <p:nvSpPr>
          <p:cNvPr id="278" name="Relating to myself – my inner life"/>
          <p:cNvSpPr/>
          <p:nvPr/>
        </p:nvSpPr>
        <p:spPr>
          <a:xfrm>
            <a:off x="7874000" y="1641943"/>
            <a:ext cx="8636000" cy="3429001"/>
          </a:xfrm>
          <a:prstGeom prst="ellipse">
            <a:avLst/>
          </a:prstGeom>
          <a:solidFill>
            <a:srgbClr val="0096FF"/>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4600" b="1">
                <a:solidFill>
                  <a:srgbClr val="FFFFFF"/>
                </a:solidFill>
              </a:defRPr>
            </a:lvl1pPr>
          </a:lstStyle>
          <a:p>
            <a:r>
              <a:t>Relating to myself – my inner life</a:t>
            </a:r>
          </a:p>
        </p:txBody>
      </p:sp>
      <p:sp>
        <p:nvSpPr>
          <p:cNvPr id="279" name="What are my deepest ideas? My identity? What shapes my sense of who I am?"/>
          <p:cNvSpPr/>
          <p:nvPr/>
        </p:nvSpPr>
        <p:spPr>
          <a:xfrm>
            <a:off x="299716" y="1610193"/>
            <a:ext cx="7467204" cy="2516982"/>
          </a:xfrm>
          <a:custGeom>
            <a:avLst/>
            <a:gdLst/>
            <a:ahLst/>
            <a:cxnLst>
              <a:cxn ang="0">
                <a:pos x="wd2" y="hd2"/>
              </a:cxn>
              <a:cxn ang="5400000">
                <a:pos x="wd2" y="hd2"/>
              </a:cxn>
              <a:cxn ang="10800000">
                <a:pos x="wd2" y="hd2"/>
              </a:cxn>
              <a:cxn ang="16200000">
                <a:pos x="wd2" y="hd2"/>
              </a:cxn>
            </a:cxnLst>
            <a:rect l="0" t="0" r="r" b="b"/>
            <a:pathLst>
              <a:path w="21600" h="21600" extrusionOk="0">
                <a:moveTo>
                  <a:pt x="1458" y="0"/>
                </a:moveTo>
                <a:cubicBezTo>
                  <a:pt x="653" y="0"/>
                  <a:pt x="0" y="1936"/>
                  <a:pt x="0" y="4325"/>
                </a:cubicBezTo>
                <a:lnTo>
                  <a:pt x="0" y="17275"/>
                </a:lnTo>
                <a:cubicBezTo>
                  <a:pt x="0" y="19664"/>
                  <a:pt x="653" y="21600"/>
                  <a:pt x="1458" y="21600"/>
                </a:cubicBezTo>
                <a:lnTo>
                  <a:pt x="18133" y="21600"/>
                </a:lnTo>
                <a:cubicBezTo>
                  <a:pt x="18938" y="21600"/>
                  <a:pt x="19591" y="19664"/>
                  <a:pt x="19591" y="17275"/>
                </a:cubicBezTo>
                <a:lnTo>
                  <a:pt x="19591" y="13416"/>
                </a:lnTo>
                <a:lnTo>
                  <a:pt x="21600" y="11270"/>
                </a:lnTo>
                <a:lnTo>
                  <a:pt x="19591" y="9128"/>
                </a:lnTo>
                <a:lnTo>
                  <a:pt x="19591" y="4325"/>
                </a:lnTo>
                <a:cubicBezTo>
                  <a:pt x="19591" y="1936"/>
                  <a:pt x="18938" y="0"/>
                  <a:pt x="18133" y="0"/>
                </a:cubicBezTo>
                <a:lnTo>
                  <a:pt x="1458" y="0"/>
                </a:lnTo>
                <a:close/>
              </a:path>
            </a:pathLst>
          </a:custGeom>
          <a:solidFill>
            <a:srgbClr val="FFFFFF"/>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3200" b="1">
                <a:solidFill>
                  <a:srgbClr val="0563C1"/>
                </a:solidFill>
              </a:defRPr>
            </a:lvl1pPr>
          </a:lstStyle>
          <a:p>
            <a:endParaRPr dirty="0"/>
          </a:p>
        </p:txBody>
      </p:sp>
      <p:sp>
        <p:nvSpPr>
          <p:cNvPr id="280" name="Who do I love, and how can I show love? What makes relationships work well?"/>
          <p:cNvSpPr/>
          <p:nvPr/>
        </p:nvSpPr>
        <p:spPr>
          <a:xfrm>
            <a:off x="17211278" y="2200017"/>
            <a:ext cx="6772672" cy="3212704"/>
          </a:xfrm>
          <a:custGeom>
            <a:avLst/>
            <a:gdLst/>
            <a:ahLst/>
            <a:cxnLst>
              <a:cxn ang="0">
                <a:pos x="wd2" y="hd2"/>
              </a:cxn>
              <a:cxn ang="5400000">
                <a:pos x="wd2" y="hd2"/>
              </a:cxn>
              <a:cxn ang="10800000">
                <a:pos x="wd2" y="hd2"/>
              </a:cxn>
              <a:cxn ang="16200000">
                <a:pos x="wd2" y="hd2"/>
              </a:cxn>
            </a:cxnLst>
            <a:rect l="0" t="0" r="r" b="b"/>
            <a:pathLst>
              <a:path w="21600" h="21600" extrusionOk="0">
                <a:moveTo>
                  <a:pt x="1608" y="0"/>
                </a:moveTo>
                <a:cubicBezTo>
                  <a:pt x="720" y="0"/>
                  <a:pt x="0" y="1517"/>
                  <a:pt x="0" y="3389"/>
                </a:cubicBezTo>
                <a:lnTo>
                  <a:pt x="0" y="13534"/>
                </a:lnTo>
                <a:cubicBezTo>
                  <a:pt x="0" y="15405"/>
                  <a:pt x="720" y="16922"/>
                  <a:pt x="1608" y="16922"/>
                </a:cubicBezTo>
                <a:lnTo>
                  <a:pt x="10445" y="16922"/>
                </a:lnTo>
                <a:lnTo>
                  <a:pt x="11241" y="21600"/>
                </a:lnTo>
                <a:lnTo>
                  <a:pt x="12039" y="16922"/>
                </a:lnTo>
                <a:lnTo>
                  <a:pt x="19992" y="16922"/>
                </a:lnTo>
                <a:cubicBezTo>
                  <a:pt x="20880" y="16922"/>
                  <a:pt x="21600" y="15405"/>
                  <a:pt x="21600" y="13534"/>
                </a:cubicBezTo>
                <a:lnTo>
                  <a:pt x="21600" y="3389"/>
                </a:lnTo>
                <a:cubicBezTo>
                  <a:pt x="21600" y="1517"/>
                  <a:pt x="20880" y="0"/>
                  <a:pt x="19992" y="0"/>
                </a:cubicBezTo>
                <a:lnTo>
                  <a:pt x="1608" y="0"/>
                </a:lnTo>
                <a:close/>
              </a:path>
            </a:pathLst>
          </a:custGeom>
          <a:solidFill>
            <a:srgbClr val="FFFFFF"/>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t"/>
          <a:lstStyle>
            <a:lvl1pPr algn="ctr">
              <a:defRPr sz="3200" b="1">
                <a:solidFill>
                  <a:srgbClr val="0563C1"/>
                </a:solidFill>
              </a:defRPr>
            </a:lvl1pPr>
          </a:lstStyle>
          <a:p>
            <a:endParaRPr dirty="0"/>
          </a:p>
        </p:txBody>
      </p:sp>
      <p:sp>
        <p:nvSpPr>
          <p:cNvPr id="2" name="TextBox 1">
            <a:extLst>
              <a:ext uri="{FF2B5EF4-FFF2-40B4-BE49-F238E27FC236}">
                <a16:creationId xmlns:a16="http://schemas.microsoft.com/office/drawing/2014/main" id="{2A748AFC-126F-AEA0-CE20-73E70924C74C}"/>
              </a:ext>
            </a:extLst>
          </p:cNvPr>
          <p:cNvSpPr txBox="1"/>
          <p:nvPr/>
        </p:nvSpPr>
        <p:spPr>
          <a:xfrm>
            <a:off x="901744" y="2037688"/>
            <a:ext cx="5933219" cy="16619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en-GB" sz="3200" b="1" dirty="0">
                <a:solidFill>
                  <a:srgbClr val="0563C1"/>
                </a:solidFill>
              </a:rPr>
              <a:t>What are my deepest ideas? My identity? What shapes my sense of who I am?</a:t>
            </a:r>
          </a:p>
        </p:txBody>
      </p:sp>
      <p:sp>
        <p:nvSpPr>
          <p:cNvPr id="3" name="TextBox 2">
            <a:extLst>
              <a:ext uri="{FF2B5EF4-FFF2-40B4-BE49-F238E27FC236}">
                <a16:creationId xmlns:a16="http://schemas.microsoft.com/office/drawing/2014/main" id="{F092EEF4-37A5-DCAF-DFB0-FD98FC5A0951}"/>
              </a:ext>
            </a:extLst>
          </p:cNvPr>
          <p:cNvSpPr txBox="1"/>
          <p:nvPr/>
        </p:nvSpPr>
        <p:spPr>
          <a:xfrm>
            <a:off x="17631004" y="2559940"/>
            <a:ext cx="5933219" cy="16619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en-GB" sz="3200" b="1" dirty="0">
                <a:solidFill>
                  <a:srgbClr val="0563C1"/>
                </a:solidFill>
              </a:rPr>
              <a:t>Who do I love, and how can I show love? What makes relationships work well?</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itle 1"/>
          <p:cNvSpPr txBox="1"/>
          <p:nvPr/>
        </p:nvSpPr>
        <p:spPr>
          <a:xfrm>
            <a:off x="538836" y="-1"/>
            <a:ext cx="23306329" cy="17592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nSpc>
                <a:spcPct val="90000"/>
              </a:lnSpc>
              <a:defRPr sz="8000" b="1" spc="0">
                <a:solidFill>
                  <a:srgbClr val="343770"/>
                </a:solidFill>
              </a:defRPr>
            </a:lvl1pPr>
          </a:lstStyle>
          <a:p>
            <a:r>
              <a:t>A human and humane model of spirituality</a:t>
            </a:r>
          </a:p>
        </p:txBody>
      </p:sp>
      <p:sp>
        <p:nvSpPr>
          <p:cNvPr id="285" name="Spiritual growth is about…"/>
          <p:cNvSpPr/>
          <p:nvPr/>
        </p:nvSpPr>
        <p:spPr>
          <a:xfrm>
            <a:off x="9525000" y="5494486"/>
            <a:ext cx="5334000" cy="3810001"/>
          </a:xfrm>
          <a:prstGeom prst="ellipse">
            <a:avLst/>
          </a:prstGeom>
          <a:solidFill>
            <a:schemeClr val="accent3"/>
          </a:solidFill>
          <a:ln w="508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6000" b="1">
                <a:solidFill>
                  <a:srgbClr val="FFFFFF"/>
                </a:solidFill>
              </a:defRPr>
            </a:lvl1pPr>
          </a:lstStyle>
          <a:p>
            <a:r>
              <a:t>Spiritual growth is about…</a:t>
            </a:r>
          </a:p>
        </p:txBody>
      </p:sp>
      <p:sp>
        <p:nvSpPr>
          <p:cNvPr id="286" name="Oval"/>
          <p:cNvSpPr/>
          <p:nvPr/>
        </p:nvSpPr>
        <p:spPr>
          <a:xfrm>
            <a:off x="4018855" y="2755999"/>
            <a:ext cx="16346290" cy="9286975"/>
          </a:xfrm>
          <a:prstGeom prst="ellipse">
            <a:avLst/>
          </a:prstGeom>
          <a:ln w="203200">
            <a:solidFill>
              <a:srgbClr val="008F00"/>
            </a:solidFill>
            <a:miter/>
          </a:ln>
        </p:spPr>
        <p:txBody>
          <a:bodyPr tIns="91439" bIns="91439" anchor="ctr"/>
          <a:lstStyle/>
          <a:p>
            <a:endParaRPr/>
          </a:p>
        </p:txBody>
      </p:sp>
      <p:sp>
        <p:nvSpPr>
          <p:cNvPr id="287" name="Relating to others – living in love and community"/>
          <p:cNvSpPr/>
          <p:nvPr/>
        </p:nvSpPr>
        <p:spPr>
          <a:xfrm>
            <a:off x="15316200" y="5687863"/>
            <a:ext cx="8636000" cy="3429001"/>
          </a:xfrm>
          <a:prstGeom prst="ellipse">
            <a:avLst/>
          </a:prstGeom>
          <a:solidFill>
            <a:srgbClr val="0433FF"/>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4600" b="1">
                <a:solidFill>
                  <a:srgbClr val="FFFFFF"/>
                </a:solidFill>
              </a:defRPr>
            </a:lvl1pPr>
          </a:lstStyle>
          <a:p>
            <a:r>
              <a:t>Relating to others – living in love and community</a:t>
            </a:r>
          </a:p>
        </p:txBody>
      </p:sp>
      <p:sp>
        <p:nvSpPr>
          <p:cNvPr id="288" name="Relating to the earth – connecting with nature and the planet"/>
          <p:cNvSpPr/>
          <p:nvPr/>
        </p:nvSpPr>
        <p:spPr>
          <a:xfrm>
            <a:off x="7874000" y="9973143"/>
            <a:ext cx="8636000" cy="3429001"/>
          </a:xfrm>
          <a:prstGeom prst="ellipse">
            <a:avLst/>
          </a:prstGeom>
          <a:solidFill>
            <a:srgbClr val="531B93"/>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4600" b="1">
                <a:solidFill>
                  <a:srgbClr val="FFFFFF"/>
                </a:solidFill>
              </a:defRPr>
            </a:lvl1pPr>
          </a:lstStyle>
          <a:p>
            <a:r>
              <a:t>Relating to the earth – connecting with nature and the planet</a:t>
            </a:r>
          </a:p>
        </p:txBody>
      </p:sp>
      <p:sp>
        <p:nvSpPr>
          <p:cNvPr id="289" name="Relating to myself – my inner life"/>
          <p:cNvSpPr/>
          <p:nvPr/>
        </p:nvSpPr>
        <p:spPr>
          <a:xfrm>
            <a:off x="7874000" y="1641943"/>
            <a:ext cx="8636000" cy="3429001"/>
          </a:xfrm>
          <a:prstGeom prst="ellipse">
            <a:avLst/>
          </a:prstGeom>
          <a:solidFill>
            <a:srgbClr val="0096FF"/>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4600" b="1">
                <a:solidFill>
                  <a:srgbClr val="FFFFFF"/>
                </a:solidFill>
              </a:defRPr>
            </a:lvl1pPr>
          </a:lstStyle>
          <a:p>
            <a:r>
              <a:t>Relating to myself – my inner life</a:t>
            </a:r>
          </a:p>
        </p:txBody>
      </p:sp>
      <p:sp>
        <p:nvSpPr>
          <p:cNvPr id="290" name="What are my deepest ideas? My identity? What shapes my sense of who I am?"/>
          <p:cNvSpPr/>
          <p:nvPr/>
        </p:nvSpPr>
        <p:spPr>
          <a:xfrm>
            <a:off x="299716" y="1610193"/>
            <a:ext cx="7467204" cy="2516982"/>
          </a:xfrm>
          <a:custGeom>
            <a:avLst/>
            <a:gdLst/>
            <a:ahLst/>
            <a:cxnLst>
              <a:cxn ang="0">
                <a:pos x="wd2" y="hd2"/>
              </a:cxn>
              <a:cxn ang="5400000">
                <a:pos x="wd2" y="hd2"/>
              </a:cxn>
              <a:cxn ang="10800000">
                <a:pos x="wd2" y="hd2"/>
              </a:cxn>
              <a:cxn ang="16200000">
                <a:pos x="wd2" y="hd2"/>
              </a:cxn>
            </a:cxnLst>
            <a:rect l="0" t="0" r="r" b="b"/>
            <a:pathLst>
              <a:path w="21600" h="21600" extrusionOk="0">
                <a:moveTo>
                  <a:pt x="1458" y="0"/>
                </a:moveTo>
                <a:cubicBezTo>
                  <a:pt x="653" y="0"/>
                  <a:pt x="0" y="1936"/>
                  <a:pt x="0" y="4325"/>
                </a:cubicBezTo>
                <a:lnTo>
                  <a:pt x="0" y="17275"/>
                </a:lnTo>
                <a:cubicBezTo>
                  <a:pt x="0" y="19664"/>
                  <a:pt x="653" y="21600"/>
                  <a:pt x="1458" y="21600"/>
                </a:cubicBezTo>
                <a:lnTo>
                  <a:pt x="18133" y="21600"/>
                </a:lnTo>
                <a:cubicBezTo>
                  <a:pt x="18938" y="21600"/>
                  <a:pt x="19591" y="19664"/>
                  <a:pt x="19591" y="17275"/>
                </a:cubicBezTo>
                <a:lnTo>
                  <a:pt x="19591" y="13416"/>
                </a:lnTo>
                <a:lnTo>
                  <a:pt x="21600" y="11270"/>
                </a:lnTo>
                <a:lnTo>
                  <a:pt x="19591" y="9128"/>
                </a:lnTo>
                <a:lnTo>
                  <a:pt x="19591" y="4325"/>
                </a:lnTo>
                <a:cubicBezTo>
                  <a:pt x="19591" y="1936"/>
                  <a:pt x="18938" y="0"/>
                  <a:pt x="18133" y="0"/>
                </a:cubicBezTo>
                <a:lnTo>
                  <a:pt x="1458" y="0"/>
                </a:lnTo>
                <a:close/>
              </a:path>
            </a:pathLst>
          </a:custGeom>
          <a:solidFill>
            <a:srgbClr val="FFFFFF"/>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3200" b="1">
                <a:solidFill>
                  <a:srgbClr val="0563C1"/>
                </a:solidFill>
              </a:defRPr>
            </a:lvl1pPr>
          </a:lstStyle>
          <a:p>
            <a:endParaRPr dirty="0"/>
          </a:p>
        </p:txBody>
      </p:sp>
      <p:sp>
        <p:nvSpPr>
          <p:cNvPr id="291" name="Who do I love, and how can I show love? What makes relationships work well?"/>
          <p:cNvSpPr/>
          <p:nvPr/>
        </p:nvSpPr>
        <p:spPr>
          <a:xfrm>
            <a:off x="17211278" y="2200017"/>
            <a:ext cx="6772672" cy="3212704"/>
          </a:xfrm>
          <a:custGeom>
            <a:avLst/>
            <a:gdLst/>
            <a:ahLst/>
            <a:cxnLst>
              <a:cxn ang="0">
                <a:pos x="wd2" y="hd2"/>
              </a:cxn>
              <a:cxn ang="5400000">
                <a:pos x="wd2" y="hd2"/>
              </a:cxn>
              <a:cxn ang="10800000">
                <a:pos x="wd2" y="hd2"/>
              </a:cxn>
              <a:cxn ang="16200000">
                <a:pos x="wd2" y="hd2"/>
              </a:cxn>
            </a:cxnLst>
            <a:rect l="0" t="0" r="r" b="b"/>
            <a:pathLst>
              <a:path w="21600" h="21600" extrusionOk="0">
                <a:moveTo>
                  <a:pt x="1608" y="0"/>
                </a:moveTo>
                <a:cubicBezTo>
                  <a:pt x="720" y="0"/>
                  <a:pt x="0" y="1517"/>
                  <a:pt x="0" y="3389"/>
                </a:cubicBezTo>
                <a:lnTo>
                  <a:pt x="0" y="13534"/>
                </a:lnTo>
                <a:cubicBezTo>
                  <a:pt x="0" y="15405"/>
                  <a:pt x="720" y="16922"/>
                  <a:pt x="1608" y="16922"/>
                </a:cubicBezTo>
                <a:lnTo>
                  <a:pt x="10445" y="16922"/>
                </a:lnTo>
                <a:lnTo>
                  <a:pt x="11241" y="21600"/>
                </a:lnTo>
                <a:lnTo>
                  <a:pt x="12039" y="16922"/>
                </a:lnTo>
                <a:lnTo>
                  <a:pt x="19992" y="16922"/>
                </a:lnTo>
                <a:cubicBezTo>
                  <a:pt x="20880" y="16922"/>
                  <a:pt x="21600" y="15405"/>
                  <a:pt x="21600" y="13534"/>
                </a:cubicBezTo>
                <a:lnTo>
                  <a:pt x="21600" y="3389"/>
                </a:lnTo>
                <a:cubicBezTo>
                  <a:pt x="21600" y="1517"/>
                  <a:pt x="20880" y="0"/>
                  <a:pt x="19992" y="0"/>
                </a:cubicBezTo>
                <a:lnTo>
                  <a:pt x="1608" y="0"/>
                </a:lnTo>
                <a:close/>
              </a:path>
            </a:pathLst>
          </a:custGeom>
          <a:solidFill>
            <a:srgbClr val="FFFFFF"/>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3200" b="1">
                <a:solidFill>
                  <a:srgbClr val="0563C1"/>
                </a:solidFill>
              </a:defRPr>
            </a:lvl1pPr>
          </a:lstStyle>
          <a:p>
            <a:endParaRPr dirty="0"/>
          </a:p>
        </p:txBody>
      </p:sp>
      <p:sp>
        <p:nvSpPr>
          <p:cNvPr id="292" name="How do I see and care for the world of nature?"/>
          <p:cNvSpPr/>
          <p:nvPr/>
        </p:nvSpPr>
        <p:spPr>
          <a:xfrm>
            <a:off x="16578262" y="10183873"/>
            <a:ext cx="7405688" cy="2516982"/>
          </a:xfrm>
          <a:custGeom>
            <a:avLst/>
            <a:gdLst/>
            <a:ahLst/>
            <a:cxnLst>
              <a:cxn ang="0">
                <a:pos x="wd2" y="hd2"/>
              </a:cxn>
              <a:cxn ang="5400000">
                <a:pos x="wd2" y="hd2"/>
              </a:cxn>
              <a:cxn ang="10800000">
                <a:pos x="wd2" y="hd2"/>
              </a:cxn>
              <a:cxn ang="16200000">
                <a:pos x="wd2" y="hd2"/>
              </a:cxn>
            </a:cxnLst>
            <a:rect l="0" t="0" r="r" b="b"/>
            <a:pathLst>
              <a:path w="21600" h="21600" extrusionOk="0">
                <a:moveTo>
                  <a:pt x="3316" y="0"/>
                </a:moveTo>
                <a:cubicBezTo>
                  <a:pt x="2504" y="0"/>
                  <a:pt x="1846" y="1936"/>
                  <a:pt x="1846" y="4325"/>
                </a:cubicBezTo>
                <a:lnTo>
                  <a:pt x="1846" y="10769"/>
                </a:lnTo>
                <a:lnTo>
                  <a:pt x="0" y="12912"/>
                </a:lnTo>
                <a:lnTo>
                  <a:pt x="1846" y="15057"/>
                </a:lnTo>
                <a:lnTo>
                  <a:pt x="1846" y="17275"/>
                </a:lnTo>
                <a:cubicBezTo>
                  <a:pt x="1846" y="19664"/>
                  <a:pt x="2504" y="21600"/>
                  <a:pt x="3316" y="21600"/>
                </a:cubicBezTo>
                <a:lnTo>
                  <a:pt x="20130" y="21600"/>
                </a:lnTo>
                <a:cubicBezTo>
                  <a:pt x="20942" y="21600"/>
                  <a:pt x="21600" y="19664"/>
                  <a:pt x="21600" y="17275"/>
                </a:cubicBezTo>
                <a:lnTo>
                  <a:pt x="21600" y="4325"/>
                </a:lnTo>
                <a:cubicBezTo>
                  <a:pt x="21600" y="1936"/>
                  <a:pt x="20942" y="0"/>
                  <a:pt x="20130" y="0"/>
                </a:cubicBezTo>
                <a:lnTo>
                  <a:pt x="3316" y="0"/>
                </a:lnTo>
                <a:close/>
              </a:path>
            </a:pathLst>
          </a:custGeom>
          <a:solidFill>
            <a:srgbClr val="FFFFFF"/>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p>
            <a:pPr algn="ctr">
              <a:defRPr sz="3200" b="1">
                <a:solidFill>
                  <a:srgbClr val="0563C1"/>
                </a:solidFill>
              </a:defRPr>
            </a:pPr>
            <a:endParaRPr dirty="0"/>
          </a:p>
        </p:txBody>
      </p:sp>
      <p:sp>
        <p:nvSpPr>
          <p:cNvPr id="2" name="TextBox 1">
            <a:extLst>
              <a:ext uri="{FF2B5EF4-FFF2-40B4-BE49-F238E27FC236}">
                <a16:creationId xmlns:a16="http://schemas.microsoft.com/office/drawing/2014/main" id="{E56B21BE-1086-B6DF-7D98-6A7BE7BD8A7A}"/>
              </a:ext>
            </a:extLst>
          </p:cNvPr>
          <p:cNvSpPr txBox="1"/>
          <p:nvPr/>
        </p:nvSpPr>
        <p:spPr>
          <a:xfrm>
            <a:off x="17631004" y="2559940"/>
            <a:ext cx="5933219" cy="16619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en-GB" sz="3200" b="1" dirty="0">
                <a:solidFill>
                  <a:srgbClr val="0563C1"/>
                </a:solidFill>
              </a:rPr>
              <a:t>Who do I love, and how can I show love? What makes relationships work well?</a:t>
            </a:r>
          </a:p>
        </p:txBody>
      </p:sp>
      <p:sp>
        <p:nvSpPr>
          <p:cNvPr id="3" name="TextBox 2">
            <a:extLst>
              <a:ext uri="{FF2B5EF4-FFF2-40B4-BE49-F238E27FC236}">
                <a16:creationId xmlns:a16="http://schemas.microsoft.com/office/drawing/2014/main" id="{3D932CF4-6FE4-B0A5-9025-8D8B7370D0B9}"/>
              </a:ext>
            </a:extLst>
          </p:cNvPr>
          <p:cNvSpPr txBox="1"/>
          <p:nvPr/>
        </p:nvSpPr>
        <p:spPr>
          <a:xfrm>
            <a:off x="901744" y="2037688"/>
            <a:ext cx="5933219" cy="16619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en-GB" sz="3200" b="1" dirty="0">
                <a:solidFill>
                  <a:srgbClr val="0563C1"/>
                </a:solidFill>
              </a:rPr>
              <a:t>What are my deepest ideas? My identity? What shapes my sense of who I am?</a:t>
            </a:r>
          </a:p>
        </p:txBody>
      </p:sp>
      <p:sp>
        <p:nvSpPr>
          <p:cNvPr id="4" name="TextBox 3">
            <a:extLst>
              <a:ext uri="{FF2B5EF4-FFF2-40B4-BE49-F238E27FC236}">
                <a16:creationId xmlns:a16="http://schemas.microsoft.com/office/drawing/2014/main" id="{663ED2EA-A196-D315-E9FE-D71CADF77B25}"/>
              </a:ext>
            </a:extLst>
          </p:cNvPr>
          <p:cNvSpPr txBox="1"/>
          <p:nvPr/>
        </p:nvSpPr>
        <p:spPr>
          <a:xfrm>
            <a:off x="17630764" y="10925705"/>
            <a:ext cx="5933219" cy="116954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en-GB" sz="3200" b="1" dirty="0">
                <a:solidFill>
                  <a:srgbClr val="0563C1"/>
                </a:solidFill>
              </a:rPr>
              <a:t>How do I see and care for</a:t>
            </a:r>
            <a:br>
              <a:rPr lang="en-GB" sz="3200" b="1" dirty="0">
                <a:solidFill>
                  <a:srgbClr val="0563C1"/>
                </a:solidFill>
              </a:rPr>
            </a:br>
            <a:r>
              <a:rPr lang="en-GB" sz="3200" b="1" dirty="0">
                <a:solidFill>
                  <a:srgbClr val="0563C1"/>
                </a:solidFill>
              </a:rPr>
              <a:t>the world of nature?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txBox="1"/>
          <p:nvPr/>
        </p:nvSpPr>
        <p:spPr>
          <a:xfrm>
            <a:off x="538836" y="-1"/>
            <a:ext cx="23306329" cy="17592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nSpc>
                <a:spcPct val="90000"/>
              </a:lnSpc>
              <a:defRPr sz="8000" b="1" spc="0">
                <a:solidFill>
                  <a:srgbClr val="343770"/>
                </a:solidFill>
              </a:defRPr>
            </a:lvl1pPr>
          </a:lstStyle>
          <a:p>
            <a:r>
              <a:t>A human and humane model of spirituality</a:t>
            </a:r>
          </a:p>
        </p:txBody>
      </p:sp>
      <p:sp>
        <p:nvSpPr>
          <p:cNvPr id="297" name="Spiritual growth is about…"/>
          <p:cNvSpPr/>
          <p:nvPr/>
        </p:nvSpPr>
        <p:spPr>
          <a:xfrm>
            <a:off x="9525000" y="5494486"/>
            <a:ext cx="5334000" cy="3810001"/>
          </a:xfrm>
          <a:prstGeom prst="ellipse">
            <a:avLst/>
          </a:prstGeom>
          <a:solidFill>
            <a:schemeClr val="accent3"/>
          </a:solidFill>
          <a:ln w="508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6000" b="1">
                <a:solidFill>
                  <a:srgbClr val="FFFFFF"/>
                </a:solidFill>
              </a:defRPr>
            </a:lvl1pPr>
          </a:lstStyle>
          <a:p>
            <a:r>
              <a:t>Spiritual growth is about…</a:t>
            </a:r>
          </a:p>
        </p:txBody>
      </p:sp>
      <p:sp>
        <p:nvSpPr>
          <p:cNvPr id="298" name="Oval"/>
          <p:cNvSpPr/>
          <p:nvPr/>
        </p:nvSpPr>
        <p:spPr>
          <a:xfrm>
            <a:off x="4018855" y="2755999"/>
            <a:ext cx="16346290" cy="9286975"/>
          </a:xfrm>
          <a:prstGeom prst="ellipse">
            <a:avLst/>
          </a:prstGeom>
          <a:ln w="203200">
            <a:solidFill>
              <a:srgbClr val="008F00"/>
            </a:solidFill>
            <a:miter/>
          </a:ln>
        </p:spPr>
        <p:txBody>
          <a:bodyPr tIns="91439" bIns="91439" anchor="ctr"/>
          <a:lstStyle/>
          <a:p>
            <a:endParaRPr/>
          </a:p>
        </p:txBody>
      </p:sp>
      <p:sp>
        <p:nvSpPr>
          <p:cNvPr id="299" name="Relating to the ultimate – the ‘Big Beyond’ - as some say, ‘God’"/>
          <p:cNvSpPr/>
          <p:nvPr/>
        </p:nvSpPr>
        <p:spPr>
          <a:xfrm>
            <a:off x="456753" y="5687863"/>
            <a:ext cx="8634711" cy="3423246"/>
          </a:xfrm>
          <a:prstGeom prst="ellipse">
            <a:avLst/>
          </a:prstGeom>
          <a:solidFill>
            <a:srgbClr val="942193"/>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4600" b="1">
                <a:solidFill>
                  <a:srgbClr val="FFFFFF"/>
                </a:solidFill>
              </a:defRPr>
            </a:lvl1pPr>
          </a:lstStyle>
          <a:p>
            <a:r>
              <a:t>Relating to the ultimate – the ‘Big Beyond’ - as some say, ‘God’</a:t>
            </a:r>
          </a:p>
        </p:txBody>
      </p:sp>
      <p:sp>
        <p:nvSpPr>
          <p:cNvPr id="300" name="Relating to others – living in love and community"/>
          <p:cNvSpPr/>
          <p:nvPr/>
        </p:nvSpPr>
        <p:spPr>
          <a:xfrm>
            <a:off x="15316200" y="5687863"/>
            <a:ext cx="8636000" cy="3429001"/>
          </a:xfrm>
          <a:prstGeom prst="ellipse">
            <a:avLst/>
          </a:prstGeom>
          <a:solidFill>
            <a:srgbClr val="0433FF"/>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4600" b="1">
                <a:solidFill>
                  <a:srgbClr val="FFFFFF"/>
                </a:solidFill>
              </a:defRPr>
            </a:lvl1pPr>
          </a:lstStyle>
          <a:p>
            <a:r>
              <a:t>Relating to others – living in love and community</a:t>
            </a:r>
          </a:p>
        </p:txBody>
      </p:sp>
      <p:sp>
        <p:nvSpPr>
          <p:cNvPr id="301" name="Relating to the earth – connecting with nature and the planet"/>
          <p:cNvSpPr/>
          <p:nvPr/>
        </p:nvSpPr>
        <p:spPr>
          <a:xfrm>
            <a:off x="7874000" y="9973143"/>
            <a:ext cx="8636000" cy="3429001"/>
          </a:xfrm>
          <a:prstGeom prst="ellipse">
            <a:avLst/>
          </a:prstGeom>
          <a:solidFill>
            <a:srgbClr val="531B93"/>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4600" b="1">
                <a:solidFill>
                  <a:srgbClr val="FFFFFF"/>
                </a:solidFill>
              </a:defRPr>
            </a:lvl1pPr>
          </a:lstStyle>
          <a:p>
            <a:r>
              <a:t>Relating to the earth – connecting with nature and the planet</a:t>
            </a:r>
          </a:p>
        </p:txBody>
      </p:sp>
      <p:sp>
        <p:nvSpPr>
          <p:cNvPr id="302" name="Relating to myself – my inner life"/>
          <p:cNvSpPr/>
          <p:nvPr/>
        </p:nvSpPr>
        <p:spPr>
          <a:xfrm>
            <a:off x="7874000" y="1641943"/>
            <a:ext cx="8636000" cy="3429001"/>
          </a:xfrm>
          <a:prstGeom prst="ellipse">
            <a:avLst/>
          </a:prstGeom>
          <a:solidFill>
            <a:srgbClr val="0096FF"/>
          </a:solidFill>
          <a:ln w="1016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sz="4600" b="1">
                <a:solidFill>
                  <a:srgbClr val="FFFFFF"/>
                </a:solidFill>
              </a:defRPr>
            </a:lvl1pPr>
          </a:lstStyle>
          <a:p>
            <a:r>
              <a:t>Relating to myself – my inner life</a:t>
            </a:r>
          </a:p>
        </p:txBody>
      </p:sp>
      <p:sp>
        <p:nvSpPr>
          <p:cNvPr id="303" name="What are my deepest ideas? My identity? What shapes my sense of who I am?"/>
          <p:cNvSpPr/>
          <p:nvPr/>
        </p:nvSpPr>
        <p:spPr>
          <a:xfrm>
            <a:off x="299716" y="1610193"/>
            <a:ext cx="7467204" cy="2491582"/>
          </a:xfrm>
          <a:custGeom>
            <a:avLst/>
            <a:gdLst/>
            <a:ahLst/>
            <a:cxnLst>
              <a:cxn ang="0">
                <a:pos x="wd2" y="hd2"/>
              </a:cxn>
              <a:cxn ang="5400000">
                <a:pos x="wd2" y="hd2"/>
              </a:cxn>
              <a:cxn ang="10800000">
                <a:pos x="wd2" y="hd2"/>
              </a:cxn>
              <a:cxn ang="16200000">
                <a:pos x="wd2" y="hd2"/>
              </a:cxn>
            </a:cxnLst>
            <a:rect l="0" t="0" r="r" b="b"/>
            <a:pathLst>
              <a:path w="21600" h="21600" extrusionOk="0">
                <a:moveTo>
                  <a:pt x="1458" y="0"/>
                </a:moveTo>
                <a:cubicBezTo>
                  <a:pt x="653" y="0"/>
                  <a:pt x="0" y="1956"/>
                  <a:pt x="0" y="4370"/>
                </a:cubicBezTo>
                <a:lnTo>
                  <a:pt x="0" y="17230"/>
                </a:lnTo>
                <a:cubicBezTo>
                  <a:pt x="0" y="19644"/>
                  <a:pt x="653" y="21600"/>
                  <a:pt x="1458" y="21600"/>
                </a:cubicBezTo>
                <a:lnTo>
                  <a:pt x="18133" y="21600"/>
                </a:lnTo>
                <a:cubicBezTo>
                  <a:pt x="18938" y="21600"/>
                  <a:pt x="19591" y="19644"/>
                  <a:pt x="19591" y="17230"/>
                </a:cubicBezTo>
                <a:lnTo>
                  <a:pt x="19591" y="13883"/>
                </a:lnTo>
                <a:lnTo>
                  <a:pt x="21600" y="11715"/>
                </a:lnTo>
                <a:lnTo>
                  <a:pt x="19591" y="9551"/>
                </a:lnTo>
                <a:lnTo>
                  <a:pt x="19591" y="4370"/>
                </a:lnTo>
                <a:cubicBezTo>
                  <a:pt x="19591" y="1956"/>
                  <a:pt x="18938" y="0"/>
                  <a:pt x="18133" y="0"/>
                </a:cubicBezTo>
                <a:lnTo>
                  <a:pt x="1458" y="0"/>
                </a:lnTo>
                <a:close/>
              </a:path>
            </a:pathLst>
          </a:custGeom>
          <a:solidFill>
            <a:srgbClr val="FFFFFF"/>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3200" b="1">
                <a:solidFill>
                  <a:srgbClr val="0563C1"/>
                </a:solidFill>
              </a:defRPr>
            </a:lvl1pPr>
          </a:lstStyle>
          <a:p>
            <a:endParaRPr dirty="0"/>
          </a:p>
        </p:txBody>
      </p:sp>
      <p:sp>
        <p:nvSpPr>
          <p:cNvPr id="304" name="Who do I love, and how can I show love? What makes relationships work well?"/>
          <p:cNvSpPr/>
          <p:nvPr/>
        </p:nvSpPr>
        <p:spPr>
          <a:xfrm>
            <a:off x="17211278" y="2200017"/>
            <a:ext cx="6772672" cy="3187304"/>
          </a:xfrm>
          <a:custGeom>
            <a:avLst/>
            <a:gdLst/>
            <a:ahLst/>
            <a:cxnLst>
              <a:cxn ang="0">
                <a:pos x="wd2" y="hd2"/>
              </a:cxn>
              <a:cxn ang="5400000">
                <a:pos x="wd2" y="hd2"/>
              </a:cxn>
              <a:cxn ang="10800000">
                <a:pos x="wd2" y="hd2"/>
              </a:cxn>
              <a:cxn ang="16200000">
                <a:pos x="wd2" y="hd2"/>
              </a:cxn>
            </a:cxnLst>
            <a:rect l="0" t="0" r="r" b="b"/>
            <a:pathLst>
              <a:path w="21600" h="21600" extrusionOk="0">
                <a:moveTo>
                  <a:pt x="1608" y="0"/>
                </a:moveTo>
                <a:cubicBezTo>
                  <a:pt x="720" y="0"/>
                  <a:pt x="0" y="1529"/>
                  <a:pt x="0" y="3416"/>
                </a:cubicBezTo>
                <a:lnTo>
                  <a:pt x="0" y="13469"/>
                </a:lnTo>
                <a:cubicBezTo>
                  <a:pt x="0" y="15356"/>
                  <a:pt x="720" y="16885"/>
                  <a:pt x="1608" y="16885"/>
                </a:cubicBezTo>
                <a:lnTo>
                  <a:pt x="10445" y="16885"/>
                </a:lnTo>
                <a:lnTo>
                  <a:pt x="11241" y="21600"/>
                </a:lnTo>
                <a:lnTo>
                  <a:pt x="12039" y="16885"/>
                </a:lnTo>
                <a:lnTo>
                  <a:pt x="19992" y="16885"/>
                </a:lnTo>
                <a:cubicBezTo>
                  <a:pt x="20880" y="16885"/>
                  <a:pt x="21600" y="15356"/>
                  <a:pt x="21600" y="13469"/>
                </a:cubicBezTo>
                <a:lnTo>
                  <a:pt x="21600" y="3416"/>
                </a:lnTo>
                <a:cubicBezTo>
                  <a:pt x="21600" y="1529"/>
                  <a:pt x="20880" y="0"/>
                  <a:pt x="19992" y="0"/>
                </a:cubicBezTo>
                <a:lnTo>
                  <a:pt x="1608" y="0"/>
                </a:lnTo>
                <a:close/>
              </a:path>
            </a:pathLst>
          </a:custGeom>
          <a:solidFill>
            <a:srgbClr val="FFFFFF"/>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3200" b="1">
                <a:solidFill>
                  <a:srgbClr val="0563C1"/>
                </a:solidFill>
              </a:defRPr>
            </a:lvl1pPr>
          </a:lstStyle>
          <a:p>
            <a:endParaRPr dirty="0"/>
          </a:p>
        </p:txBody>
      </p:sp>
      <p:sp>
        <p:nvSpPr>
          <p:cNvPr id="305" name="How do I see and care for the world of nature?"/>
          <p:cNvSpPr/>
          <p:nvPr/>
        </p:nvSpPr>
        <p:spPr>
          <a:xfrm>
            <a:off x="16578262" y="10183873"/>
            <a:ext cx="7405688" cy="2491582"/>
          </a:xfrm>
          <a:custGeom>
            <a:avLst/>
            <a:gdLst/>
            <a:ahLst/>
            <a:cxnLst>
              <a:cxn ang="0">
                <a:pos x="wd2" y="hd2"/>
              </a:cxn>
              <a:cxn ang="5400000">
                <a:pos x="wd2" y="hd2"/>
              </a:cxn>
              <a:cxn ang="10800000">
                <a:pos x="wd2" y="hd2"/>
              </a:cxn>
              <a:cxn ang="16200000">
                <a:pos x="wd2" y="hd2"/>
              </a:cxn>
            </a:cxnLst>
            <a:rect l="0" t="0" r="r" b="b"/>
            <a:pathLst>
              <a:path w="21600" h="21600" extrusionOk="0">
                <a:moveTo>
                  <a:pt x="3316" y="0"/>
                </a:moveTo>
                <a:cubicBezTo>
                  <a:pt x="2504" y="0"/>
                  <a:pt x="1846" y="1956"/>
                  <a:pt x="1846" y="4370"/>
                </a:cubicBezTo>
                <a:lnTo>
                  <a:pt x="1846" y="10659"/>
                </a:lnTo>
                <a:lnTo>
                  <a:pt x="0" y="12823"/>
                </a:lnTo>
                <a:lnTo>
                  <a:pt x="1846" y="14991"/>
                </a:lnTo>
                <a:lnTo>
                  <a:pt x="1846" y="17230"/>
                </a:lnTo>
                <a:cubicBezTo>
                  <a:pt x="1846" y="19644"/>
                  <a:pt x="2504" y="21600"/>
                  <a:pt x="3316" y="21600"/>
                </a:cubicBezTo>
                <a:lnTo>
                  <a:pt x="20130" y="21600"/>
                </a:lnTo>
                <a:cubicBezTo>
                  <a:pt x="20942" y="21600"/>
                  <a:pt x="21600" y="19644"/>
                  <a:pt x="21600" y="17230"/>
                </a:cubicBezTo>
                <a:lnTo>
                  <a:pt x="21600" y="4370"/>
                </a:lnTo>
                <a:cubicBezTo>
                  <a:pt x="21600" y="1956"/>
                  <a:pt x="20942" y="0"/>
                  <a:pt x="20130" y="0"/>
                </a:cubicBezTo>
                <a:lnTo>
                  <a:pt x="3316" y="0"/>
                </a:lnTo>
                <a:close/>
              </a:path>
            </a:pathLst>
          </a:custGeom>
          <a:solidFill>
            <a:srgbClr val="FFFFFF"/>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p>
            <a:pPr algn="ctr">
              <a:defRPr sz="3200" b="1">
                <a:solidFill>
                  <a:srgbClr val="0563C1"/>
                </a:solidFill>
              </a:defRPr>
            </a:pPr>
            <a:endParaRPr dirty="0"/>
          </a:p>
        </p:txBody>
      </p:sp>
      <p:sp>
        <p:nvSpPr>
          <p:cNvPr id="306" name="What beliefs about the biggest questions shape me? Thoughts about God?"/>
          <p:cNvSpPr/>
          <p:nvPr/>
        </p:nvSpPr>
        <p:spPr>
          <a:xfrm>
            <a:off x="299716" y="9379835"/>
            <a:ext cx="6772672" cy="3097610"/>
          </a:xfrm>
          <a:custGeom>
            <a:avLst/>
            <a:gdLst/>
            <a:ahLst/>
            <a:cxnLst>
              <a:cxn ang="0">
                <a:pos x="wd2" y="hd2"/>
              </a:cxn>
              <a:cxn ang="5400000">
                <a:pos x="wd2" y="hd2"/>
              </a:cxn>
              <a:cxn ang="10800000">
                <a:pos x="wd2" y="hd2"/>
              </a:cxn>
              <a:cxn ang="16200000">
                <a:pos x="wd2" y="hd2"/>
              </a:cxn>
            </a:cxnLst>
            <a:rect l="0" t="0" r="r" b="b"/>
            <a:pathLst>
              <a:path w="21600" h="21600" extrusionOk="0">
                <a:moveTo>
                  <a:pt x="11632" y="0"/>
                </a:moveTo>
                <a:lnTo>
                  <a:pt x="10835" y="4226"/>
                </a:lnTo>
                <a:lnTo>
                  <a:pt x="1608" y="4226"/>
                </a:lnTo>
                <a:cubicBezTo>
                  <a:pt x="720" y="4226"/>
                  <a:pt x="0" y="5799"/>
                  <a:pt x="0" y="7741"/>
                </a:cubicBezTo>
                <a:lnTo>
                  <a:pt x="0" y="18085"/>
                </a:lnTo>
                <a:cubicBezTo>
                  <a:pt x="0" y="20027"/>
                  <a:pt x="720" y="21600"/>
                  <a:pt x="1608" y="21600"/>
                </a:cubicBezTo>
                <a:lnTo>
                  <a:pt x="19992" y="21600"/>
                </a:lnTo>
                <a:cubicBezTo>
                  <a:pt x="20880" y="21600"/>
                  <a:pt x="21600" y="20027"/>
                  <a:pt x="21600" y="18085"/>
                </a:cubicBezTo>
                <a:lnTo>
                  <a:pt x="21600" y="7741"/>
                </a:lnTo>
                <a:cubicBezTo>
                  <a:pt x="21600" y="5799"/>
                  <a:pt x="20880" y="4226"/>
                  <a:pt x="19992" y="4226"/>
                </a:cubicBezTo>
                <a:lnTo>
                  <a:pt x="12430" y="4226"/>
                </a:lnTo>
                <a:lnTo>
                  <a:pt x="11632" y="0"/>
                </a:lnTo>
                <a:close/>
              </a:path>
            </a:pathLst>
          </a:custGeom>
          <a:solidFill>
            <a:srgbClr val="FFFFFF"/>
          </a:solidFill>
          <a:ln w="381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lstStyle>
            <a:lvl1pPr algn="ctr">
              <a:defRPr sz="3200" b="1">
                <a:solidFill>
                  <a:srgbClr val="0563C1"/>
                </a:solidFill>
              </a:defRPr>
            </a:lvl1pPr>
          </a:lstStyle>
          <a:p>
            <a:endParaRPr dirty="0"/>
          </a:p>
        </p:txBody>
      </p:sp>
      <p:sp>
        <p:nvSpPr>
          <p:cNvPr id="2" name="TextBox 1">
            <a:extLst>
              <a:ext uri="{FF2B5EF4-FFF2-40B4-BE49-F238E27FC236}">
                <a16:creationId xmlns:a16="http://schemas.microsoft.com/office/drawing/2014/main" id="{A85CFC49-C636-DA8C-39F4-E01474D71F4D}"/>
              </a:ext>
            </a:extLst>
          </p:cNvPr>
          <p:cNvSpPr txBox="1"/>
          <p:nvPr/>
        </p:nvSpPr>
        <p:spPr>
          <a:xfrm>
            <a:off x="17631004" y="2559940"/>
            <a:ext cx="5933219" cy="16619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en-GB" sz="3200" b="1" dirty="0">
                <a:solidFill>
                  <a:srgbClr val="0563C1"/>
                </a:solidFill>
              </a:rPr>
              <a:t>Who do I love, and how can I show love? What makes relationships work well?</a:t>
            </a:r>
          </a:p>
        </p:txBody>
      </p:sp>
      <p:sp>
        <p:nvSpPr>
          <p:cNvPr id="3" name="TextBox 2">
            <a:extLst>
              <a:ext uri="{FF2B5EF4-FFF2-40B4-BE49-F238E27FC236}">
                <a16:creationId xmlns:a16="http://schemas.microsoft.com/office/drawing/2014/main" id="{2C880C4B-C126-44BE-86DD-4BA246B211C8}"/>
              </a:ext>
            </a:extLst>
          </p:cNvPr>
          <p:cNvSpPr txBox="1"/>
          <p:nvPr/>
        </p:nvSpPr>
        <p:spPr>
          <a:xfrm>
            <a:off x="719442" y="10419749"/>
            <a:ext cx="5933219" cy="16619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en-GB" sz="3200" b="1" dirty="0">
                <a:solidFill>
                  <a:srgbClr val="0563C1"/>
                </a:solidFill>
              </a:rPr>
              <a:t>What beliefs about the biggest questions shape me? Thoughts about God?</a:t>
            </a:r>
          </a:p>
        </p:txBody>
      </p:sp>
      <p:sp>
        <p:nvSpPr>
          <p:cNvPr id="4" name="TextBox 3">
            <a:extLst>
              <a:ext uri="{FF2B5EF4-FFF2-40B4-BE49-F238E27FC236}">
                <a16:creationId xmlns:a16="http://schemas.microsoft.com/office/drawing/2014/main" id="{B03E600C-2464-5650-0619-DA470C6ABEFC}"/>
              </a:ext>
            </a:extLst>
          </p:cNvPr>
          <p:cNvSpPr txBox="1"/>
          <p:nvPr/>
        </p:nvSpPr>
        <p:spPr>
          <a:xfrm>
            <a:off x="17630764" y="10925705"/>
            <a:ext cx="5933219" cy="116954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en-GB" sz="3200" b="1" dirty="0">
                <a:solidFill>
                  <a:srgbClr val="0563C1"/>
                </a:solidFill>
              </a:rPr>
              <a:t>How do I see and care for</a:t>
            </a:r>
            <a:br>
              <a:rPr lang="en-GB" sz="3200" b="1" dirty="0">
                <a:solidFill>
                  <a:srgbClr val="0563C1"/>
                </a:solidFill>
              </a:rPr>
            </a:br>
            <a:r>
              <a:rPr lang="en-GB" sz="3200" b="1" dirty="0">
                <a:solidFill>
                  <a:srgbClr val="0563C1"/>
                </a:solidFill>
              </a:rPr>
              <a:t>the world of nature?</a:t>
            </a:r>
          </a:p>
        </p:txBody>
      </p:sp>
      <p:sp>
        <p:nvSpPr>
          <p:cNvPr id="5" name="TextBox 4">
            <a:extLst>
              <a:ext uri="{FF2B5EF4-FFF2-40B4-BE49-F238E27FC236}">
                <a16:creationId xmlns:a16="http://schemas.microsoft.com/office/drawing/2014/main" id="{33804E51-F821-46D9-4315-B9930207C94A}"/>
              </a:ext>
            </a:extLst>
          </p:cNvPr>
          <p:cNvSpPr txBox="1"/>
          <p:nvPr/>
        </p:nvSpPr>
        <p:spPr>
          <a:xfrm>
            <a:off x="901744" y="2037688"/>
            <a:ext cx="5933219" cy="16619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gn="ctr"/>
            <a:r>
              <a:rPr lang="en-GB" sz="3200" b="1" dirty="0">
                <a:solidFill>
                  <a:srgbClr val="0563C1"/>
                </a:solidFill>
              </a:rPr>
              <a:t>What are my deepest ideas? My identity? What shapes my sense of who I am?</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Screenshot 2025-01-21 at 21.25.36.png" descr="Screenshot 2025-01-21 at 21.25.36.png"/>
          <p:cNvPicPr>
            <a:picLocks noChangeAspect="1"/>
          </p:cNvPicPr>
          <p:nvPr/>
        </p:nvPicPr>
        <p:blipFill>
          <a:blip r:embed="rId3"/>
          <a:stretch>
            <a:fillRect/>
          </a:stretch>
        </p:blipFill>
        <p:spPr>
          <a:xfrm>
            <a:off x="242265" y="1759276"/>
            <a:ext cx="12979401" cy="11734801"/>
          </a:xfrm>
          <a:prstGeom prst="rect">
            <a:avLst/>
          </a:prstGeom>
          <a:ln w="12700">
            <a:miter lim="400000"/>
          </a:ln>
        </p:spPr>
      </p:pic>
      <p:sp>
        <p:nvSpPr>
          <p:cNvPr id="311" name="Title 1"/>
          <p:cNvSpPr txBox="1"/>
          <p:nvPr/>
        </p:nvSpPr>
        <p:spPr>
          <a:xfrm>
            <a:off x="538836" y="-1"/>
            <a:ext cx="23306329" cy="17592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nSpc>
                <a:spcPct val="90000"/>
              </a:lnSpc>
              <a:defRPr sz="8000" b="1" spc="0">
                <a:solidFill>
                  <a:srgbClr val="343770"/>
                </a:solidFill>
              </a:defRPr>
            </a:lvl1pPr>
          </a:lstStyle>
          <a:p>
            <a:r>
              <a:t>A human and humane model of spirituality</a:t>
            </a:r>
          </a:p>
        </p:txBody>
      </p:sp>
      <p:sp>
        <p:nvSpPr>
          <p:cNvPr id="312" name="TextBox 2"/>
          <p:cNvSpPr txBox="1"/>
          <p:nvPr/>
        </p:nvSpPr>
        <p:spPr>
          <a:xfrm>
            <a:off x="13475768" y="3855248"/>
            <a:ext cx="10445597" cy="7650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spcBef>
                <a:spcPts val="800"/>
              </a:spcBef>
              <a:defRPr sz="4500" b="1">
                <a:solidFill>
                  <a:srgbClr val="942193"/>
                </a:solidFill>
              </a:defRPr>
            </a:pPr>
            <a:r>
              <a:t>These four parts of spiritual life are simple in a way: it’s about how you relate ‘in, out, down and up’</a:t>
            </a:r>
          </a:p>
          <a:p>
            <a:pPr>
              <a:spcBef>
                <a:spcPts val="800"/>
              </a:spcBef>
              <a:defRPr sz="4500" b="1">
                <a:solidFill>
                  <a:srgbClr val="942193"/>
                </a:solidFill>
              </a:defRPr>
            </a:pPr>
            <a:endParaRPr/>
          </a:p>
          <a:p>
            <a:pPr>
              <a:spcBef>
                <a:spcPts val="800"/>
              </a:spcBef>
              <a:defRPr sz="4500" b="1">
                <a:solidFill>
                  <a:srgbClr val="942193"/>
                </a:solidFill>
              </a:defRPr>
            </a:pPr>
            <a:r>
              <a:t>Demonstrate this with four arm actions: </a:t>
            </a:r>
          </a:p>
          <a:p>
            <a:pPr marL="685800" indent="-685800">
              <a:spcBef>
                <a:spcPts val="800"/>
              </a:spcBef>
              <a:buSzPct val="100000"/>
              <a:buFont typeface="Arial"/>
              <a:buChar char="•"/>
              <a:defRPr sz="4500" b="1">
                <a:solidFill>
                  <a:srgbClr val="942193"/>
                </a:solidFill>
              </a:defRPr>
            </a:pPr>
            <a:r>
              <a:t>In, </a:t>
            </a:r>
            <a:r>
              <a:rPr b="0"/>
              <a:t>put your hands to your chest. </a:t>
            </a:r>
          </a:p>
          <a:p>
            <a:pPr marL="685800" indent="-685800">
              <a:spcBef>
                <a:spcPts val="800"/>
              </a:spcBef>
              <a:buSzPct val="100000"/>
              <a:buFont typeface="Arial"/>
              <a:buChar char="•"/>
              <a:defRPr sz="4500" b="1">
                <a:solidFill>
                  <a:srgbClr val="942193"/>
                </a:solidFill>
              </a:defRPr>
            </a:pPr>
            <a:r>
              <a:t>Out, </a:t>
            </a:r>
            <a:r>
              <a:rPr b="0"/>
              <a:t>throw your arms out wide.</a:t>
            </a:r>
          </a:p>
          <a:p>
            <a:pPr marL="685800" indent="-685800">
              <a:spcBef>
                <a:spcPts val="800"/>
              </a:spcBef>
              <a:buSzPct val="100000"/>
              <a:buFont typeface="Arial"/>
              <a:buChar char="•"/>
              <a:defRPr sz="4500" b="1">
                <a:solidFill>
                  <a:srgbClr val="942193"/>
                </a:solidFill>
              </a:defRPr>
            </a:pPr>
            <a:r>
              <a:t>Down, </a:t>
            </a:r>
            <a:r>
              <a:rPr b="0"/>
              <a:t>open your palms to the earth. </a:t>
            </a:r>
          </a:p>
          <a:p>
            <a:pPr marL="685800" indent="-685800">
              <a:spcBef>
                <a:spcPts val="800"/>
              </a:spcBef>
              <a:buSzPct val="100000"/>
              <a:buFont typeface="Arial"/>
              <a:buChar char="•"/>
              <a:defRPr sz="4500" b="1">
                <a:solidFill>
                  <a:srgbClr val="942193"/>
                </a:solidFill>
              </a:defRPr>
            </a:pPr>
            <a:r>
              <a:t>Up, </a:t>
            </a:r>
            <a:r>
              <a:rPr b="0"/>
              <a:t>push the sky upwards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12">
                                            <p:txEl>
                                              <p:pRg st="2" end="2"/>
                                            </p:txEl>
                                          </p:spTgt>
                                        </p:tgtEl>
                                        <p:attrNameLst>
                                          <p:attrName>style.visibility</p:attrName>
                                        </p:attrNameLst>
                                      </p:cBhvr>
                                      <p:to>
                                        <p:strVal val="visible"/>
                                      </p:to>
                                    </p:set>
                                    <p:animEffect transition="in" filter="fade">
                                      <p:cBhvr>
                                        <p:cTn id="7" dur="500"/>
                                        <p:tgtEl>
                                          <p:spTgt spid="3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312">
                                            <p:txEl>
                                              <p:pRg st="3" end="3"/>
                                            </p:txEl>
                                          </p:spTgt>
                                        </p:tgtEl>
                                        <p:attrNameLst>
                                          <p:attrName>style.visibility</p:attrName>
                                        </p:attrNameLst>
                                      </p:cBhvr>
                                      <p:to>
                                        <p:strVal val="visible"/>
                                      </p:to>
                                    </p:set>
                                    <p:animEffect transition="in" filter="fade">
                                      <p:cBhvr>
                                        <p:cTn id="12" dur="500"/>
                                        <p:tgtEl>
                                          <p:spTgt spid="3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312">
                                            <p:txEl>
                                              <p:pRg st="4" end="4"/>
                                            </p:txEl>
                                          </p:spTgt>
                                        </p:tgtEl>
                                        <p:attrNameLst>
                                          <p:attrName>style.visibility</p:attrName>
                                        </p:attrNameLst>
                                      </p:cBhvr>
                                      <p:to>
                                        <p:strVal val="visible"/>
                                      </p:to>
                                    </p:set>
                                    <p:animEffect transition="in" filter="fade">
                                      <p:cBhvr>
                                        <p:cTn id="17" dur="500"/>
                                        <p:tgtEl>
                                          <p:spTgt spid="3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1" nodeType="clickEffect">
                                  <p:stCondLst>
                                    <p:cond delay="0"/>
                                  </p:stCondLst>
                                  <p:iterate>
                                    <p:tmAbs val="0"/>
                                  </p:iterate>
                                  <p:childTnLst>
                                    <p:set>
                                      <p:cBhvr>
                                        <p:cTn id="21" fill="hold"/>
                                        <p:tgtEl>
                                          <p:spTgt spid="312">
                                            <p:txEl>
                                              <p:pRg st="5" end="5"/>
                                            </p:txEl>
                                          </p:spTgt>
                                        </p:tgtEl>
                                        <p:attrNameLst>
                                          <p:attrName>style.visibility</p:attrName>
                                        </p:attrNameLst>
                                      </p:cBhvr>
                                      <p:to>
                                        <p:strVal val="visible"/>
                                      </p:to>
                                    </p:set>
                                    <p:animEffect transition="in" filter="fade">
                                      <p:cBhvr>
                                        <p:cTn id="22" dur="500"/>
                                        <p:tgtEl>
                                          <p:spTgt spid="3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1" nodeType="clickEffect">
                                  <p:stCondLst>
                                    <p:cond delay="0"/>
                                  </p:stCondLst>
                                  <p:iterate>
                                    <p:tmAbs val="0"/>
                                  </p:iterate>
                                  <p:childTnLst>
                                    <p:set>
                                      <p:cBhvr>
                                        <p:cTn id="26" fill="hold"/>
                                        <p:tgtEl>
                                          <p:spTgt spid="312">
                                            <p:txEl>
                                              <p:pRg st="6" end="6"/>
                                            </p:txEl>
                                          </p:spTgt>
                                        </p:tgtEl>
                                        <p:attrNameLst>
                                          <p:attrName>style.visibility</p:attrName>
                                        </p:attrNameLst>
                                      </p:cBhvr>
                                      <p:to>
                                        <p:strVal val="visible"/>
                                      </p:to>
                                    </p:set>
                                    <p:animEffect transition="in" filter="fade">
                                      <p:cBhvr>
                                        <p:cTn id="27" dur="500"/>
                                        <p:tgtEl>
                                          <p:spTgt spid="3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1" build="p" bldLvl="5"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27D3EF82882C449E7A1E4B88294373" ma:contentTypeVersion="19" ma:contentTypeDescription="Create a new document." ma:contentTypeScope="" ma:versionID="95b5fd2a50bd8e54562dabb41e950103">
  <xsd:schema xmlns:xsd="http://www.w3.org/2001/XMLSchema" xmlns:xs="http://www.w3.org/2001/XMLSchema" xmlns:p="http://schemas.microsoft.com/office/2006/metadata/properties" xmlns:ns2="7e3afb98-bd54-44fc-bbbc-97d565f20e3a" xmlns:ns3="a8be2102-8fbe-40ee-9167-bf4c89f49cb8" targetNamespace="http://schemas.microsoft.com/office/2006/metadata/properties" ma:root="true" ma:fieldsID="82faba65035260e33ffe58f280ff40c0" ns2:_="" ns3:_="">
    <xsd:import namespace="7e3afb98-bd54-44fc-bbbc-97d565f20e3a"/>
    <xsd:import namespace="a8be2102-8fbe-40ee-9167-bf4c89f49c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afb98-bd54-44fc-bbbc-97d565f20e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96be8a5-6d11-4295-89aa-b0d0ab4a5a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be2102-8fbe-40ee-9167-bf4c89f49c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70fae4-9a1a-4807-b8c3-1af538996d21}" ma:internalName="TaxCatchAll" ma:showField="CatchAllData" ma:web="a8be2102-8fbe-40ee-9167-bf4c89f49c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be2102-8fbe-40ee-9167-bf4c89f49cb8" xsi:nil="true"/>
    <lcf76f155ced4ddcb4097134ff3c332f xmlns="7e3afb98-bd54-44fc-bbbc-97d565f20e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62EFA1-A72C-4C8F-ACD1-9351266FC6F6}"/>
</file>

<file path=customXml/itemProps2.xml><?xml version="1.0" encoding="utf-8"?>
<ds:datastoreItem xmlns:ds="http://schemas.openxmlformats.org/officeDocument/2006/customXml" ds:itemID="{A2B8D587-0D0E-41BF-A67C-E72CB8F8331F}"/>
</file>

<file path=customXml/itemProps3.xml><?xml version="1.0" encoding="utf-8"?>
<ds:datastoreItem xmlns:ds="http://schemas.openxmlformats.org/officeDocument/2006/customXml" ds:itemID="{C44D23E2-7510-4906-B2AB-3A94081A7BE4}"/>
</file>

<file path=docProps/app.xml><?xml version="1.0" encoding="utf-8"?>
<Properties xmlns="http://schemas.openxmlformats.org/officeDocument/2006/extended-properties" xmlns:vt="http://schemas.openxmlformats.org/officeDocument/2006/docPropsVTypes">
  <TotalTime>0</TotalTime>
  <Words>5383</Words>
  <Application>Microsoft Macintosh PowerPoint</Application>
  <PresentationFormat>Custom</PresentationFormat>
  <Paragraphs>313</Paragraphs>
  <Slides>27</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Helvetica</vt:lpstr>
      <vt:lpstr>Helvetica Light</vt:lpstr>
      <vt:lpstr>Office Theme</vt:lpstr>
      <vt:lpstr>1_Office Theme</vt:lpstr>
      <vt:lpstr>Prayer Spaces in Schools Learning from a prayer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Thinking about your spiritual side</vt:lpstr>
      <vt:lpstr>Thinking about your spiritual side</vt:lpstr>
      <vt:lpstr>PowerPoint Presentation</vt:lpstr>
      <vt:lpstr>Add logos, symbols, emojis or other images to the page to produce an identikit spiritual you.</vt:lpstr>
      <vt:lpstr>Learning creatively: imagining some prayers</vt:lpstr>
      <vt:lpstr>Who prays what and when?</vt:lpstr>
      <vt:lpstr>Who prays what and when?</vt:lpstr>
      <vt:lpstr>‘being in the flow’ ‘feeling at my most alive’</vt:lpstr>
      <vt:lpstr>PowerPoint Presentation</vt:lpstr>
      <vt:lpstr>Spiritual – but not religious. How is music spiritual?</vt:lpstr>
      <vt:lpstr>PowerPoint Presentation</vt:lpstr>
      <vt:lpstr>PowerPoint Presentation</vt:lpstr>
      <vt:lpstr>What does the Bible offer to help us understand Christian prayer?</vt:lpstr>
      <vt:lpstr>PowerPoint Presentation</vt:lpstr>
      <vt:lpstr>Prayer Spaces:  A spiritual experience?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Tim Abbott</cp:lastModifiedBy>
  <cp:revision>2</cp:revision>
  <dcterms:modified xsi:type="dcterms:W3CDTF">2026-02-03T10:14:55Z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0x0101006C27D3EF82882C449E7A1E4B88294373</vt:lpwstr>
  </property>
</Properties>
</file>