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8.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9.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5"/>
  </p:notesMasterIdLst>
  <p:sldIdLst>
    <p:sldId id="278"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D1D8"/>
          </a:solidFill>
        </a:fill>
      </a:tcStyle>
    </a:wholeTbl>
    <a:band2H>
      <a:tcTxStyle/>
      <a:tcStyle>
        <a:tcBdr/>
        <a:fill>
          <a:solidFill>
            <a:srgbClr val="E7E9EC"/>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BD3CB"/>
          </a:solidFill>
        </a:fill>
      </a:tcStyle>
    </a:wholeTbl>
    <a:band2H>
      <a:tcTxStyle/>
      <a:tcStyle>
        <a:tcBdr/>
        <a:fill>
          <a:solidFill>
            <a:srgbClr val="E7EAE7"/>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E1CC"/>
          </a:solidFill>
        </a:fill>
      </a:tcStyle>
    </a:wholeTbl>
    <a:band2H>
      <a:tcTxStyle/>
      <a:tcStyle>
        <a:tcBdr/>
        <a:fill>
          <a:solidFill>
            <a:srgbClr val="E8F0E7"/>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60" d="100"/>
          <a:sy n="60" d="100"/>
        </p:scale>
        <p:origin x="44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1400">
        <a:latin typeface="+mn-lt"/>
        <a:ea typeface="+mn-ea"/>
        <a:cs typeface="+mn-cs"/>
        <a:sym typeface="Helvetica"/>
      </a:defRPr>
    </a:lvl1pPr>
    <a:lvl2pPr indent="228600" defTabSz="1828800" latinLnBrk="0">
      <a:defRPr sz="1400">
        <a:latin typeface="+mn-lt"/>
        <a:ea typeface="+mn-ea"/>
        <a:cs typeface="+mn-cs"/>
        <a:sym typeface="Helvetica"/>
      </a:defRPr>
    </a:lvl2pPr>
    <a:lvl3pPr indent="457200" defTabSz="1828800" latinLnBrk="0">
      <a:defRPr sz="1400">
        <a:latin typeface="+mn-lt"/>
        <a:ea typeface="+mn-ea"/>
        <a:cs typeface="+mn-cs"/>
        <a:sym typeface="Helvetica"/>
      </a:defRPr>
    </a:lvl3pPr>
    <a:lvl4pPr indent="685800" defTabSz="1828800" latinLnBrk="0">
      <a:defRPr sz="1400">
        <a:latin typeface="+mn-lt"/>
        <a:ea typeface="+mn-ea"/>
        <a:cs typeface="+mn-cs"/>
        <a:sym typeface="Helvetica"/>
      </a:defRPr>
    </a:lvl4pPr>
    <a:lvl5pPr indent="914400" defTabSz="1828800" latinLnBrk="0">
      <a:defRPr sz="1400">
        <a:latin typeface="+mn-lt"/>
        <a:ea typeface="+mn-ea"/>
        <a:cs typeface="+mn-cs"/>
        <a:sym typeface="Helvetica"/>
      </a:defRPr>
    </a:lvl5pPr>
    <a:lvl6pPr indent="1143000" defTabSz="1828800" latinLnBrk="0">
      <a:defRPr sz="1400">
        <a:latin typeface="+mn-lt"/>
        <a:ea typeface="+mn-ea"/>
        <a:cs typeface="+mn-cs"/>
        <a:sym typeface="Helvetica"/>
      </a:defRPr>
    </a:lvl6pPr>
    <a:lvl7pPr indent="1371600" defTabSz="1828800" latinLnBrk="0">
      <a:defRPr sz="1400">
        <a:latin typeface="+mn-lt"/>
        <a:ea typeface="+mn-ea"/>
        <a:cs typeface="+mn-cs"/>
        <a:sym typeface="Helvetica"/>
      </a:defRPr>
    </a:lvl7pPr>
    <a:lvl8pPr indent="1600200" defTabSz="1828800" latinLnBrk="0">
      <a:defRPr sz="1400">
        <a:latin typeface="+mn-lt"/>
        <a:ea typeface="+mn-ea"/>
        <a:cs typeface="+mn-cs"/>
        <a:sym typeface="Helvetica"/>
      </a:defRPr>
    </a:lvl8pPr>
    <a:lvl9pPr indent="1828800" defTabSz="1828800" latinLnBrk="0">
      <a:defRPr sz="1400">
        <a:latin typeface="+mn-lt"/>
        <a:ea typeface="+mn-ea"/>
        <a:cs typeface="+mn-cs"/>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avanta.com/knowledge-centre/poll/prayer-and-church-attendance-surve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ewresearch.org/religion/2022/12/21/key-findings-from-the-global-religious-futures-projec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ewresearch.org/religion/2022/12/21/key-findings-from-the-global-religious-futures-projec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pPr indent="67943" defTabSz="914400">
              <a:spcBef>
                <a:spcPts val="900"/>
              </a:spcBef>
              <a:defRPr b="1" spc="-7"/>
            </a:pPr>
            <a:r>
              <a:t>These lessons are written by Lat Blaylock, RE Consultant with RE Today www.retoday.org.uk </a:t>
            </a:r>
          </a:p>
          <a:p>
            <a:pPr indent="67943" defTabSz="914400">
              <a:spcBef>
                <a:spcPts val="900"/>
              </a:spcBef>
              <a:defRPr b="1" spc="-7"/>
            </a:pPr>
            <a:r>
              <a:t>Aims of these lessons:</a:t>
            </a:r>
          </a:p>
          <a:p>
            <a:pPr marL="342899" marR="337820" indent="-342899" defTabSz="914400">
              <a:lnSpc>
                <a:spcPct val="107000"/>
              </a:lnSpc>
              <a:spcBef>
                <a:spcPts val="900"/>
              </a:spcBef>
              <a:buSzPts val="1400"/>
              <a:buAutoNum type="alphaLcPeriod"/>
              <a:tabLst>
                <a:tab pos="520700" algn="l"/>
              </a:tabLst>
              <a:defRPr spc="-3"/>
            </a:pPr>
            <a:r>
              <a:t>To provide</a:t>
            </a:r>
            <a:r>
              <a:rPr spc="-7"/>
              <a:t> </a:t>
            </a:r>
            <a:r>
              <a:t>excellent</a:t>
            </a:r>
            <a:r>
              <a:rPr spc="-7"/>
              <a:t> </a:t>
            </a:r>
            <a:r>
              <a:t>and</a:t>
            </a:r>
            <a:r>
              <a:rPr spc="-7"/>
              <a:t> </a:t>
            </a:r>
            <a:r>
              <a:t>respected classroom</a:t>
            </a:r>
            <a:r>
              <a:rPr spc="-7"/>
              <a:t> </a:t>
            </a:r>
            <a:r>
              <a:t>resources</a:t>
            </a:r>
            <a:r>
              <a:rPr spc="-7"/>
              <a:t> </a:t>
            </a:r>
            <a:r>
              <a:t>for</a:t>
            </a:r>
            <a:r>
              <a:rPr spc="-7"/>
              <a:t> </a:t>
            </a:r>
            <a:r>
              <a:t>teachers</a:t>
            </a:r>
            <a:r>
              <a:rPr spc="-7"/>
              <a:t> </a:t>
            </a:r>
            <a:r>
              <a:t>of</a:t>
            </a:r>
            <a:r>
              <a:rPr spc="-11"/>
              <a:t> RVE / RME / </a:t>
            </a:r>
            <a:r>
              <a:t>RE</a:t>
            </a:r>
            <a:r>
              <a:rPr spc="-7"/>
              <a:t> </a:t>
            </a:r>
            <a:r>
              <a:t>to use</a:t>
            </a:r>
            <a:r>
              <a:rPr spc="-7"/>
              <a:t> </a:t>
            </a:r>
            <a:r>
              <a:t>in lessons when a PRAYER SPACES visit is coming, taking place or has happened,</a:t>
            </a:r>
          </a:p>
          <a:p>
            <a:pPr marL="342899" marR="616584" indent="-342899" defTabSz="914400">
              <a:lnSpc>
                <a:spcPct val="108000"/>
              </a:lnSpc>
              <a:buSzPts val="1400"/>
              <a:buAutoNum type="alphaLcPeriod"/>
              <a:tabLst>
                <a:tab pos="520700" algn="l"/>
                <a:tab pos="520700" algn="l"/>
              </a:tabLst>
              <a:defRPr spc="-3"/>
            </a:pPr>
            <a:r>
              <a:t>To</a:t>
            </a:r>
            <a:r>
              <a:rPr spc="-31"/>
              <a:t> </a:t>
            </a:r>
            <a:r>
              <a:t>enable</a:t>
            </a:r>
            <a:r>
              <a:rPr spc="-15"/>
              <a:t> </a:t>
            </a:r>
            <a:r>
              <a:t>teachers</a:t>
            </a:r>
            <a:r>
              <a:rPr spc="-15"/>
              <a:t> </a:t>
            </a:r>
            <a:r>
              <a:t>and</a:t>
            </a:r>
            <a:r>
              <a:rPr spc="-31"/>
              <a:t> </a:t>
            </a:r>
            <a:r>
              <a:t>PRAYER SPACES volunteers</a:t>
            </a:r>
            <a:r>
              <a:rPr spc="-15"/>
              <a:t> </a:t>
            </a:r>
            <a:r>
              <a:t>to</a:t>
            </a:r>
            <a:r>
              <a:rPr spc="-19"/>
              <a:t> </a:t>
            </a:r>
            <a:r>
              <a:t>deliver</a:t>
            </a:r>
            <a:r>
              <a:rPr spc="-22"/>
              <a:t> </a:t>
            </a:r>
            <a:r>
              <a:t>quality RVE / RME /</a:t>
            </a:r>
            <a:r>
              <a:rPr spc="-22"/>
              <a:t> </a:t>
            </a:r>
            <a:r>
              <a:t>RE</a:t>
            </a:r>
            <a:r>
              <a:rPr spc="-22"/>
              <a:t> </a:t>
            </a:r>
            <a:r>
              <a:t>about</a:t>
            </a:r>
            <a:r>
              <a:rPr spc="-15"/>
              <a:t> </a:t>
            </a:r>
            <a:r>
              <a:t>prayer</a:t>
            </a:r>
            <a:r>
              <a:rPr spc="-11"/>
              <a:t> </a:t>
            </a:r>
            <a:r>
              <a:t>which connects to the experiences of the PRAYER SPACES provision.</a:t>
            </a:r>
          </a:p>
          <a:p>
            <a:pPr marL="342899" marR="379095" indent="-342899" defTabSz="914400">
              <a:lnSpc>
                <a:spcPct val="107000"/>
              </a:lnSpc>
              <a:buSzPts val="1400"/>
              <a:buAutoNum type="alphaLcPeriod"/>
              <a:tabLst>
                <a:tab pos="520700" algn="l"/>
              </a:tabLst>
              <a:defRPr spc="-3"/>
            </a:pPr>
            <a:r>
              <a:t>To</a:t>
            </a:r>
            <a:r>
              <a:rPr spc="-11"/>
              <a:t> </a:t>
            </a:r>
            <a:r>
              <a:t>enable</a:t>
            </a:r>
            <a:r>
              <a:rPr spc="-7"/>
              <a:t> </a:t>
            </a:r>
            <a:r>
              <a:t>pupils to</a:t>
            </a:r>
            <a:r>
              <a:rPr spc="-11"/>
              <a:t> </a:t>
            </a:r>
            <a:r>
              <a:t>think</a:t>
            </a:r>
            <a:r>
              <a:rPr spc="-7"/>
              <a:t> </a:t>
            </a:r>
            <a:r>
              <a:t>for</a:t>
            </a:r>
            <a:r>
              <a:rPr spc="-7"/>
              <a:t> </a:t>
            </a:r>
            <a:r>
              <a:t>themselves</a:t>
            </a:r>
            <a:r>
              <a:rPr spc="-7"/>
              <a:t> </a:t>
            </a:r>
            <a:r>
              <a:t>about</a:t>
            </a:r>
            <a:r>
              <a:rPr spc="-7"/>
              <a:t> </a:t>
            </a:r>
            <a:r>
              <a:t>prayer</a:t>
            </a:r>
            <a:r>
              <a:rPr spc="-7"/>
              <a:t> </a:t>
            </a:r>
            <a:r>
              <a:t>and</a:t>
            </a:r>
            <a:r>
              <a:rPr spc="-15"/>
              <a:t> </a:t>
            </a:r>
            <a:r>
              <a:t>its</a:t>
            </a:r>
            <a:r>
              <a:rPr spc="-7"/>
              <a:t> </a:t>
            </a:r>
            <a:r>
              <a:t>meanings,</a:t>
            </a:r>
            <a:r>
              <a:rPr spc="-7"/>
              <a:t> </a:t>
            </a:r>
            <a:r>
              <a:t>and access opportunities for spiritual, moral, social and cultural development.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Statistics are hard to interpret here, there could de different interpretations. But encourage pupils to think for themselves about making sense of the data and suggesting reasons and explanations.</a:t>
            </a:r>
          </a:p>
          <a:p>
            <a:r>
              <a:t>Sources: TearFund/ComRes (2017); BSA (2018); Jersey Road and Savanta ComRes (2021)</a:t>
            </a:r>
          </a:p>
          <a:p>
            <a:r>
              <a:rPr>
                <a:hlinkClick r:id="rId3"/>
              </a:rPr>
              <a:t>https://savanta.com/knowledge-centre/poll/prayer-and-church-attendance-survey/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Source.</a:t>
            </a:r>
          </a:p>
          <a:p>
            <a:r>
              <a:rPr u="sng">
                <a:solidFill>
                  <a:srgbClr val="467886"/>
                </a:solidFill>
                <a:uFill>
                  <a:solidFill>
                    <a:srgbClr val="467886"/>
                  </a:solidFill>
                </a:uFill>
                <a:hlinkClick r:id="rId3"/>
              </a:rPr>
              <a:t>Key Findings From the Global Religious Futures Project | Pew Research Center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Source.</a:t>
            </a:r>
          </a:p>
          <a:p>
            <a:r>
              <a:rPr u="sng">
                <a:solidFill>
                  <a:srgbClr val="467886"/>
                </a:solidFill>
                <a:uFill>
                  <a:solidFill>
                    <a:srgbClr val="467886"/>
                  </a:solidFill>
                </a:uFill>
                <a:hlinkClick r:id="rId3"/>
              </a:rPr>
              <a:t>Key Findings From the Global Religious Futures Project | Pew Research Center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This contribution to classroom RE / RVE / RME recognises the value of rich knowledge about prayer for pupils, and also encourages the deployment of that knowledge as pupils handle big questions and issues thoughtfully. This contributes to providing opportunities through the learning for spiritual development. </a:t>
            </a:r>
          </a:p>
          <a:p>
            <a:r>
              <a:t>This particular lesson uses survey data and sociological learning methods for pupils.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t>This contribution to classroom RE / RVE / RME recognises the value of rich knowledge about prayer for pupils, and also encourages the deployment of that knowledge as pupils handle big questions and issues thoughtfully. This contributes to providing opportunities through the learning for spiritual development. This particular lesson uses survey data and sociological learning methods for pupils.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t>One aspect of these lessons (which can also be used as assembly outlines with simple adaptation) is that they give pupils frequent opportunities to clarify and express their own views and ideas about prayer. We welcome the contested nature of this conversation: from different religions and worldviews there are many varied perspectives from which to learn. </a:t>
            </a:r>
          </a:p>
          <a:p>
            <a:r>
              <a:t>This table is available as a worksheet too, and can be the basis of research if there are 30+ sheets filled in by different learners. Maybe older learners can run this research for younger pupils.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r>
              <a:t>Prayer is a controversial topic, and in writing these lessons we are pleased to present some activities that ask pupils to use their critical thinking skills. Ideas and materials form different religions and from atheist and agnostic perspectives enrich the learning, which has mind-opening intentions. The four points on the slide will likely elicit discussion points in groups or whole class conversation. </a:t>
            </a:r>
          </a:p>
          <a:p>
            <a:r>
              <a:t>Writing could follow – invite students to write about the two they find most interesting. Depth is more important than breadth.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t>Enter any art work from this activity in the Spirited Arts competition run by NATRE.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r>
              <a:t>Questions for written work or for discussion.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pPr indent="67944"/>
            <a:r>
              <a:t>Teachers and Youth Workers can use this lesson, which is part of a larger ‘Prayer Spaces in School’ learning package.</a:t>
            </a:r>
          </a:p>
          <a:p>
            <a:pPr indent="67944"/>
            <a:r>
              <a:t>The lessons:</a:t>
            </a:r>
            <a:endParaRPr>
              <a:latin typeface="Calibri"/>
              <a:ea typeface="Calibri"/>
              <a:cs typeface="Calibri"/>
              <a:sym typeface="Calibri"/>
            </a:endParaRPr>
          </a:p>
          <a:p>
            <a:pPr marL="266700" indent="-266700">
              <a:buSzPts val="1400"/>
              <a:buAutoNum type="alphaLcPeriod"/>
            </a:pPr>
            <a:r>
              <a:t>Can be taught - with preparation - ‘off the shelf’ using the 6 PPT sequences provided</a:t>
            </a:r>
          </a:p>
          <a:p>
            <a:pPr marL="266700" indent="-266700">
              <a:buSzPts val="1400"/>
              <a:buAutoNum type="alphaLcPeriod"/>
            </a:pPr>
            <a:r>
              <a:t>Will be understood better by teachers and youth workers if you watch our training</a:t>
            </a:r>
            <a:r>
              <a:rPr spc="-19"/>
              <a:t> </a:t>
            </a:r>
            <a:r>
              <a:t>recorded</a:t>
            </a:r>
            <a:r>
              <a:rPr spc="-15"/>
              <a:t> </a:t>
            </a:r>
            <a:r>
              <a:t>webinar</a:t>
            </a:r>
            <a:r>
              <a:rPr spc="-15"/>
              <a:t>s from Lat Blaylock of RE today</a:t>
            </a:r>
          </a:p>
          <a:p>
            <a:pPr marL="266700" indent="-266700">
              <a:buSzPts val="1400"/>
              <a:buAutoNum type="alphaLcPeriod"/>
            </a:pPr>
            <a:r>
              <a:t>Include </a:t>
            </a:r>
            <a:r>
              <a:rPr spc="-3"/>
              <a:t>examples of pupils’ work, art, writing and responses</a:t>
            </a:r>
            <a:endParaRPr spc="-3">
              <a:latin typeface="Calibri"/>
              <a:ea typeface="Calibri"/>
              <a:cs typeface="Calibri"/>
              <a:sym typeface="Calibri"/>
            </a:endParaRPr>
          </a:p>
          <a:p>
            <a:pPr marL="266700" indent="-266700">
              <a:buSzPts val="1400"/>
              <a:buAutoNum type="alphaLcPeriod"/>
            </a:pPr>
            <a:r>
              <a:t>Are suitable for use across the UK, recognizing what is distinctive about RME / RVE / RE in each of the four nations</a:t>
            </a:r>
          </a:p>
          <a:p>
            <a:pPr marL="266700" indent="-266700">
              <a:buSzPts val="1400"/>
              <a:buAutoNum type="alphaLcPeriod"/>
            </a:pPr>
            <a:r>
              <a:t>Reference law,</a:t>
            </a:r>
            <a:r>
              <a:rPr spc="3"/>
              <a:t> </a:t>
            </a:r>
            <a:r>
              <a:t>guidance</a:t>
            </a:r>
            <a:r>
              <a:rPr spc="3"/>
              <a:t> </a:t>
            </a:r>
            <a:r>
              <a:t>and inspection requirements for</a:t>
            </a:r>
            <a:r>
              <a:rPr spc="-7"/>
              <a:t> </a:t>
            </a:r>
            <a:r>
              <a:t>RE</a:t>
            </a:r>
            <a:r>
              <a:rPr spc="7"/>
              <a:t> </a:t>
            </a:r>
            <a:r>
              <a:t>/ SMSCD</a:t>
            </a:r>
            <a:r>
              <a:rPr spc="-7"/>
              <a:t> </a:t>
            </a:r>
            <a:r>
              <a:t>/ School </a:t>
            </a:r>
            <a:r>
              <a:rPr spc="-7"/>
              <a:t>Worship</a:t>
            </a:r>
            <a:endParaRPr>
              <a:latin typeface="Calibri"/>
              <a:ea typeface="Calibri"/>
              <a:cs typeface="Calibri"/>
              <a:sym typeface="Calibri"/>
            </a:endParaRPr>
          </a:p>
          <a:p>
            <a:pPr marL="266700" indent="-266700">
              <a:buSzPts val="1400"/>
              <a:buAutoNum type="alphaLcPeriod"/>
            </a:pPr>
            <a:r>
              <a:t>Use</a:t>
            </a:r>
            <a:r>
              <a:rPr spc="-15"/>
              <a:t> </a:t>
            </a:r>
            <a:r>
              <a:t>some</a:t>
            </a:r>
            <a:r>
              <a:rPr spc="-15"/>
              <a:t> </a:t>
            </a:r>
            <a:r>
              <a:t>PRAYER SPACES case</a:t>
            </a:r>
            <a:r>
              <a:rPr spc="-15"/>
              <a:t> </a:t>
            </a:r>
            <a:r>
              <a:rPr spc="-7"/>
              <a:t>studies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The topics addressed in these lessons include Biblical narrative and teaching, the Christian ‘Lord’s Prayer’, sociology of prayer, Christian experiences of prayer, creative prayer ideas, Christian theologies of prayer, Jesus and prayer, the phenomenon of  ‘SBNR’ (spiritual but not religious) prayer, the experiences of answered prayer and unanswered prayer. Questions and diverse ideas are the focus: these lessons aim to open minds not to deliver one set of answers to these questions. The lessons are designed to compliment the opportunities for spiritual development that come from the experience of visiting and using a ‘Prayer Space’ in a school.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Teaching may need the focus on welcome and open hearts and minds because sometimes pupils (perhaps rightly) wary of religion in school: they wonder if someone is trying to force them to think one way. These lessons are about getting young students to think for themselves, not to accept anyone else’s dogma. Of course, there’s an important argument about ‘whose dogma’ our contemporary culture places centrally: for some, it is the possibility of religion being taken seriously and appreciated that our culture denies. Others see this the other way round. The point here is to show pupils both sides of these questions and invite increasingly informed responses.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For teachers and lesson leaders: Prayer Spaces are hugely varied. They use a broad understanding of prayer. Activities in a Prayer Space in School may enable pupils to reflect deeply or profoundly on themselves, their relationships, their place on the earth and their connection with ‘the big beyond’ – God, as many say. These spaces use activities which engage with happiness and sorrow, success and failure, strength and weakness, faith and doubt. The activities are often and by turns responsive, provocative, creative ,imaginative, focused on the human spirit. They make space for the spiritual. No two prayer spaces are the same, and each individual’s experience of the Space will be unique. These Spaces are never coercive – we don’t think there is any such thing as ‘forced prayer’. Instead, the Prayer Spaces open up new horizons of imagination, possibility and faith.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For teachers and lesson leaders: Prayer Spaces are hugely varied. They use a broad understanding of prayer. Activities in a Prayer Space in School may enable pupils to reflect deeply or profoundly on themselves, their relationships, their place on the earth and their connection with ‘the big beyond’ – God, as many say. These spaces use activities which engage with happiness and sorrow, success and failure, strength and weakness, faith and doubt. The activities are often and by turns responsive, provocative, creative ,imaginative, focused on the human spirit. They make space for the spiritual. </a:t>
            </a:r>
          </a:p>
          <a:p>
            <a:r>
              <a:t>No two prayer spaces are the same, and each individual’s experience of the Space will be unique. These Spaces are never coercive – we don’t think there is any such thing as ‘forced prayer’. </a:t>
            </a:r>
          </a:p>
          <a:p>
            <a:r>
              <a:t>Instead, the Prayer Spaces open up new horizons of imagination, possibility and faith.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We like it when pupils get the chance to investigate and find out about religion and  belief or themselves. This questionnaire promotes broad mined and open hearted engagement with the topic of prayer, and all views are welcome. You might need to give the questionnaires out a week in advance of the lesson. </a:t>
            </a:r>
          </a:p>
          <a:p>
            <a:r>
              <a:t>Prepare your classes carefully for the research task – teach them why it is anonymous, and what their attitude to respondents should be: all replies welcome, be grateful, record exactly what people say.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We like it when pupils get the chance to investigate and find out about religion and  belief or themselves. This questionnaire promotes broad mined and open hearted engagement with the topic of prayer, and all views are welcome. You might need to give the questionnaires out a week in advance of the lesson. </a:t>
            </a:r>
          </a:p>
          <a:p>
            <a:r>
              <a:t>Prepare your classes carefully for the research task – teach them why it is anonymous, and what their attitude to respondents should be: all replies welcome, be grateful, record exactly what people say.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t>We like it when pupils get the chance to investigate and find out about religion and  belief or themselves. This activity uses global data from the respected Pew Research Foundation to help pupils see how religious practice varies globally. </a:t>
            </a:r>
          </a:p>
          <a:p>
            <a:r>
              <a:t>https://www.pewresearch.org/religion/2018/06/13/how-religious-commitment-varies-by-country-among-people-of-all-ages/</a:t>
            </a:r>
          </a:p>
          <a:p>
            <a:endParaRPr/>
          </a:p>
          <a:p>
            <a:r>
              <a:t>We also collect and reference data on prayer here: </a:t>
            </a:r>
          </a:p>
          <a:p>
            <a:r>
              <a:t>https://www.natre.org.uk/resources/termly-mailing/bqic-secondary-challenging-knowledge-in-re/studying-prayer/6-data-on-prayer-a-sociological-approach/</a:t>
            </a:r>
          </a:p>
          <a:p>
            <a:endParaRPr/>
          </a:p>
          <a:p>
            <a:r>
              <a:t>What do people pray for? Data from: </a:t>
            </a:r>
          </a:p>
          <a:p>
            <a:r>
              <a:t>https://www.churchofengland.org/media/press-releases/younger-people-more-likely-pray-older-generations-survey-finds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48000" y="2244725"/>
            <a:ext cx="18288000" cy="4775201"/>
          </a:xfrm>
          <a:prstGeom prst="rect">
            <a:avLst/>
          </a:prstGeom>
        </p:spPr>
        <p:txBody>
          <a:bodyPr anchor="b"/>
          <a:lstStyle>
            <a:lvl1pPr algn="ctr">
              <a:defRPr sz="12000"/>
            </a:lvl1pPr>
          </a:lstStyle>
          <a:p>
            <a:r>
              <a:t>Title Text</a:t>
            </a:r>
          </a:p>
        </p:txBody>
      </p:sp>
      <p:sp>
        <p:nvSpPr>
          <p:cNvPr id="12"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800"/>
            </a:lvl1pPr>
            <a:lvl2pPr marL="0" indent="457200" algn="ctr">
              <a:buSzTx/>
              <a:buFontTx/>
              <a:buNone/>
              <a:defRPr sz="4800"/>
            </a:lvl2pPr>
            <a:lvl3pPr marL="0" indent="914400" algn="ctr">
              <a:buSzTx/>
              <a:buFontTx/>
              <a:buNone/>
              <a:defRPr sz="4800"/>
            </a:lvl3pPr>
            <a:lvl4pPr marL="0" indent="1371600" algn="ctr">
              <a:buSzTx/>
              <a:buFontTx/>
              <a:buNone/>
              <a:defRPr sz="4800"/>
            </a:lvl4pPr>
            <a:lvl5pPr marL="0" indent="1828800" algn="ctr">
              <a:buSzTx/>
              <a:buFontTx/>
              <a:buNone/>
              <a:defRPr sz="4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92" name="Title Text"/>
          <p:cNvSpPr txBox="1">
            <a:spLocks noGrp="1"/>
          </p:cNvSpPr>
          <p:nvPr>
            <p:ph type="title"/>
          </p:nvPr>
        </p:nvSpPr>
        <p:spPr>
          <a:xfrm>
            <a:off x="3048000" y="2244725"/>
            <a:ext cx="18288000" cy="4775201"/>
          </a:xfrm>
          <a:prstGeom prst="rect">
            <a:avLst/>
          </a:prstGeom>
        </p:spPr>
        <p:txBody>
          <a:bodyPr anchor="b"/>
          <a:lstStyle>
            <a:lvl1pPr algn="ctr">
              <a:lnSpc>
                <a:spcPct val="100000"/>
              </a:lnSpc>
              <a:spcBef>
                <a:spcPts val="600"/>
              </a:spcBef>
              <a:defRPr sz="12000" b="1"/>
            </a:lvl1pPr>
          </a:lstStyle>
          <a:p>
            <a:r>
              <a:t>Title Text</a:t>
            </a:r>
          </a:p>
        </p:txBody>
      </p:sp>
      <p:sp>
        <p:nvSpPr>
          <p:cNvPr id="93"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400">
                <a:solidFill>
                  <a:srgbClr val="343770"/>
                </a:solidFill>
              </a:defRPr>
            </a:lvl1pPr>
            <a:lvl2pPr marL="0" indent="457200" algn="ctr">
              <a:buSzTx/>
              <a:buFontTx/>
              <a:buNone/>
              <a:defRPr sz="4400">
                <a:solidFill>
                  <a:srgbClr val="343770"/>
                </a:solidFill>
              </a:defRPr>
            </a:lvl2pPr>
            <a:lvl3pPr marL="0" indent="914400" algn="ctr">
              <a:buSzTx/>
              <a:buFontTx/>
              <a:buNone/>
              <a:defRPr sz="4400">
                <a:solidFill>
                  <a:srgbClr val="343770"/>
                </a:solidFill>
              </a:defRPr>
            </a:lvl3pPr>
            <a:lvl4pPr marL="0" indent="1371600" algn="ctr">
              <a:buSzTx/>
              <a:buFontTx/>
              <a:buNone/>
              <a:defRPr sz="4400">
                <a:solidFill>
                  <a:srgbClr val="343770"/>
                </a:solidFill>
              </a:defRPr>
            </a:lvl4pPr>
            <a:lvl5pPr marL="0" indent="1828800" algn="ctr">
              <a:buSzTx/>
              <a:buFontTx/>
              <a:buNone/>
              <a:defRPr sz="4400">
                <a:solidFill>
                  <a:srgbClr val="343770"/>
                </a:solidFill>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lvl1pPr algn="ctr">
              <a:lnSpc>
                <a:spcPct val="100000"/>
              </a:lnSpc>
              <a:spcBef>
                <a:spcPts val="600"/>
              </a:spcBef>
              <a:defRPr sz="12000" b="1"/>
            </a:lvl1pPr>
          </a:lstStyle>
          <a:p>
            <a:r>
              <a:t>Title Text</a:t>
            </a:r>
          </a:p>
        </p:txBody>
      </p:sp>
      <p:sp>
        <p:nvSpPr>
          <p:cNvPr id="102" name="Body Level One…"/>
          <p:cNvSpPr txBox="1">
            <a:spLocks noGrp="1"/>
          </p:cNvSpPr>
          <p:nvPr>
            <p:ph type="body" idx="1"/>
          </p:nvPr>
        </p:nvSpPr>
        <p:spPr>
          <a:prstGeom prst="rect">
            <a:avLst/>
          </a:prstGeom>
        </p:spPr>
        <p:txBody>
          <a:bodyPr/>
          <a:lstStyle>
            <a:lvl1pPr marL="326571" indent="-326571">
              <a:buFont typeface="Arial"/>
              <a:defRPr sz="4000" b="1" i="1">
                <a:solidFill>
                  <a:schemeClr val="accent5"/>
                </a:solidFill>
              </a:defRPr>
            </a:lvl1pPr>
            <a:lvl2pPr marL="838200" indent="-381000">
              <a:buFont typeface="Arial"/>
              <a:defRPr sz="4000" b="1" i="1">
                <a:solidFill>
                  <a:schemeClr val="accent5"/>
                </a:solidFill>
              </a:defRPr>
            </a:lvl2pPr>
            <a:lvl3pPr marL="1371600" indent="-457200">
              <a:buFont typeface="Arial"/>
              <a:defRPr sz="4000" b="1" i="1">
                <a:solidFill>
                  <a:schemeClr val="accent5"/>
                </a:solidFill>
              </a:defRPr>
            </a:lvl3pPr>
            <a:lvl4pPr marL="1879600" indent="-508000">
              <a:buFont typeface="Arial"/>
              <a:defRPr sz="4000" b="1" i="1">
                <a:solidFill>
                  <a:schemeClr val="accent5"/>
                </a:solidFill>
              </a:defRPr>
            </a:lvl4pPr>
            <a:lvl5pPr marL="2336800" indent="-508000">
              <a:buFont typeface="Arial"/>
              <a:defRPr sz="4000" b="1" i="1">
                <a:solidFill>
                  <a:schemeClr val="accent5"/>
                </a:solidFill>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48000" y="2244725"/>
            <a:ext cx="18288000" cy="4775202"/>
          </a:xfrm>
          <a:prstGeom prst="rect">
            <a:avLst/>
          </a:prstGeom>
        </p:spPr>
        <p:txBody>
          <a:bodyPr anchor="b"/>
          <a:lstStyle/>
          <a:p>
            <a:r>
              <a:t>Title Text</a:t>
            </a:r>
          </a:p>
        </p:txBody>
      </p:sp>
      <p:sp>
        <p:nvSpPr>
          <p:cNvPr id="12" name="Body Level One…"/>
          <p:cNvSpPr txBox="1">
            <a:spLocks noGrp="1"/>
          </p:cNvSpPr>
          <p:nvPr>
            <p:ph type="body" sz="quarter" idx="1"/>
          </p:nvPr>
        </p:nvSpPr>
        <p:spPr>
          <a:xfrm>
            <a:off x="3048000" y="7204075"/>
            <a:ext cx="18288000" cy="3311525"/>
          </a:xfrm>
          <a:prstGeom prst="rect">
            <a:avLst/>
          </a:prstGeom>
        </p:spPr>
        <p:txBody>
          <a:bodyPr/>
          <a:lstStyle>
            <a:lvl1pPr marL="0" indent="0" algn="ctr">
              <a:buSzTx/>
              <a:buFontTx/>
              <a:buNone/>
              <a:defRPr sz="4400" b="0" i="0">
                <a:solidFill>
                  <a:srgbClr val="343770"/>
                </a:solidFill>
              </a:defRPr>
            </a:lvl1pPr>
            <a:lvl2pPr marL="0" indent="0" algn="ctr">
              <a:buSzTx/>
              <a:buFontTx/>
              <a:buNone/>
              <a:defRPr sz="4400" b="0" i="0">
                <a:solidFill>
                  <a:srgbClr val="343770"/>
                </a:solidFill>
              </a:defRPr>
            </a:lvl2pPr>
            <a:lvl3pPr marL="0" indent="0" algn="ctr">
              <a:buSzTx/>
              <a:buFontTx/>
              <a:buNone/>
              <a:defRPr sz="4400" b="0" i="0">
                <a:solidFill>
                  <a:srgbClr val="343770"/>
                </a:solidFill>
              </a:defRPr>
            </a:lvl3pPr>
            <a:lvl4pPr marL="0" indent="0" algn="ctr">
              <a:buSzTx/>
              <a:buFontTx/>
              <a:buNone/>
              <a:defRPr sz="4400" b="0" i="0">
                <a:solidFill>
                  <a:srgbClr val="343770"/>
                </a:solidFill>
              </a:defRPr>
            </a:lvl4pPr>
            <a:lvl5pPr marL="0" indent="0" algn="ctr">
              <a:buSzTx/>
              <a:buFontTx/>
              <a:buNone/>
              <a:defRPr sz="4400" b="0" i="0">
                <a:solidFill>
                  <a:srgbClr val="343770"/>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534690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254643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663700" y="3419476"/>
            <a:ext cx="21031200" cy="5705474"/>
          </a:xfrm>
          <a:prstGeom prst="rect">
            <a:avLst/>
          </a:prstGeom>
        </p:spPr>
        <p:txBody>
          <a:bodyPr anchor="b"/>
          <a:lstStyle/>
          <a:p>
            <a:r>
              <a:t>Title Text</a:t>
            </a:r>
          </a:p>
        </p:txBody>
      </p:sp>
      <p:sp>
        <p:nvSpPr>
          <p:cNvPr id="30" name="Body Level One…"/>
          <p:cNvSpPr txBox="1">
            <a:spLocks noGrp="1"/>
          </p:cNvSpPr>
          <p:nvPr>
            <p:ph type="body" sz="quarter" idx="1"/>
          </p:nvPr>
        </p:nvSpPr>
        <p:spPr>
          <a:xfrm>
            <a:off x="1663700" y="9178925"/>
            <a:ext cx="21031200" cy="3000375"/>
          </a:xfrm>
          <a:prstGeom prst="rect">
            <a:avLst/>
          </a:prstGeom>
        </p:spPr>
        <p:txBody>
          <a:bodyPr/>
          <a:lstStyle>
            <a:lvl1pPr marL="0" indent="0" algn="ctr">
              <a:buSzTx/>
              <a:buFontTx/>
              <a:buNone/>
              <a:defRPr sz="4400" b="0" i="0">
                <a:solidFill>
                  <a:srgbClr val="343770"/>
                </a:solidFill>
              </a:defRPr>
            </a:lvl1pPr>
            <a:lvl2pPr marL="0" indent="0" algn="ctr">
              <a:buSzTx/>
              <a:buFontTx/>
              <a:buNone/>
              <a:defRPr sz="4400" b="0" i="0">
                <a:solidFill>
                  <a:srgbClr val="343770"/>
                </a:solidFill>
              </a:defRPr>
            </a:lvl2pPr>
            <a:lvl3pPr marL="0" indent="0" algn="ctr">
              <a:buSzTx/>
              <a:buFontTx/>
              <a:buNone/>
              <a:defRPr sz="4400" b="0" i="0">
                <a:solidFill>
                  <a:srgbClr val="343770"/>
                </a:solidFill>
              </a:defRPr>
            </a:lvl3pPr>
            <a:lvl4pPr marL="0" indent="0" algn="ctr">
              <a:buSzTx/>
              <a:buFontTx/>
              <a:buNone/>
              <a:defRPr sz="4400" b="0" i="0">
                <a:solidFill>
                  <a:srgbClr val="343770"/>
                </a:solidFill>
              </a:defRPr>
            </a:lvl4pPr>
            <a:lvl5pPr marL="0" indent="0" algn="ctr">
              <a:buSzTx/>
              <a:buFontTx/>
              <a:buNone/>
              <a:defRPr sz="4400" b="0" i="0">
                <a:solidFill>
                  <a:srgbClr val="343770"/>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624302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676400" y="3651250"/>
            <a:ext cx="10363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576292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679575" y="730250"/>
            <a:ext cx="21031202" cy="2651126"/>
          </a:xfrm>
          <a:prstGeom prst="rect">
            <a:avLst/>
          </a:prstGeom>
        </p:spPr>
        <p:txBody>
          <a:bodyPr/>
          <a:lstStyle/>
          <a:p>
            <a:r>
              <a:t>Title Text</a:t>
            </a:r>
          </a:p>
        </p:txBody>
      </p:sp>
      <p:sp>
        <p:nvSpPr>
          <p:cNvPr id="48" name="Body Level One…"/>
          <p:cNvSpPr txBox="1">
            <a:spLocks noGrp="1"/>
          </p:cNvSpPr>
          <p:nvPr>
            <p:ph type="body" sz="quarter" idx="1"/>
          </p:nvPr>
        </p:nvSpPr>
        <p:spPr>
          <a:xfrm>
            <a:off x="1679575" y="3362326"/>
            <a:ext cx="10315576" cy="1647826"/>
          </a:xfrm>
          <a:prstGeom prst="rect">
            <a:avLst/>
          </a:prstGeom>
        </p:spPr>
        <p:txBody>
          <a:bodyPr anchor="b"/>
          <a:lstStyle>
            <a:lvl1pPr marL="0" indent="0" algn="ctr">
              <a:buSzTx/>
              <a:buFontTx/>
              <a:buNone/>
              <a:defRPr sz="4400" b="0" i="0">
                <a:solidFill>
                  <a:srgbClr val="343770"/>
                </a:solidFill>
              </a:defRPr>
            </a:lvl1pPr>
            <a:lvl2pPr marL="0" indent="0" algn="ctr">
              <a:buSzTx/>
              <a:buFontTx/>
              <a:buNone/>
              <a:defRPr sz="4400" b="0" i="0">
                <a:solidFill>
                  <a:srgbClr val="343770"/>
                </a:solidFill>
              </a:defRPr>
            </a:lvl2pPr>
            <a:lvl3pPr marL="0" indent="0" algn="ctr">
              <a:buSzTx/>
              <a:buFontTx/>
              <a:buNone/>
              <a:defRPr sz="4400" b="0" i="0">
                <a:solidFill>
                  <a:srgbClr val="343770"/>
                </a:solidFill>
              </a:defRPr>
            </a:lvl3pPr>
            <a:lvl4pPr marL="0" indent="0" algn="ctr">
              <a:buSzTx/>
              <a:buFontTx/>
              <a:buNone/>
              <a:defRPr sz="4400" b="0" i="0">
                <a:solidFill>
                  <a:srgbClr val="343770"/>
                </a:solidFill>
              </a:defRPr>
            </a:lvl4pPr>
            <a:lvl5pPr marL="0" indent="0" algn="ctr">
              <a:buSzTx/>
              <a:buFontTx/>
              <a:buNone/>
              <a:defRPr sz="4400" b="0" i="0">
                <a:solidFill>
                  <a:srgbClr val="343770"/>
                </a:solidFill>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12344400" y="3362326"/>
            <a:ext cx="10366376" cy="1647826"/>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516971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669802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810675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679575" y="914400"/>
            <a:ext cx="7864476" cy="3200400"/>
          </a:xfrm>
          <a:prstGeom prst="rect">
            <a:avLst/>
          </a:prstGeom>
        </p:spPr>
        <p:txBody>
          <a:bodyPr anchor="b"/>
          <a:lstStyle/>
          <a:p>
            <a:r>
              <a:t>Title Text</a:t>
            </a:r>
          </a:p>
        </p:txBody>
      </p:sp>
      <p:sp>
        <p:nvSpPr>
          <p:cNvPr id="73" name="Body Level One…"/>
          <p:cNvSpPr txBox="1">
            <a:spLocks noGrp="1"/>
          </p:cNvSpPr>
          <p:nvPr>
            <p:ph type="body" sz="half" idx="1"/>
          </p:nvPr>
        </p:nvSpPr>
        <p:spPr>
          <a:xfrm>
            <a:off x="10366375" y="1974850"/>
            <a:ext cx="12344401" cy="9747250"/>
          </a:xfrm>
          <a:prstGeom prst="rect">
            <a:avLst/>
          </a:prstGeom>
        </p:spPr>
        <p:txBody>
          <a:bodyPr/>
          <a:lstStyle>
            <a:lvl1pPr marL="457200" indent="-457200">
              <a:defRPr sz="6400" b="0" i="0">
                <a:solidFill>
                  <a:srgbClr val="000000"/>
                </a:solidFill>
              </a:defRPr>
            </a:lvl1pPr>
            <a:lvl2pPr marL="979714" indent="-522513">
              <a:defRPr sz="6400" b="0" i="0">
                <a:solidFill>
                  <a:srgbClr val="000000"/>
                </a:solidFill>
              </a:defRPr>
            </a:lvl2pPr>
            <a:lvl3pPr marL="1524000" indent="-609600">
              <a:defRPr sz="6400" b="0" i="0">
                <a:solidFill>
                  <a:srgbClr val="000000"/>
                </a:solidFill>
              </a:defRPr>
            </a:lvl3pPr>
            <a:lvl4pPr marL="2103120" indent="-731519">
              <a:defRPr sz="6400" b="0" i="0">
                <a:solidFill>
                  <a:srgbClr val="000000"/>
                </a:solidFill>
              </a:defRPr>
            </a:lvl4pPr>
            <a:lvl5pPr marL="2560320" indent="-731520">
              <a:defRPr sz="6400" b="0" i="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1679575" y="4114800"/>
            <a:ext cx="7864475" cy="7623176"/>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40249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679575" y="914400"/>
            <a:ext cx="7864476" cy="3200400"/>
          </a:xfrm>
          <a:prstGeom prst="rect">
            <a:avLst/>
          </a:prstGeom>
        </p:spPr>
        <p:txBody>
          <a:bodyPr anchor="b"/>
          <a:lstStyle/>
          <a:p>
            <a:r>
              <a:t>Title Text</a:t>
            </a:r>
          </a:p>
        </p:txBody>
      </p:sp>
      <p:sp>
        <p:nvSpPr>
          <p:cNvPr id="83" name="Picture Placeholder 2"/>
          <p:cNvSpPr>
            <a:spLocks noGrp="1"/>
          </p:cNvSpPr>
          <p:nvPr>
            <p:ph type="pic" sz="half" idx="21"/>
          </p:nvPr>
        </p:nvSpPr>
        <p:spPr>
          <a:xfrm>
            <a:off x="10366375" y="1974850"/>
            <a:ext cx="12344401" cy="974725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679575" y="4114800"/>
            <a:ext cx="7864476" cy="7623176"/>
          </a:xfrm>
          <a:prstGeom prst="rect">
            <a:avLst/>
          </a:prstGeom>
        </p:spPr>
        <p:txBody>
          <a:bodyPr/>
          <a:lstStyle>
            <a:lvl1pPr marL="0" indent="0" algn="ctr">
              <a:buSzTx/>
              <a:buFontTx/>
              <a:buNone/>
              <a:defRPr sz="4400" b="0" i="0">
                <a:solidFill>
                  <a:srgbClr val="343770"/>
                </a:solidFill>
              </a:defRPr>
            </a:lvl1pPr>
            <a:lvl2pPr marL="0" indent="0" algn="ctr">
              <a:buSzTx/>
              <a:buFontTx/>
              <a:buNone/>
              <a:defRPr sz="4400" b="0" i="0">
                <a:solidFill>
                  <a:srgbClr val="343770"/>
                </a:solidFill>
              </a:defRPr>
            </a:lvl2pPr>
            <a:lvl3pPr marL="0" indent="0" algn="ctr">
              <a:buSzTx/>
              <a:buFontTx/>
              <a:buNone/>
              <a:defRPr sz="4400" b="0" i="0">
                <a:solidFill>
                  <a:srgbClr val="343770"/>
                </a:solidFill>
              </a:defRPr>
            </a:lvl3pPr>
            <a:lvl4pPr marL="0" indent="0" algn="ctr">
              <a:buSzTx/>
              <a:buFontTx/>
              <a:buNone/>
              <a:defRPr sz="4400" b="0" i="0">
                <a:solidFill>
                  <a:srgbClr val="343770"/>
                </a:solidFill>
              </a:defRPr>
            </a:lvl4pPr>
            <a:lvl5pPr marL="0" indent="0" algn="ctr">
              <a:buSzTx/>
              <a:buFontTx/>
              <a:buNone/>
              <a:defRPr sz="4400" b="0" i="0">
                <a:solidFill>
                  <a:srgbClr val="343770"/>
                </a:solidFill>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58956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663700" y="3419476"/>
            <a:ext cx="21031200" cy="5705474"/>
          </a:xfrm>
          <a:prstGeom prst="rect">
            <a:avLst/>
          </a:prstGeom>
        </p:spPr>
        <p:txBody>
          <a:bodyPr anchor="b"/>
          <a:lstStyle>
            <a:lvl1pPr>
              <a:defRPr sz="12000"/>
            </a:lvl1pPr>
          </a:lstStyle>
          <a:p>
            <a:r>
              <a:t>Title Text</a:t>
            </a:r>
          </a:p>
        </p:txBody>
      </p:sp>
      <p:sp>
        <p:nvSpPr>
          <p:cNvPr id="30" name="Body Level One…"/>
          <p:cNvSpPr txBox="1">
            <a:spLocks noGrp="1"/>
          </p:cNvSpPr>
          <p:nvPr>
            <p:ph type="body" sz="quarter" idx="1"/>
          </p:nvPr>
        </p:nvSpPr>
        <p:spPr>
          <a:xfrm>
            <a:off x="1663700" y="9178925"/>
            <a:ext cx="21031200" cy="3000375"/>
          </a:xfrm>
          <a:prstGeom prst="rect">
            <a:avLst/>
          </a:prstGeom>
        </p:spPr>
        <p:txBody>
          <a:bodyPr/>
          <a:lstStyle>
            <a:lvl1pPr marL="0" indent="0">
              <a:buSzTx/>
              <a:buFontTx/>
              <a:buNone/>
              <a:defRPr sz="4800">
                <a:solidFill>
                  <a:srgbClr val="757575"/>
                </a:solidFill>
              </a:defRPr>
            </a:lvl1pPr>
            <a:lvl2pPr marL="0" indent="457200">
              <a:buSzTx/>
              <a:buFontTx/>
              <a:buNone/>
              <a:defRPr sz="4800">
                <a:solidFill>
                  <a:srgbClr val="757575"/>
                </a:solidFill>
              </a:defRPr>
            </a:lvl2pPr>
            <a:lvl3pPr marL="0" indent="914400">
              <a:buSzTx/>
              <a:buFontTx/>
              <a:buNone/>
              <a:defRPr sz="4800">
                <a:solidFill>
                  <a:srgbClr val="757575"/>
                </a:solidFill>
              </a:defRPr>
            </a:lvl3pPr>
            <a:lvl4pPr marL="0" indent="1371600">
              <a:buSzTx/>
              <a:buFontTx/>
              <a:buNone/>
              <a:defRPr sz="4800">
                <a:solidFill>
                  <a:srgbClr val="757575"/>
                </a:solidFill>
              </a:defRPr>
            </a:lvl4pPr>
            <a:lvl5pPr marL="0" indent="1828800">
              <a:buSzTx/>
              <a:buFontTx/>
              <a:buNone/>
              <a:defRPr sz="4800">
                <a:solidFill>
                  <a:srgbClr val="757575"/>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676400" y="3651250"/>
            <a:ext cx="10363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679575" y="730250"/>
            <a:ext cx="21031201" cy="2651126"/>
          </a:xfrm>
          <a:prstGeom prst="rect">
            <a:avLst/>
          </a:prstGeom>
        </p:spPr>
        <p:txBody>
          <a:bodyPr/>
          <a:lstStyle/>
          <a:p>
            <a:r>
              <a:t>Title Text</a:t>
            </a:r>
          </a:p>
        </p:txBody>
      </p:sp>
      <p:sp>
        <p:nvSpPr>
          <p:cNvPr id="48" name="Body Level One…"/>
          <p:cNvSpPr txBox="1">
            <a:spLocks noGrp="1"/>
          </p:cNvSpPr>
          <p:nvPr>
            <p:ph type="body" sz="quarter" idx="1"/>
          </p:nvPr>
        </p:nvSpPr>
        <p:spPr>
          <a:xfrm>
            <a:off x="1679575" y="3362326"/>
            <a:ext cx="10315576" cy="1647825"/>
          </a:xfrm>
          <a:prstGeom prst="rect">
            <a:avLst/>
          </a:prstGeom>
        </p:spPr>
        <p:txBody>
          <a:bodyPr anchor="b"/>
          <a:lstStyle>
            <a:lvl1pPr marL="0" indent="0">
              <a:buSzTx/>
              <a:buFontTx/>
              <a:buNone/>
              <a:defRPr sz="4800" b="1"/>
            </a:lvl1pPr>
            <a:lvl2pPr marL="0" indent="457200">
              <a:buSzTx/>
              <a:buFontTx/>
              <a:buNone/>
              <a:defRPr sz="4800" b="1"/>
            </a:lvl2pPr>
            <a:lvl3pPr marL="0" indent="914400">
              <a:buSzTx/>
              <a:buFontTx/>
              <a:buNone/>
              <a:defRPr sz="4800" b="1"/>
            </a:lvl3pPr>
            <a:lvl4pPr marL="0" indent="1371600">
              <a:buSzTx/>
              <a:buFontTx/>
              <a:buNone/>
              <a:defRPr sz="4800" b="1"/>
            </a:lvl4pPr>
            <a:lvl5pPr marL="0" indent="1828800">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12344400" y="3362326"/>
            <a:ext cx="10366376" cy="1647825"/>
          </a:xfrm>
          <a:prstGeom prst="rect">
            <a:avLst/>
          </a:prstGeom>
          <a:ln w="12700"/>
        </p:spPr>
        <p:txBody>
          <a:bodyPr anchor="b"/>
          <a:lstStyle/>
          <a:p>
            <a:pPr marL="0" indent="0">
              <a:buSzTx/>
              <a:buFontTx/>
              <a:buNone/>
              <a:defRPr sz="48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73" name="Body Level One…"/>
          <p:cNvSpPr txBox="1">
            <a:spLocks noGrp="1"/>
          </p:cNvSpPr>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1679575" y="4114800"/>
            <a:ext cx="7864475" cy="7623176"/>
          </a:xfrm>
          <a:prstGeom prst="rect">
            <a:avLst/>
          </a:prstGeom>
          <a:ln w="12700"/>
        </p:spPr>
        <p:txBody>
          <a:bodyPr/>
          <a:lstStyle/>
          <a:p>
            <a:pPr marL="0" indent="0">
              <a:buSzTx/>
              <a:buFontTx/>
              <a:buNone/>
              <a:defRPr sz="32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83" name="Picture Placeholder 2"/>
          <p:cNvSpPr>
            <a:spLocks noGrp="1"/>
          </p:cNvSpPr>
          <p:nvPr>
            <p:ph type="pic" sz="half" idx="21"/>
          </p:nvPr>
        </p:nvSpPr>
        <p:spPr>
          <a:xfrm>
            <a:off x="10366375" y="1974850"/>
            <a:ext cx="12344401" cy="9747250"/>
          </a:xfrm>
          <a:prstGeom prst="rect">
            <a:avLst/>
          </a:prstGeom>
          <a:ln w="12700"/>
        </p:spPr>
        <p:txBody>
          <a:bodyPr tIns="45719" bIns="45719">
            <a:noAutofit/>
          </a:bodyPr>
          <a:lstStyle/>
          <a:p>
            <a:endParaRPr/>
          </a:p>
        </p:txBody>
      </p:sp>
      <p:sp>
        <p:nvSpPr>
          <p:cNvPr id="84" name="Body Level One…"/>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72989" y="12802235"/>
            <a:ext cx="534611" cy="551181"/>
          </a:xfrm>
          <a:prstGeom prst="rect">
            <a:avLst/>
          </a:prstGeom>
          <a:ln w="25400">
            <a:miter lim="400000"/>
          </a:ln>
        </p:spPr>
        <p:txBody>
          <a:bodyPr wrap="none" tIns="91439" bIns="91439" anchor="ctr">
            <a:spAutoFit/>
          </a:bodyPr>
          <a:lstStyle>
            <a:lvl1pPr algn="r">
              <a:defRPr sz="2400">
                <a:solidFill>
                  <a:srgbClr val="757575"/>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mn-lt"/>
          <a:ea typeface="+mn-ea"/>
          <a:cs typeface="+mn-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Helvetica"/>
        <a:buChar char="•"/>
        <a:tabLst/>
        <a:defRPr sz="5600" b="0" i="0" u="none" strike="noStrike" cap="none" spc="0" baseline="0">
          <a:solidFill>
            <a:srgbClr val="000000"/>
          </a:solidFill>
          <a:uFillTx/>
          <a:latin typeface="+mn-lt"/>
          <a:ea typeface="+mn-ea"/>
          <a:cs typeface="+mn-cs"/>
          <a:sym typeface="Helvetica"/>
        </a:defRPr>
      </a:lvl1pPr>
      <a:lvl2pPr marL="990600" marR="0" indent="-533400" algn="l" defTabSz="1828800" rtl="0" latinLnBrk="0">
        <a:lnSpc>
          <a:spcPct val="90000"/>
        </a:lnSpc>
        <a:spcBef>
          <a:spcPts val="2000"/>
        </a:spcBef>
        <a:spcAft>
          <a:spcPts val="0"/>
        </a:spcAft>
        <a:buClrTx/>
        <a:buSzPct val="100000"/>
        <a:buFont typeface="Helvetica"/>
        <a:buChar char="•"/>
        <a:tabLst/>
        <a:defRPr sz="5600" b="0" i="0" u="none" strike="noStrike" cap="none" spc="0" baseline="0">
          <a:solidFill>
            <a:srgbClr val="000000"/>
          </a:solidFill>
          <a:uFillTx/>
          <a:latin typeface="+mn-lt"/>
          <a:ea typeface="+mn-ea"/>
          <a:cs typeface="+mn-cs"/>
          <a:sym typeface="Helvetica"/>
        </a:defRPr>
      </a:lvl2pPr>
      <a:lvl3pPr marL="1554479" marR="0" indent="-640079" algn="l" defTabSz="1828800" rtl="0" latinLnBrk="0">
        <a:lnSpc>
          <a:spcPct val="90000"/>
        </a:lnSpc>
        <a:spcBef>
          <a:spcPts val="2000"/>
        </a:spcBef>
        <a:spcAft>
          <a:spcPts val="0"/>
        </a:spcAft>
        <a:buClrTx/>
        <a:buSzPct val="100000"/>
        <a:buFont typeface="Helvetica"/>
        <a:buChar char="•"/>
        <a:tabLst/>
        <a:defRPr sz="5600" b="0" i="0" u="none" strike="noStrike" cap="none" spc="0" baseline="0">
          <a:solidFill>
            <a:srgbClr val="000000"/>
          </a:solidFill>
          <a:uFillTx/>
          <a:latin typeface="+mn-lt"/>
          <a:ea typeface="+mn-ea"/>
          <a:cs typeface="+mn-cs"/>
          <a:sym typeface="Helvetica"/>
        </a:defRPr>
      </a:lvl3pPr>
      <a:lvl4pPr marL="2082800" marR="0" indent="-711200" algn="l" defTabSz="1828800" rtl="0" latinLnBrk="0">
        <a:lnSpc>
          <a:spcPct val="90000"/>
        </a:lnSpc>
        <a:spcBef>
          <a:spcPts val="2000"/>
        </a:spcBef>
        <a:spcAft>
          <a:spcPts val="0"/>
        </a:spcAft>
        <a:buClrTx/>
        <a:buSzPct val="100000"/>
        <a:buFont typeface="Helvetica"/>
        <a:buChar char="•"/>
        <a:tabLst/>
        <a:defRPr sz="5600" b="0" i="0" u="none" strike="noStrike" cap="none" spc="0" baseline="0">
          <a:solidFill>
            <a:srgbClr val="000000"/>
          </a:solidFill>
          <a:uFillTx/>
          <a:latin typeface="+mn-lt"/>
          <a:ea typeface="+mn-ea"/>
          <a:cs typeface="+mn-cs"/>
          <a:sym typeface="Helvetica"/>
        </a:defRPr>
      </a:lvl4pPr>
      <a:lvl5pPr marL="2540000" marR="0" indent="-711200" algn="l" defTabSz="1828800" rtl="0" latinLnBrk="0">
        <a:lnSpc>
          <a:spcPct val="90000"/>
        </a:lnSpc>
        <a:spcBef>
          <a:spcPts val="2000"/>
        </a:spcBef>
        <a:spcAft>
          <a:spcPts val="0"/>
        </a:spcAft>
        <a:buClrTx/>
        <a:buSzPct val="100000"/>
        <a:buFont typeface="Helvetica"/>
        <a:buChar char="•"/>
        <a:tabLst/>
        <a:defRPr sz="5600" b="0" i="0" u="none" strike="noStrike" cap="none" spc="0" baseline="0">
          <a:solidFill>
            <a:srgbClr val="000000"/>
          </a:solidFill>
          <a:uFillTx/>
          <a:latin typeface="+mn-lt"/>
          <a:ea typeface="+mn-ea"/>
          <a:cs typeface="+mn-cs"/>
          <a:sym typeface="Helvetica"/>
        </a:defRPr>
      </a:lvl5pPr>
      <a:lvl6pPr marL="2997200" marR="0" indent="-711200" algn="l" defTabSz="1828800" rtl="0" latinLnBrk="0">
        <a:lnSpc>
          <a:spcPct val="90000"/>
        </a:lnSpc>
        <a:spcBef>
          <a:spcPts val="2000"/>
        </a:spcBef>
        <a:spcAft>
          <a:spcPts val="0"/>
        </a:spcAft>
        <a:buClrTx/>
        <a:buSzPct val="100000"/>
        <a:buFont typeface="Helvetica"/>
        <a:buChar char="•"/>
        <a:tabLst/>
        <a:defRPr sz="5600" b="0" i="0" u="none" strike="noStrike" cap="none" spc="0" baseline="0">
          <a:solidFill>
            <a:srgbClr val="000000"/>
          </a:solidFill>
          <a:uFillTx/>
          <a:latin typeface="+mn-lt"/>
          <a:ea typeface="+mn-ea"/>
          <a:cs typeface="+mn-cs"/>
          <a:sym typeface="Helvetica"/>
        </a:defRPr>
      </a:lvl6pPr>
      <a:lvl7pPr marL="3454400" marR="0" indent="-711200" algn="l" defTabSz="1828800" rtl="0" latinLnBrk="0">
        <a:lnSpc>
          <a:spcPct val="90000"/>
        </a:lnSpc>
        <a:spcBef>
          <a:spcPts val="2000"/>
        </a:spcBef>
        <a:spcAft>
          <a:spcPts val="0"/>
        </a:spcAft>
        <a:buClrTx/>
        <a:buSzPct val="100000"/>
        <a:buFont typeface="Helvetica"/>
        <a:buChar char="•"/>
        <a:tabLst/>
        <a:defRPr sz="5600" b="0" i="0" u="none" strike="noStrike" cap="none" spc="0" baseline="0">
          <a:solidFill>
            <a:srgbClr val="000000"/>
          </a:solidFill>
          <a:uFillTx/>
          <a:latin typeface="+mn-lt"/>
          <a:ea typeface="+mn-ea"/>
          <a:cs typeface="+mn-cs"/>
          <a:sym typeface="Helvetica"/>
        </a:defRPr>
      </a:lvl7pPr>
      <a:lvl8pPr marL="3911600" marR="0" indent="-711200" algn="l" defTabSz="1828800" rtl="0" latinLnBrk="0">
        <a:lnSpc>
          <a:spcPct val="90000"/>
        </a:lnSpc>
        <a:spcBef>
          <a:spcPts val="2000"/>
        </a:spcBef>
        <a:spcAft>
          <a:spcPts val="0"/>
        </a:spcAft>
        <a:buClrTx/>
        <a:buSzPct val="100000"/>
        <a:buFont typeface="Helvetica"/>
        <a:buChar char="•"/>
        <a:tabLst/>
        <a:defRPr sz="5600" b="0" i="0" u="none" strike="noStrike" cap="none" spc="0" baseline="0">
          <a:solidFill>
            <a:srgbClr val="000000"/>
          </a:solidFill>
          <a:uFillTx/>
          <a:latin typeface="+mn-lt"/>
          <a:ea typeface="+mn-ea"/>
          <a:cs typeface="+mn-cs"/>
          <a:sym typeface="Helvetica"/>
        </a:defRPr>
      </a:lvl8pPr>
      <a:lvl9pPr marL="4368800" marR="0" indent="-711200" algn="l" defTabSz="1828800" rtl="0" latinLnBrk="0">
        <a:lnSpc>
          <a:spcPct val="90000"/>
        </a:lnSpc>
        <a:spcBef>
          <a:spcPts val="2000"/>
        </a:spcBef>
        <a:spcAft>
          <a:spcPts val="0"/>
        </a:spcAft>
        <a:buClrTx/>
        <a:buSzPct val="100000"/>
        <a:buFont typeface="Helvetica"/>
        <a:buChar char="•"/>
        <a:tabLst/>
        <a:defRPr sz="5600" b="0" i="0" u="none" strike="noStrike" cap="none" spc="0" baseline="0">
          <a:solidFill>
            <a:srgbClr val="000000"/>
          </a:solidFill>
          <a:uFillTx/>
          <a:latin typeface="+mn-lt"/>
          <a:ea typeface="+mn-ea"/>
          <a:cs typeface="+mn-cs"/>
          <a:sym typeface="Helvetica"/>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72991" y="12802236"/>
            <a:ext cx="534610" cy="551179"/>
          </a:xfrm>
          <a:prstGeom prst="rect">
            <a:avLst/>
          </a:prstGeom>
          <a:ln w="12700">
            <a:miter lim="400000"/>
          </a:ln>
        </p:spPr>
        <p:txBody>
          <a:bodyPr wrap="none" lIns="91438" tIns="91438" rIns="91438" bIns="91438" anchor="ctr">
            <a:spAutoFit/>
          </a:bodyPr>
          <a:lstStyle>
            <a:lvl1pPr algn="r">
              <a:defRPr sz="2400">
                <a:solidFill>
                  <a:srgbClr val="757575"/>
                </a:solidFill>
              </a:defRPr>
            </a:lvl1pPr>
          </a:lstStyle>
          <a:p>
            <a:fld id="{86CB4B4D-7CA3-9044-876B-883B54F8677D}" type="slidenum">
              <a:t>‹#›</a:t>
            </a:fld>
            <a:endParaRPr/>
          </a:p>
        </p:txBody>
      </p:sp>
    </p:spTree>
    <p:extLst>
      <p:ext uri="{BB962C8B-B14F-4D97-AF65-F5344CB8AC3E}">
        <p14:creationId xmlns:p14="http://schemas.microsoft.com/office/powerpoint/2010/main" val="604504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txStyles>
    <p:titleStyle>
      <a:lvl1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1pPr>
      <a:lvl2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2pPr>
      <a:lvl3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3pPr>
      <a:lvl4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4pPr>
      <a:lvl5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5pPr>
      <a:lvl6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6pPr>
      <a:lvl7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7pPr>
      <a:lvl8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8pPr>
      <a:lvl9pPr marL="0" marR="0" indent="0" algn="ctr" defTabSz="1828800" rtl="0" latinLnBrk="0">
        <a:lnSpc>
          <a:spcPct val="100000"/>
        </a:lnSpc>
        <a:spcBef>
          <a:spcPts val="600"/>
        </a:spcBef>
        <a:spcAft>
          <a:spcPts val="0"/>
        </a:spcAft>
        <a:buClrTx/>
        <a:buSzTx/>
        <a:buFontTx/>
        <a:buNone/>
        <a:tabLst/>
        <a:defRPr sz="12000" b="1" i="0" u="none" strike="noStrike" cap="none" spc="0" baseline="0">
          <a:solidFill>
            <a:srgbClr val="000000"/>
          </a:solidFill>
          <a:uFillTx/>
          <a:latin typeface="+mn-lt"/>
          <a:ea typeface="+mn-ea"/>
          <a:cs typeface="+mn-cs"/>
          <a:sym typeface="Helvetica"/>
        </a:defRPr>
      </a:lvl9pPr>
    </p:titleStyle>
    <p:bodyStyle>
      <a:lvl1pPr marL="326571" marR="0" indent="-326571"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1pPr>
      <a:lvl2pPr marL="838200" marR="0" indent="-381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2pPr>
      <a:lvl3pPr marL="1371600" marR="0" indent="-4572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3pPr>
      <a:lvl4pPr marL="18796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4pPr>
      <a:lvl5pPr marL="23368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5pPr>
      <a:lvl6pPr marL="27940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6pPr>
      <a:lvl7pPr marL="32512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7pPr>
      <a:lvl8pPr marL="37084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8pPr>
      <a:lvl9pPr marL="4165600" marR="0" indent="-508000" algn="l" defTabSz="1828800" rtl="0" latinLnBrk="0">
        <a:lnSpc>
          <a:spcPct val="90000"/>
        </a:lnSpc>
        <a:spcBef>
          <a:spcPts val="2000"/>
        </a:spcBef>
        <a:spcAft>
          <a:spcPts val="0"/>
        </a:spcAft>
        <a:buClrTx/>
        <a:buSzPct val="100000"/>
        <a:buFont typeface="Arial"/>
        <a:buChar char="•"/>
        <a:tabLst/>
        <a:defRPr sz="4000" b="1" i="1" u="none" strike="noStrike" cap="none" spc="0" baseline="0">
          <a:solidFill>
            <a:schemeClr val="accent5"/>
          </a:solidFill>
          <a:uFillTx/>
          <a:latin typeface="+mn-lt"/>
          <a:ea typeface="+mn-ea"/>
          <a:cs typeface="+mn-cs"/>
          <a:sym typeface="Helvetica"/>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1pPr>
      <a:lvl2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2pPr>
      <a:lvl3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3pPr>
      <a:lvl4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4pPr>
      <a:lvl5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5pPr>
      <a:lvl6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6pPr>
      <a:lvl7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7pPr>
      <a:lvl8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8pPr>
      <a:lvl9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94" name="Subtitle 2"/>
          <p:cNvSpPr txBox="1">
            <a:spLocks noGrp="1"/>
          </p:cNvSpPr>
          <p:nvPr>
            <p:ph type="subTitle" sz="half" idx="1"/>
          </p:nvPr>
        </p:nvSpPr>
        <p:spPr>
          <a:xfrm>
            <a:off x="716775" y="5738240"/>
            <a:ext cx="22950450" cy="4802292"/>
          </a:xfrm>
          <a:prstGeom prst="rect">
            <a:avLst/>
          </a:prstGeom>
        </p:spPr>
        <p:txBody>
          <a:bodyPr/>
          <a:lstStyle/>
          <a:p>
            <a:pPr>
              <a:defRPr sz="4500">
                <a:solidFill>
                  <a:srgbClr val="FFFFFF"/>
                </a:solidFill>
              </a:defRPr>
            </a:pPr>
            <a:r>
              <a:t>Learning opportunities for 7-11s on themes about prayer and reflection. </a:t>
            </a:r>
          </a:p>
          <a:p>
            <a:pPr>
              <a:defRPr sz="4500">
                <a:solidFill>
                  <a:srgbClr val="FFFFFF"/>
                </a:solidFill>
              </a:defRPr>
            </a:pPr>
            <a:r>
              <a:t>Prayer Spaces in Schools create extraordinary opportunities for children and young people to think about prayer and to consider spirituality in open-minded experiential ways.</a:t>
            </a:r>
          </a:p>
          <a:p>
            <a:pPr>
              <a:defRPr sz="4500">
                <a:solidFill>
                  <a:srgbClr val="FFFFFF"/>
                </a:solidFill>
              </a:defRPr>
            </a:pPr>
            <a:r>
              <a:t>This lesson is one of a series written by Lat Blaylock of RE Today and provided free to schools to enable learners to use critical and reflective thinking skills to learn about spirituality, prayer and reflection.</a:t>
            </a:r>
          </a:p>
        </p:txBody>
      </p:sp>
      <p:sp>
        <p:nvSpPr>
          <p:cNvPr id="95" name="is part of"/>
          <p:cNvSpPr txBox="1"/>
          <p:nvPr/>
        </p:nvSpPr>
        <p:spPr>
          <a:xfrm>
            <a:off x="3726473" y="12176617"/>
            <a:ext cx="1804411" cy="640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lvl1pPr>
              <a:defRPr sz="3000" b="1">
                <a:solidFill>
                  <a:srgbClr val="FFFFFF"/>
                </a:solidFill>
              </a:defRPr>
            </a:lvl1pPr>
          </a:lstStyle>
          <a:p>
            <a:pPr marL="0" marR="0" lvl="0" indent="0" algn="l" defTabSz="1828800" rtl="0" eaLnBrk="1" fontAlgn="auto" latinLnBrk="0" hangingPunct="0">
              <a:lnSpc>
                <a:spcPct val="100000"/>
              </a:lnSpc>
              <a:spcBef>
                <a:spcPts val="0"/>
              </a:spcBef>
              <a:spcAft>
                <a:spcPts val="0"/>
              </a:spcAft>
              <a:buClrTx/>
              <a:buSzTx/>
              <a:buFontTx/>
              <a:buNone/>
              <a:tabLst/>
              <a:defRPr/>
            </a:pPr>
            <a:r>
              <a:rPr kumimoji="0" sz="3000" b="1" i="0" u="none" strike="noStrike" kern="0" cap="none" spc="0" normalizeH="0" baseline="0" noProof="0">
                <a:ln>
                  <a:noFill/>
                </a:ln>
                <a:solidFill>
                  <a:srgbClr val="FFFFFF"/>
                </a:solidFill>
                <a:effectLst/>
                <a:uLnTx/>
                <a:uFillTx/>
                <a:latin typeface="Helvetica"/>
                <a:sym typeface="Helvetica"/>
              </a:rPr>
              <a:t>is part of</a:t>
            </a:r>
          </a:p>
        </p:txBody>
      </p:sp>
      <p:sp>
        <p:nvSpPr>
          <p:cNvPr id="96" name="Title 1"/>
          <p:cNvSpPr txBox="1">
            <a:spLocks noGrp="1"/>
          </p:cNvSpPr>
          <p:nvPr>
            <p:ph type="ctrTitle"/>
          </p:nvPr>
        </p:nvSpPr>
        <p:spPr>
          <a:xfrm>
            <a:off x="467423" y="159766"/>
            <a:ext cx="23449152" cy="3173622"/>
          </a:xfrm>
          <a:prstGeom prst="rect">
            <a:avLst/>
          </a:prstGeom>
        </p:spPr>
        <p:txBody>
          <a:bodyPr anchor="t"/>
          <a:lstStyle/>
          <a:p>
            <a:pPr>
              <a:lnSpc>
                <a:spcPct val="90000"/>
              </a:lnSpc>
              <a:defRPr>
                <a:solidFill>
                  <a:srgbClr val="FFFFFF"/>
                </a:solidFill>
              </a:defRPr>
            </a:pPr>
            <a:r>
              <a:t>Prayer Spaces in Schools</a:t>
            </a:r>
            <a:endParaRPr>
              <a:solidFill>
                <a:srgbClr val="343770"/>
              </a:solidFill>
            </a:endParaRPr>
          </a:p>
          <a:p>
            <a:pPr>
              <a:lnSpc>
                <a:spcPct val="90000"/>
              </a:lnSpc>
              <a:defRPr sz="8000" spc="-200">
                <a:solidFill>
                  <a:srgbClr val="FFFFFF"/>
                </a:solidFill>
              </a:defRPr>
            </a:pPr>
            <a:r>
              <a:t>Learning from a prayer space</a:t>
            </a:r>
          </a:p>
        </p:txBody>
      </p:sp>
      <p:sp>
        <p:nvSpPr>
          <p:cNvPr id="97" name="KS2     Lesson 1 of 4 What is prayer?"/>
          <p:cNvSpPr txBox="1"/>
          <p:nvPr/>
        </p:nvSpPr>
        <p:spPr>
          <a:xfrm>
            <a:off x="7662556" y="3337585"/>
            <a:ext cx="9058886" cy="2400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p>
            <a:pPr marL="0" marR="0" lvl="0" indent="0" algn="ctr" defTabSz="1828800" rtl="0" eaLnBrk="1" fontAlgn="auto" latinLnBrk="0" hangingPunct="0">
              <a:lnSpc>
                <a:spcPct val="100000"/>
              </a:lnSpc>
              <a:spcBef>
                <a:spcPts val="0"/>
              </a:spcBef>
              <a:spcAft>
                <a:spcPts val="0"/>
              </a:spcAft>
              <a:buClrTx/>
              <a:buSzTx/>
              <a:buFontTx/>
              <a:buNone/>
              <a:tabLst/>
              <a:defRPr sz="7200" b="1">
                <a:solidFill>
                  <a:srgbClr val="FFFFFF"/>
                </a:solidFill>
              </a:defRPr>
            </a:pPr>
            <a:r>
              <a:rPr kumimoji="0" sz="7200" b="1" i="0" u="none" strike="noStrike" kern="0" cap="none" spc="0" normalizeH="0" baseline="0" noProof="0" dirty="0">
                <a:ln>
                  <a:noFill/>
                </a:ln>
                <a:solidFill>
                  <a:srgbClr val="FFFFFF"/>
                </a:solidFill>
                <a:effectLst/>
                <a:uLnTx/>
                <a:uFillTx/>
                <a:latin typeface="Helvetica"/>
                <a:sym typeface="Helvetica"/>
              </a:rPr>
              <a:t>KS</a:t>
            </a:r>
            <a:r>
              <a:rPr kumimoji="0" lang="en-GB" sz="7200" b="1" i="0" u="none" strike="noStrike" kern="0" cap="none" spc="0" normalizeH="0" baseline="0" noProof="0" dirty="0">
                <a:ln>
                  <a:noFill/>
                </a:ln>
                <a:solidFill>
                  <a:srgbClr val="FFFFFF"/>
                </a:solidFill>
                <a:effectLst/>
                <a:uLnTx/>
                <a:uFillTx/>
                <a:latin typeface="Helvetica"/>
                <a:sym typeface="Helvetica"/>
              </a:rPr>
              <a:t>3</a:t>
            </a:r>
            <a:r>
              <a:rPr kumimoji="0" sz="7200" b="1" i="0" u="none" strike="noStrike" kern="0" cap="none" spc="0" normalizeH="0" baseline="0" noProof="0" dirty="0">
                <a:ln>
                  <a:noFill/>
                </a:ln>
                <a:solidFill>
                  <a:srgbClr val="FFFFFF"/>
                </a:solidFill>
                <a:effectLst/>
                <a:uLnTx/>
                <a:uFillTx/>
                <a:latin typeface="Helvetica"/>
                <a:sym typeface="Helvetica"/>
              </a:rPr>
              <a:t>     Lesson </a:t>
            </a:r>
            <a:r>
              <a:rPr kumimoji="0" lang="en-GB" sz="7200" b="1" i="0" u="none" strike="noStrike" kern="0" cap="none" spc="0" normalizeH="0" baseline="0" noProof="0">
                <a:ln>
                  <a:noFill/>
                </a:ln>
                <a:solidFill>
                  <a:srgbClr val="FFFFFF"/>
                </a:solidFill>
                <a:effectLst/>
                <a:uLnTx/>
                <a:uFillTx/>
                <a:latin typeface="Helvetica"/>
                <a:sym typeface="Helvetica"/>
              </a:rPr>
              <a:t>3</a:t>
            </a:r>
            <a:r>
              <a:rPr kumimoji="0" sz="7200" b="1" i="0" u="none" strike="noStrike" kern="0" cap="none" spc="0" normalizeH="0" baseline="0" noProof="0">
                <a:ln>
                  <a:noFill/>
                </a:ln>
                <a:solidFill>
                  <a:srgbClr val="FFFFFF"/>
                </a:solidFill>
                <a:effectLst/>
                <a:uLnTx/>
                <a:uFillTx/>
                <a:latin typeface="Helvetica"/>
                <a:sym typeface="Helvetica"/>
              </a:rPr>
              <a:t> </a:t>
            </a:r>
            <a:r>
              <a:rPr kumimoji="0" sz="7200" b="0" i="0" u="none" strike="noStrike" kern="0" cap="none" spc="0" normalizeH="0" baseline="0" noProof="0" dirty="0">
                <a:ln>
                  <a:noFill/>
                </a:ln>
                <a:solidFill>
                  <a:srgbClr val="FFFFFF"/>
                </a:solidFill>
                <a:effectLst/>
                <a:uLnTx/>
                <a:uFillTx/>
                <a:latin typeface="Helvetica"/>
                <a:sym typeface="Helvetica"/>
              </a:rPr>
              <a:t>of 4</a:t>
            </a:r>
            <a:br>
              <a:rPr kumimoji="0" sz="7200" b="0" i="0" u="none" strike="noStrike" kern="0" cap="none" spc="0" normalizeH="0" baseline="0" noProof="0" dirty="0">
                <a:ln>
                  <a:noFill/>
                </a:ln>
                <a:solidFill>
                  <a:srgbClr val="FFFFFF"/>
                </a:solidFill>
                <a:effectLst/>
                <a:uLnTx/>
                <a:uFillTx/>
                <a:latin typeface="Helvetica"/>
                <a:sym typeface="Helvetica"/>
              </a:rPr>
            </a:br>
            <a:r>
              <a:rPr kumimoji="0" sz="7200" b="1" i="0" u="none" strike="noStrike" kern="0" cap="none" spc="0" normalizeH="0" baseline="0" noProof="0" dirty="0">
                <a:ln>
                  <a:noFill/>
                </a:ln>
                <a:solidFill>
                  <a:srgbClr val="FFFFFF"/>
                </a:solidFill>
                <a:effectLst/>
                <a:uLnTx/>
                <a:uFillTx/>
                <a:latin typeface="Helvetica"/>
                <a:sym typeface="Helvetica"/>
              </a:rPr>
              <a:t>What is prayer?</a:t>
            </a:r>
          </a:p>
        </p:txBody>
      </p:sp>
      <p:pic>
        <p:nvPicPr>
          <p:cNvPr id="98" name="Picture 2" descr="Picture 2"/>
          <p:cNvPicPr>
            <a:picLocks noChangeAspect="1"/>
          </p:cNvPicPr>
          <p:nvPr/>
        </p:nvPicPr>
        <p:blipFill>
          <a:blip r:embed="rId4"/>
          <a:stretch>
            <a:fillRect/>
          </a:stretch>
        </p:blipFill>
        <p:spPr>
          <a:xfrm>
            <a:off x="716776" y="10623964"/>
            <a:ext cx="3009697" cy="2678402"/>
          </a:xfrm>
          <a:prstGeom prst="rect">
            <a:avLst/>
          </a:prstGeom>
          <a:ln w="12700">
            <a:miter lim="400000"/>
          </a:ln>
        </p:spPr>
      </p:pic>
      <p:pic>
        <p:nvPicPr>
          <p:cNvPr id="99" name="Picture 4" descr="Picture 4"/>
          <p:cNvPicPr>
            <a:picLocks noChangeAspect="1"/>
          </p:cNvPicPr>
          <p:nvPr/>
        </p:nvPicPr>
        <p:blipFill>
          <a:blip r:embed="rId5"/>
          <a:stretch>
            <a:fillRect/>
          </a:stretch>
        </p:blipFill>
        <p:spPr>
          <a:xfrm>
            <a:off x="3882602" y="12784487"/>
            <a:ext cx="3851725" cy="517880"/>
          </a:xfrm>
          <a:prstGeom prst="rect">
            <a:avLst/>
          </a:prstGeom>
          <a:ln w="12700">
            <a:miter lim="400000"/>
          </a:ln>
        </p:spPr>
      </p:pic>
      <p:pic>
        <p:nvPicPr>
          <p:cNvPr id="100" name="Picture 6" descr="Picture 6"/>
          <p:cNvPicPr>
            <a:picLocks noChangeAspect="1"/>
          </p:cNvPicPr>
          <p:nvPr/>
        </p:nvPicPr>
        <p:blipFill>
          <a:blip r:embed="rId6"/>
          <a:stretch>
            <a:fillRect/>
          </a:stretch>
        </p:blipFill>
        <p:spPr>
          <a:xfrm>
            <a:off x="18399093" y="11045063"/>
            <a:ext cx="4649327" cy="2264439"/>
          </a:xfrm>
          <a:prstGeom prst="rect">
            <a:avLst/>
          </a:prstGeom>
          <a:ln w="12700">
            <a:miter lim="400000"/>
          </a:ln>
        </p:spPr>
      </p:pic>
      <p:pic>
        <p:nvPicPr>
          <p:cNvPr id="101" name="Picture 3" descr="Picture 3"/>
          <p:cNvPicPr>
            <a:picLocks noChangeAspect="1"/>
          </p:cNvPicPr>
          <p:nvPr/>
        </p:nvPicPr>
        <p:blipFill>
          <a:blip r:embed="rId7"/>
          <a:stretch>
            <a:fillRect/>
          </a:stretch>
        </p:blipFill>
        <p:spPr>
          <a:xfrm>
            <a:off x="8980516" y="11043731"/>
            <a:ext cx="6422969" cy="226577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itle 1"/>
          <p:cNvSpPr txBox="1">
            <a:spLocks noGrp="1"/>
          </p:cNvSpPr>
          <p:nvPr>
            <p:ph type="title"/>
          </p:nvPr>
        </p:nvSpPr>
        <p:spPr>
          <a:xfrm>
            <a:off x="508000" y="-1"/>
            <a:ext cx="23015886" cy="2365822"/>
          </a:xfrm>
          <a:prstGeom prst="rect">
            <a:avLst/>
          </a:prstGeom>
        </p:spPr>
        <p:txBody>
          <a:bodyPr anchor="t">
            <a:noAutofit/>
          </a:bodyPr>
          <a:lstStyle>
            <a:lvl1pPr>
              <a:defRPr sz="7600" b="1">
                <a:solidFill>
                  <a:srgbClr val="343770"/>
                </a:solidFill>
              </a:defRPr>
            </a:lvl1pPr>
          </a:lstStyle>
          <a:p>
            <a:r>
              <a:t>Three surveys asked British people about prayer. The results varied a bit.</a:t>
            </a:r>
          </a:p>
        </p:txBody>
      </p:sp>
      <p:sp>
        <p:nvSpPr>
          <p:cNvPr id="196" name="Content Placeholder 2"/>
          <p:cNvSpPr txBox="1">
            <a:spLocks noGrp="1"/>
          </p:cNvSpPr>
          <p:nvPr>
            <p:ph type="body" sz="half" idx="1"/>
          </p:nvPr>
        </p:nvSpPr>
        <p:spPr>
          <a:xfrm>
            <a:off x="444188" y="8781159"/>
            <a:ext cx="23495623" cy="4723425"/>
          </a:xfrm>
          <a:prstGeom prst="rect">
            <a:avLst/>
          </a:prstGeom>
        </p:spPr>
        <p:txBody>
          <a:bodyPr>
            <a:noAutofit/>
          </a:bodyPr>
          <a:lstStyle/>
          <a:p>
            <a:pPr marL="457199" indent="-457199">
              <a:defRPr sz="5200" b="1">
                <a:solidFill>
                  <a:srgbClr val="008F00"/>
                </a:solidFill>
              </a:defRPr>
            </a:pPr>
            <a:r>
              <a:t>In each survey, how many people said they never prayed?</a:t>
            </a:r>
          </a:p>
          <a:p>
            <a:pPr marL="457199" indent="-457199">
              <a:defRPr sz="5200" b="1">
                <a:solidFill>
                  <a:srgbClr val="008F00"/>
                </a:solidFill>
              </a:defRPr>
            </a:pPr>
            <a:r>
              <a:t>What’s the highest figure for weekly prayer between the three surveys? And the lowest?</a:t>
            </a:r>
          </a:p>
          <a:p>
            <a:pPr marL="457199" indent="-457199">
              <a:defRPr sz="5200" b="1">
                <a:solidFill>
                  <a:srgbClr val="008F00"/>
                </a:solidFill>
              </a:defRPr>
            </a:pPr>
            <a:r>
              <a:t>People who pray occasionally or often add up to 43%, 46% or 49%.</a:t>
            </a:r>
            <a:br/>
            <a:r>
              <a:t>Why do you think people pray? What do you think they might pray for?</a:t>
            </a:r>
          </a:p>
        </p:txBody>
      </p:sp>
      <p:grpSp>
        <p:nvGrpSpPr>
          <p:cNvPr id="207" name="Group"/>
          <p:cNvGrpSpPr/>
          <p:nvPr/>
        </p:nvGrpSpPr>
        <p:grpSpPr>
          <a:xfrm>
            <a:off x="444189" y="2365819"/>
            <a:ext cx="23495622" cy="6233960"/>
            <a:chOff x="0" y="0"/>
            <a:chExt cx="23495621" cy="6233958"/>
          </a:xfrm>
        </p:grpSpPr>
        <p:grpSp>
          <p:nvGrpSpPr>
            <p:cNvPr id="200" name="Group"/>
            <p:cNvGrpSpPr/>
            <p:nvPr/>
          </p:nvGrpSpPr>
          <p:grpSpPr>
            <a:xfrm>
              <a:off x="-1" y="0"/>
              <a:ext cx="19143870" cy="6224366"/>
              <a:chOff x="0" y="0"/>
              <a:chExt cx="19143868" cy="6224365"/>
            </a:xfrm>
          </p:grpSpPr>
          <p:pic>
            <p:nvPicPr>
              <p:cNvPr id="197" name="Content Placeholder 6" descr="Content Placeholder 6"/>
              <p:cNvPicPr>
                <a:picLocks noChangeAspect="1"/>
              </p:cNvPicPr>
              <p:nvPr/>
            </p:nvPicPr>
            <p:blipFill>
              <a:blip r:embed="rId3"/>
              <a:srcRect l="2039" r="32317" b="69177"/>
              <a:stretch>
                <a:fillRect/>
              </a:stretch>
            </p:blipFill>
            <p:spPr>
              <a:xfrm>
                <a:off x="0" y="0"/>
                <a:ext cx="6542340" cy="6224366"/>
              </a:xfrm>
              <a:prstGeom prst="rect">
                <a:avLst/>
              </a:prstGeom>
              <a:ln w="12700" cap="flat">
                <a:noFill/>
                <a:miter lim="400000"/>
              </a:ln>
              <a:effectLst/>
            </p:spPr>
          </p:pic>
          <p:pic>
            <p:nvPicPr>
              <p:cNvPr id="198" name="Content Placeholder 6" descr="Content Placeholder 6"/>
              <p:cNvPicPr>
                <a:picLocks noChangeAspect="1"/>
              </p:cNvPicPr>
              <p:nvPr/>
            </p:nvPicPr>
            <p:blipFill>
              <a:blip r:embed="rId3"/>
              <a:srcRect l="3606" t="30701" r="34087" b="38665"/>
              <a:stretch>
                <a:fillRect/>
              </a:stretch>
            </p:blipFill>
            <p:spPr>
              <a:xfrm>
                <a:off x="6542126" y="0"/>
                <a:ext cx="6247998" cy="6224179"/>
              </a:xfrm>
              <a:prstGeom prst="rect">
                <a:avLst/>
              </a:prstGeom>
              <a:ln w="12700" cap="flat">
                <a:noFill/>
                <a:miter lim="400000"/>
              </a:ln>
              <a:effectLst/>
            </p:spPr>
          </p:pic>
          <p:pic>
            <p:nvPicPr>
              <p:cNvPr id="199" name="Content Placeholder 6" descr="Content Placeholder 6"/>
              <p:cNvPicPr>
                <a:picLocks noChangeAspect="1"/>
              </p:cNvPicPr>
              <p:nvPr/>
            </p:nvPicPr>
            <p:blipFill>
              <a:blip r:embed="rId3"/>
              <a:srcRect l="2862" t="61208" r="33305" b="7931"/>
              <a:stretch>
                <a:fillRect/>
              </a:stretch>
            </p:blipFill>
            <p:spPr>
              <a:xfrm>
                <a:off x="12790166" y="0"/>
                <a:ext cx="6353703" cy="6223983"/>
              </a:xfrm>
              <a:prstGeom prst="rect">
                <a:avLst/>
              </a:prstGeom>
              <a:ln w="12700" cap="flat">
                <a:noFill/>
                <a:miter lim="400000"/>
              </a:ln>
              <a:effectLst/>
            </p:spPr>
          </p:pic>
        </p:grpSp>
        <p:sp>
          <p:nvSpPr>
            <p:cNvPr id="201" name="Rectangle"/>
            <p:cNvSpPr/>
            <p:nvPr/>
          </p:nvSpPr>
          <p:spPr>
            <a:xfrm>
              <a:off x="19143868" y="0"/>
              <a:ext cx="4351753" cy="6205230"/>
            </a:xfrm>
            <a:prstGeom prst="rect">
              <a:avLst/>
            </a:prstGeom>
            <a:solidFill>
              <a:srgbClr val="FDF6E7"/>
            </a:solidFill>
            <a:ln w="12700" cap="flat">
              <a:noFill/>
              <a:miter lim="400000"/>
            </a:ln>
            <a:effectLst/>
          </p:spPr>
          <p:txBody>
            <a:bodyPr wrap="square" lIns="91439" tIns="91439" rIns="91439" bIns="91439" numCol="1" anchor="ctr">
              <a:noAutofit/>
            </a:bodyPr>
            <a:lstStyle/>
            <a:p>
              <a:endParaRPr/>
            </a:p>
          </p:txBody>
        </p:sp>
        <p:sp>
          <p:nvSpPr>
            <p:cNvPr id="202" name="At least once a week…"/>
            <p:cNvSpPr txBox="1"/>
            <p:nvPr/>
          </p:nvSpPr>
          <p:spPr>
            <a:xfrm>
              <a:off x="20551263" y="69378"/>
              <a:ext cx="2944359" cy="616458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a:spcBef>
                  <a:spcPts val="2800"/>
                </a:spcBef>
              </a:pPr>
              <a:r>
                <a:t>At least once a week</a:t>
              </a:r>
            </a:p>
            <a:p>
              <a:pPr>
                <a:spcBef>
                  <a:spcPts val="2800"/>
                </a:spcBef>
              </a:pPr>
              <a:r>
                <a:t>Occasionally (less than once a week)</a:t>
              </a:r>
            </a:p>
            <a:p>
              <a:pPr>
                <a:spcBef>
                  <a:spcPts val="2800"/>
                </a:spcBef>
              </a:pPr>
              <a:r>
                <a:t>Never</a:t>
              </a:r>
            </a:p>
            <a:p>
              <a:pPr>
                <a:spcBef>
                  <a:spcPts val="2800"/>
                </a:spcBef>
              </a:pPr>
              <a:r>
                <a:t>Don’t know / prefer not to say</a:t>
              </a:r>
            </a:p>
          </p:txBody>
        </p:sp>
        <p:sp>
          <p:nvSpPr>
            <p:cNvPr id="203" name="Circle"/>
            <p:cNvSpPr/>
            <p:nvPr/>
          </p:nvSpPr>
          <p:spPr>
            <a:xfrm>
              <a:off x="19665827" y="211623"/>
              <a:ext cx="508001" cy="508001"/>
            </a:xfrm>
            <a:prstGeom prst="ellipse">
              <a:avLst/>
            </a:prstGeom>
            <a:solidFill>
              <a:srgbClr val="5196B8"/>
            </a:solidFill>
            <a:ln w="12700" cap="flat">
              <a:noFill/>
              <a:miter lim="400000"/>
            </a:ln>
            <a:effectLst/>
          </p:spPr>
          <p:txBody>
            <a:bodyPr wrap="square" lIns="91439" tIns="91439" rIns="91439" bIns="91439" numCol="1" anchor="ctr">
              <a:noAutofit/>
            </a:bodyPr>
            <a:lstStyle/>
            <a:p>
              <a:endParaRPr/>
            </a:p>
          </p:txBody>
        </p:sp>
        <p:sp>
          <p:nvSpPr>
            <p:cNvPr id="204" name="Circle"/>
            <p:cNvSpPr/>
            <p:nvPr/>
          </p:nvSpPr>
          <p:spPr>
            <a:xfrm>
              <a:off x="19665827" y="1669602"/>
              <a:ext cx="508001" cy="508001"/>
            </a:xfrm>
            <a:prstGeom prst="ellipse">
              <a:avLst/>
            </a:prstGeom>
            <a:solidFill>
              <a:srgbClr val="53A463"/>
            </a:solidFill>
            <a:ln w="12700" cap="flat">
              <a:noFill/>
              <a:miter lim="400000"/>
            </a:ln>
            <a:effectLst/>
          </p:spPr>
          <p:txBody>
            <a:bodyPr wrap="square" lIns="91439" tIns="91439" rIns="91439" bIns="91439" numCol="1" anchor="ctr">
              <a:noAutofit/>
            </a:bodyPr>
            <a:lstStyle/>
            <a:p>
              <a:endParaRPr/>
            </a:p>
          </p:txBody>
        </p:sp>
        <p:sp>
          <p:nvSpPr>
            <p:cNvPr id="205" name="Circle"/>
            <p:cNvSpPr/>
            <p:nvPr/>
          </p:nvSpPr>
          <p:spPr>
            <a:xfrm>
              <a:off x="19665827" y="3684310"/>
              <a:ext cx="508001" cy="508001"/>
            </a:xfrm>
            <a:prstGeom prst="ellipse">
              <a:avLst/>
            </a:prstGeom>
            <a:solidFill>
              <a:srgbClr val="D43772"/>
            </a:solidFill>
            <a:ln w="12700" cap="flat">
              <a:noFill/>
              <a:miter lim="400000"/>
            </a:ln>
            <a:effectLst/>
          </p:spPr>
          <p:txBody>
            <a:bodyPr wrap="square" lIns="91439" tIns="91439" rIns="91439" bIns="91439" numCol="1" anchor="ctr">
              <a:noAutofit/>
            </a:bodyPr>
            <a:lstStyle/>
            <a:p>
              <a:endParaRPr/>
            </a:p>
          </p:txBody>
        </p:sp>
        <p:sp>
          <p:nvSpPr>
            <p:cNvPr id="206" name="Circle"/>
            <p:cNvSpPr/>
            <p:nvPr/>
          </p:nvSpPr>
          <p:spPr>
            <a:xfrm>
              <a:off x="19665827" y="4550929"/>
              <a:ext cx="508001" cy="508001"/>
            </a:xfrm>
            <a:prstGeom prst="ellipse">
              <a:avLst/>
            </a:prstGeom>
            <a:solidFill>
              <a:srgbClr val="45437E"/>
            </a:solidFill>
            <a:ln w="12700" cap="flat">
              <a:noFill/>
              <a:miter lim="400000"/>
            </a:ln>
            <a:effectLst/>
          </p:spPr>
          <p:txBody>
            <a:bodyPr wrap="square" lIns="91439" tIns="91439" rIns="91439" bIns="91439" numCol="1" anchor="ctr">
              <a:noAutofit/>
            </a:bodyPr>
            <a:lstStyle/>
            <a:p>
              <a:endParaRPr/>
            </a:p>
          </p:txBody>
        </p:sp>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Picture 5" descr="Picture 5"/>
          <p:cNvPicPr>
            <a:picLocks noChangeAspect="1"/>
          </p:cNvPicPr>
          <p:nvPr/>
        </p:nvPicPr>
        <p:blipFill>
          <a:blip r:embed="rId3"/>
          <a:stretch>
            <a:fillRect/>
          </a:stretch>
        </p:blipFill>
        <p:spPr>
          <a:xfrm>
            <a:off x="15957601" y="275573"/>
            <a:ext cx="7890290" cy="13164854"/>
          </a:xfrm>
          <a:prstGeom prst="rect">
            <a:avLst/>
          </a:prstGeom>
          <a:ln w="12700">
            <a:miter lim="400000"/>
          </a:ln>
        </p:spPr>
      </p:pic>
      <p:sp>
        <p:nvSpPr>
          <p:cNvPr id="212" name="TextBox 6"/>
          <p:cNvSpPr txBox="1"/>
          <p:nvPr/>
        </p:nvSpPr>
        <p:spPr>
          <a:xfrm>
            <a:off x="508000" y="1396702"/>
            <a:ext cx="14876561" cy="111252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nSpc>
                <a:spcPct val="90000"/>
              </a:lnSpc>
              <a:spcBef>
                <a:spcPts val="2500"/>
              </a:spcBef>
              <a:defRPr sz="4800" b="1">
                <a:solidFill>
                  <a:srgbClr val="0563C1"/>
                </a:solidFill>
              </a:defRPr>
            </a:pPr>
            <a:r>
              <a:t>A global survey. Take a look at this data sheet.</a:t>
            </a:r>
          </a:p>
          <a:p>
            <a:pPr marL="571500" indent="-571500">
              <a:lnSpc>
                <a:spcPct val="90000"/>
              </a:lnSpc>
              <a:spcBef>
                <a:spcPts val="2500"/>
              </a:spcBef>
              <a:buSzPct val="100000"/>
              <a:buFont typeface="Helvetica"/>
              <a:buChar char="•"/>
              <a:defRPr sz="4800" b="1">
                <a:solidFill>
                  <a:srgbClr val="0563C1"/>
                </a:solidFill>
              </a:defRPr>
            </a:pPr>
            <a:r>
              <a:t>First of all </a:t>
            </a:r>
            <a:r>
              <a:rPr>
                <a:solidFill>
                  <a:srgbClr val="008F00"/>
                </a:solidFill>
              </a:rPr>
              <a:t>work out what it says about how happy people are</a:t>
            </a:r>
            <a:r>
              <a:t> in different countries. </a:t>
            </a:r>
          </a:p>
          <a:p>
            <a:pPr marL="571500" indent="-571500">
              <a:lnSpc>
                <a:spcPct val="90000"/>
              </a:lnSpc>
              <a:spcBef>
                <a:spcPts val="2500"/>
              </a:spcBef>
              <a:buSzPct val="100000"/>
              <a:buFont typeface="Helvetica"/>
              <a:buChar char="•"/>
              <a:defRPr sz="4800" b="1">
                <a:solidFill>
                  <a:srgbClr val="0563C1"/>
                </a:solidFill>
              </a:defRPr>
            </a:pPr>
            <a:r>
              <a:t>Then notice that in each country, the data splits the religious from the non-religious and splits the religious into two groups – actively religious, or inactive in their religion. Being ‘actively religious’ includes being a person who prays in an intentional way. </a:t>
            </a:r>
          </a:p>
          <a:p>
            <a:pPr marL="571500" indent="-571500">
              <a:lnSpc>
                <a:spcPct val="90000"/>
              </a:lnSpc>
              <a:spcBef>
                <a:spcPts val="2500"/>
              </a:spcBef>
              <a:buSzPct val="100000"/>
              <a:buFont typeface="Helvetica"/>
              <a:buChar char="•"/>
              <a:defRPr sz="4800" b="1">
                <a:solidFill>
                  <a:srgbClr val="008F00"/>
                </a:solidFill>
              </a:defRPr>
            </a:pPr>
            <a:r>
              <a:t>Who is happier?</a:t>
            </a:r>
          </a:p>
          <a:p>
            <a:pPr marL="571500" indent="-571500">
              <a:lnSpc>
                <a:spcPct val="90000"/>
              </a:lnSpc>
              <a:spcBef>
                <a:spcPts val="2500"/>
              </a:spcBef>
              <a:buSzPct val="100000"/>
              <a:buFont typeface="Helvetica"/>
              <a:buChar char="•"/>
              <a:defRPr sz="4800" b="1">
                <a:solidFill>
                  <a:srgbClr val="008F00"/>
                </a:solidFill>
              </a:defRPr>
            </a:pPr>
            <a:r>
              <a:t>Why?</a:t>
            </a:r>
          </a:p>
          <a:p>
            <a:pPr marL="571500" indent="-571500">
              <a:lnSpc>
                <a:spcPct val="90000"/>
              </a:lnSpc>
              <a:spcBef>
                <a:spcPts val="2500"/>
              </a:spcBef>
              <a:buSzPct val="100000"/>
              <a:buFont typeface="Helvetica"/>
              <a:buChar char="•"/>
              <a:defRPr sz="4800" b="1">
                <a:solidFill>
                  <a:srgbClr val="0563C1"/>
                </a:solidFill>
              </a:defRPr>
            </a:pPr>
            <a:r>
              <a:rPr>
                <a:solidFill>
                  <a:srgbClr val="008F00"/>
                </a:solidFill>
              </a:rPr>
              <a:t>Do people want to be happy?</a:t>
            </a:r>
            <a:r>
              <a:t> It’s very rare to say no. This research shows that actively praying makes people happier.</a:t>
            </a:r>
          </a:p>
        </p:txBody>
      </p:sp>
      <p:sp>
        <p:nvSpPr>
          <p:cNvPr id="213" name="Does prayer work?"/>
          <p:cNvSpPr txBox="1">
            <a:spLocks noGrp="1"/>
          </p:cNvSpPr>
          <p:nvPr>
            <p:ph type="title" idx="4294967295"/>
          </p:nvPr>
        </p:nvSpPr>
        <p:spPr>
          <a:xfrm>
            <a:off x="508000" y="0"/>
            <a:ext cx="16434242" cy="1396703"/>
          </a:xfrm>
          <a:prstGeom prst="rect">
            <a:avLst/>
          </a:prstGeom>
        </p:spPr>
        <p:txBody>
          <a:bodyPr anchor="t">
            <a:noAutofit/>
          </a:bodyPr>
          <a:lstStyle>
            <a:lvl1pPr>
              <a:defRPr sz="7600" b="1">
                <a:solidFill>
                  <a:srgbClr val="343770"/>
                </a:solidFill>
              </a:defRPr>
            </a:lvl1pPr>
          </a:lstStyle>
          <a:p>
            <a:r>
              <a:t>Does prayer work?</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12"/>
                                        </p:tgtEl>
                                        <p:attrNameLst>
                                          <p:attrName>style.visibility</p:attrName>
                                        </p:attrNameLst>
                                      </p:cBhvr>
                                      <p:to>
                                        <p:strVal val="visible"/>
                                      </p:to>
                                    </p:set>
                                    <p:animEffect transition="in" filter="fade">
                                      <p:cBhvr>
                                        <p:cTn id="7"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5" descr="Picture 5"/>
          <p:cNvPicPr>
            <a:picLocks noChangeAspect="1"/>
          </p:cNvPicPr>
          <p:nvPr/>
        </p:nvPicPr>
        <p:blipFill>
          <a:blip r:embed="rId3"/>
          <a:stretch>
            <a:fillRect/>
          </a:stretch>
        </p:blipFill>
        <p:spPr>
          <a:xfrm>
            <a:off x="15957601" y="275573"/>
            <a:ext cx="7890290" cy="13164854"/>
          </a:xfrm>
          <a:prstGeom prst="rect">
            <a:avLst/>
          </a:prstGeom>
          <a:ln w="12700">
            <a:miter lim="400000"/>
          </a:ln>
        </p:spPr>
      </p:pic>
      <p:sp>
        <p:nvSpPr>
          <p:cNvPr id="218" name="TextBox 6"/>
          <p:cNvSpPr txBox="1"/>
          <p:nvPr/>
        </p:nvSpPr>
        <p:spPr>
          <a:xfrm>
            <a:off x="508000" y="1920758"/>
            <a:ext cx="14310600" cy="101727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571500" indent="-571500">
              <a:lnSpc>
                <a:spcPct val="90000"/>
              </a:lnSpc>
              <a:spcBef>
                <a:spcPts val="2500"/>
              </a:spcBef>
              <a:buSzPct val="100000"/>
              <a:buFont typeface="Helvetica"/>
              <a:buChar char="•"/>
              <a:defRPr sz="4800" b="1">
                <a:solidFill>
                  <a:srgbClr val="0563C1"/>
                </a:solidFill>
              </a:defRPr>
            </a:pPr>
            <a:r>
              <a:rPr>
                <a:solidFill>
                  <a:srgbClr val="008F00"/>
                </a:solidFill>
              </a:rPr>
              <a:t>What is wise – and what is unwise – about this idea:</a:t>
            </a:r>
            <a:r>
              <a:t> ‘being actively religious makes you happier.”</a:t>
            </a:r>
          </a:p>
          <a:p>
            <a:pPr marL="571500" indent="-571500">
              <a:lnSpc>
                <a:spcPct val="90000"/>
              </a:lnSpc>
              <a:spcBef>
                <a:spcPts val="2500"/>
              </a:spcBef>
              <a:buSzPct val="100000"/>
              <a:buFont typeface="Helvetica"/>
              <a:buChar char="•"/>
              <a:defRPr sz="4800" b="1">
                <a:solidFill>
                  <a:srgbClr val="0563C1"/>
                </a:solidFill>
              </a:defRPr>
            </a:pPr>
            <a:r>
              <a:t>Relational consciousness is Dr Rebecca Nye’s description of what spiritual life is about. It is about how good you are at being aware of how you relate to;</a:t>
            </a:r>
            <a:br/>
            <a:r>
              <a:t>– yourself</a:t>
            </a:r>
            <a:br/>
            <a:r>
              <a:t>– others</a:t>
            </a:r>
            <a:br/>
            <a:r>
              <a:t>– the Earth</a:t>
            </a:r>
            <a:br/>
            <a:r>
              <a:t>– and ‘the big beyond’ or ‘God’ </a:t>
            </a:r>
          </a:p>
          <a:p>
            <a:pPr marL="571500" indent="-571500">
              <a:lnSpc>
                <a:spcPct val="90000"/>
              </a:lnSpc>
              <a:spcBef>
                <a:spcPts val="2500"/>
              </a:spcBef>
              <a:buSzPct val="100000"/>
              <a:buFont typeface="Helvetica"/>
              <a:buChar char="•"/>
              <a:defRPr sz="4800" b="1">
                <a:solidFill>
                  <a:srgbClr val="008F00"/>
                </a:solidFill>
              </a:defRPr>
            </a:pPr>
            <a:r>
              <a:t>Do you think in the future we are likely to need prayer as a part of what makes humans happy?</a:t>
            </a:r>
          </a:p>
        </p:txBody>
      </p:sp>
      <p:sp>
        <p:nvSpPr>
          <p:cNvPr id="219" name="Does prayer work?"/>
          <p:cNvSpPr txBox="1">
            <a:spLocks noGrp="1"/>
          </p:cNvSpPr>
          <p:nvPr>
            <p:ph type="title" idx="4294967295"/>
          </p:nvPr>
        </p:nvSpPr>
        <p:spPr>
          <a:xfrm>
            <a:off x="508000" y="0"/>
            <a:ext cx="16434242" cy="1396703"/>
          </a:xfrm>
          <a:prstGeom prst="rect">
            <a:avLst/>
          </a:prstGeom>
        </p:spPr>
        <p:txBody>
          <a:bodyPr anchor="t">
            <a:noAutofit/>
          </a:bodyPr>
          <a:lstStyle>
            <a:lvl1pPr>
              <a:defRPr sz="7600" b="1">
                <a:solidFill>
                  <a:srgbClr val="343770"/>
                </a:solidFill>
              </a:defRPr>
            </a:lvl1pPr>
          </a:lstStyle>
          <a:p>
            <a:r>
              <a:t>Does prayer work?</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18"/>
                                        </p:tgtEl>
                                        <p:attrNameLst>
                                          <p:attrName>style.visibility</p:attrName>
                                        </p:attrNameLst>
                                      </p:cBhvr>
                                      <p:to>
                                        <p:strVal val="visible"/>
                                      </p:to>
                                    </p:set>
                                    <p:animEffect transition="in" filter="fade">
                                      <p:cBhvr>
                                        <p:cTn id="7"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extBox 8"/>
          <p:cNvSpPr txBox="1"/>
          <p:nvPr/>
        </p:nvSpPr>
        <p:spPr>
          <a:xfrm>
            <a:off x="511238" y="2620766"/>
            <a:ext cx="20413465" cy="32410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nSpc>
                <a:spcPct val="90000"/>
              </a:lnSpc>
              <a:spcBef>
                <a:spcPts val="2000"/>
              </a:spcBef>
              <a:defRPr sz="7200" b="1">
                <a:solidFill>
                  <a:srgbClr val="0563C1"/>
                </a:solidFill>
              </a:defRPr>
            </a:lvl1pPr>
          </a:lstStyle>
          <a:p>
            <a:r>
              <a:t>If you wanted to find out about prayer through a survey of British people what questions could you ask?</a:t>
            </a:r>
          </a:p>
        </p:txBody>
      </p:sp>
      <p:sp>
        <p:nvSpPr>
          <p:cNvPr id="224" name="Does prayer work?"/>
          <p:cNvSpPr txBox="1">
            <a:spLocks noGrp="1"/>
          </p:cNvSpPr>
          <p:nvPr>
            <p:ph type="title"/>
          </p:nvPr>
        </p:nvSpPr>
        <p:spPr>
          <a:xfrm>
            <a:off x="511238" y="0"/>
            <a:ext cx="11328401" cy="1706521"/>
          </a:xfrm>
          <a:prstGeom prst="rect">
            <a:avLst/>
          </a:prstGeom>
        </p:spPr>
        <p:txBody>
          <a:bodyPr>
            <a:noAutofit/>
          </a:bodyPr>
          <a:lstStyle>
            <a:lvl1pPr>
              <a:spcBef>
                <a:spcPts val="2000"/>
              </a:spcBef>
              <a:defRPr sz="7600" b="1" spc="-304">
                <a:solidFill>
                  <a:srgbClr val="343770"/>
                </a:solidFill>
              </a:defRPr>
            </a:lvl1pPr>
          </a:lstStyle>
          <a:p>
            <a:r>
              <a:t>Does prayer work?</a:t>
            </a:r>
          </a:p>
        </p:txBody>
      </p:sp>
      <p:sp>
        <p:nvSpPr>
          <p:cNvPr id="225" name="Jot down three questions with a partner.…"/>
          <p:cNvSpPr txBox="1"/>
          <p:nvPr/>
        </p:nvSpPr>
        <p:spPr>
          <a:xfrm>
            <a:off x="5243637" y="9079097"/>
            <a:ext cx="17978161" cy="25120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a:lnSpc>
                <a:spcPct val="90000"/>
              </a:lnSpc>
              <a:spcBef>
                <a:spcPts val="2000"/>
              </a:spcBef>
              <a:defRPr sz="7200" b="1">
                <a:solidFill>
                  <a:srgbClr val="0563C1"/>
                </a:solidFill>
              </a:defRPr>
            </a:pPr>
            <a:r>
              <a:rPr>
                <a:solidFill>
                  <a:srgbClr val="008F00"/>
                </a:solidFill>
              </a:rPr>
              <a:t>Jot down three questions with a partner.</a:t>
            </a:r>
            <a:r>
              <a:t> </a:t>
            </a:r>
          </a:p>
          <a:p>
            <a:pPr>
              <a:lnSpc>
                <a:spcPct val="90000"/>
              </a:lnSpc>
              <a:spcBef>
                <a:spcPts val="2000"/>
              </a:spcBef>
              <a:defRPr sz="7200" b="1">
                <a:solidFill>
                  <a:srgbClr val="008F00"/>
                </a:solidFill>
              </a:defRPr>
            </a:pPr>
            <a:r>
              <a:t>Then share ideas round the class.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23">
                                            <p:bg/>
                                          </p:spTgt>
                                        </p:tgtEl>
                                        <p:attrNameLst>
                                          <p:attrName>style.visibility</p:attrName>
                                        </p:attrNameLst>
                                      </p:cBhvr>
                                      <p:to>
                                        <p:strVal val="visible"/>
                                      </p:to>
                                    </p:set>
                                    <p:animEffect transition="in" filter="fade">
                                      <p:cBhvr>
                                        <p:cTn id="7" dur="500"/>
                                        <p:tgtEl>
                                          <p:spTgt spid="223">
                                            <p:bg/>
                                          </p:spTgt>
                                        </p:tgtEl>
                                      </p:cBhvr>
                                    </p:animEffect>
                                  </p:childTnLst>
                                </p:cTn>
                              </p:par>
                              <p:par>
                                <p:cTn id="8" presetID="10" presetClass="entr" presetSubtype="0" fill="hold" grpId="1" nodeType="withEffect">
                                  <p:stCondLst>
                                    <p:cond delay="0"/>
                                  </p:stCondLst>
                                  <p:iterate>
                                    <p:tmAbs val="0"/>
                                  </p:iterate>
                                  <p:childTnLst>
                                    <p:set>
                                      <p:cBhvr>
                                        <p:cTn id="9" fill="hold"/>
                                        <p:tgtEl>
                                          <p:spTgt spid="223">
                                            <p:txEl>
                                              <p:pRg st="0" end="0"/>
                                            </p:txEl>
                                          </p:spTgt>
                                        </p:tgtEl>
                                        <p:attrNameLst>
                                          <p:attrName>style.visibility</p:attrName>
                                        </p:attrNameLst>
                                      </p:cBhvr>
                                      <p:to>
                                        <p:strVal val="visible"/>
                                      </p:to>
                                    </p:set>
                                    <p:animEffect transition="in" filter="fade">
                                      <p:cBhvr>
                                        <p:cTn id="10" dur="500"/>
                                        <p:tgtEl>
                                          <p:spTgt spid="2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Content Placeholder 5" descr="Content Placeholder 5"/>
          <p:cNvPicPr>
            <a:picLocks noChangeAspect="1"/>
          </p:cNvPicPr>
          <p:nvPr/>
        </p:nvPicPr>
        <p:blipFill>
          <a:blip r:embed="rId3"/>
          <a:srcRect l="10573" t="29453"/>
          <a:stretch>
            <a:fillRect/>
          </a:stretch>
        </p:blipFill>
        <p:spPr>
          <a:xfrm>
            <a:off x="511238" y="3954764"/>
            <a:ext cx="16425712" cy="9412368"/>
          </a:xfrm>
          <a:prstGeom prst="rect">
            <a:avLst/>
          </a:prstGeom>
          <a:ln w="12700">
            <a:miter lim="400000"/>
          </a:ln>
        </p:spPr>
      </p:pic>
      <p:sp>
        <p:nvSpPr>
          <p:cNvPr id="230" name="TextBox 8"/>
          <p:cNvSpPr txBox="1"/>
          <p:nvPr/>
        </p:nvSpPr>
        <p:spPr>
          <a:xfrm>
            <a:off x="17211127" y="1258570"/>
            <a:ext cx="6830460" cy="112903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nSpc>
                <a:spcPct val="90000"/>
              </a:lnSpc>
              <a:spcBef>
                <a:spcPts val="2000"/>
              </a:spcBef>
              <a:defRPr sz="5800" b="1">
                <a:solidFill>
                  <a:srgbClr val="343770"/>
                </a:solidFill>
              </a:defRPr>
            </a:pPr>
            <a:r>
              <a:t>Some British data</a:t>
            </a:r>
          </a:p>
          <a:p>
            <a:pPr>
              <a:lnSpc>
                <a:spcPct val="90000"/>
              </a:lnSpc>
              <a:spcBef>
                <a:spcPts val="2000"/>
              </a:spcBef>
              <a:defRPr sz="5200" b="1">
                <a:solidFill>
                  <a:srgbClr val="008F00"/>
                </a:solidFill>
              </a:defRPr>
            </a:pPr>
            <a:endParaRPr/>
          </a:p>
          <a:p>
            <a:pPr>
              <a:lnSpc>
                <a:spcPct val="90000"/>
              </a:lnSpc>
              <a:spcBef>
                <a:spcPts val="2000"/>
              </a:spcBef>
              <a:defRPr sz="5200" b="1">
                <a:solidFill>
                  <a:srgbClr val="0563C1"/>
                </a:solidFill>
              </a:defRPr>
            </a:pPr>
            <a:r>
              <a:t>TEAR Fund is a Christian aid agency, working with some of the poorest people in the world. They wanted to know about prayer, so they did a survey.</a:t>
            </a:r>
          </a:p>
          <a:p>
            <a:pPr>
              <a:lnSpc>
                <a:spcPct val="90000"/>
              </a:lnSpc>
              <a:spcBef>
                <a:spcPts val="2000"/>
              </a:spcBef>
              <a:defRPr sz="5200" b="1">
                <a:solidFill>
                  <a:srgbClr val="008F00"/>
                </a:solidFill>
              </a:defRPr>
            </a:pPr>
            <a:r>
              <a:t>What strikes you about the info here? </a:t>
            </a:r>
          </a:p>
          <a:p>
            <a:pPr>
              <a:lnSpc>
                <a:spcPct val="90000"/>
              </a:lnSpc>
              <a:spcBef>
                <a:spcPts val="2000"/>
              </a:spcBef>
              <a:defRPr sz="5200" b="1">
                <a:solidFill>
                  <a:srgbClr val="0563C1"/>
                </a:solidFill>
              </a:defRPr>
            </a:pPr>
            <a:r>
              <a:t>The next slide shows more detail.</a:t>
            </a:r>
          </a:p>
        </p:txBody>
      </p:sp>
      <p:sp>
        <p:nvSpPr>
          <p:cNvPr id="231" name="Does prayer work?"/>
          <p:cNvSpPr txBox="1">
            <a:spLocks noGrp="1"/>
          </p:cNvSpPr>
          <p:nvPr>
            <p:ph type="title"/>
          </p:nvPr>
        </p:nvSpPr>
        <p:spPr>
          <a:xfrm>
            <a:off x="511238" y="0"/>
            <a:ext cx="11328401" cy="1706521"/>
          </a:xfrm>
          <a:prstGeom prst="rect">
            <a:avLst/>
          </a:prstGeom>
        </p:spPr>
        <p:txBody>
          <a:bodyPr>
            <a:noAutofit/>
          </a:bodyPr>
          <a:lstStyle>
            <a:lvl1pPr>
              <a:spcBef>
                <a:spcPts val="2000"/>
              </a:spcBef>
              <a:defRPr sz="7600" b="1" spc="-304">
                <a:solidFill>
                  <a:srgbClr val="343770"/>
                </a:solidFill>
              </a:defRPr>
            </a:lvl1pPr>
          </a:lstStyle>
          <a:p>
            <a:r>
              <a:t>Does prayer work?</a:t>
            </a:r>
          </a:p>
        </p:txBody>
      </p:sp>
      <p:sp>
        <p:nvSpPr>
          <p:cNvPr id="232" name="In 2017 TearFund and Savanta ComRes did a survey of 2,069 adults (18+) in Britain. Of these, 1,060 (51%) said they prayed at least sometimes. Those 1,060 were asked how strongly they agreed with a series of statements about the effect of prayer."/>
          <p:cNvSpPr txBox="1"/>
          <p:nvPr/>
        </p:nvSpPr>
        <p:spPr>
          <a:xfrm>
            <a:off x="511238" y="1463079"/>
            <a:ext cx="15694727" cy="22034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nSpc>
                <a:spcPct val="90000"/>
              </a:lnSpc>
              <a:defRPr b="1">
                <a:solidFill>
                  <a:srgbClr val="343770"/>
                </a:solidFill>
              </a:defRPr>
            </a:lvl1pPr>
          </a:lstStyle>
          <a:p>
            <a:r>
              <a:t>In 2017 TearFund and Savanta ComRes did a survey of 2,069 adults (18+) in Britain. Of these, 1,060 (51%) said they prayed at least sometimes. Those 1,060 were asked how strongly they agreed with a series of statements about the effect of prayer.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30">
                                            <p:txEl>
                                              <p:pRg st="4" end="4"/>
                                            </p:txEl>
                                          </p:spTgt>
                                        </p:tgtEl>
                                        <p:attrNameLst>
                                          <p:attrName>style.visibility</p:attrName>
                                        </p:attrNameLst>
                                      </p:cBhvr>
                                      <p:to>
                                        <p:strVal val="visible"/>
                                      </p:to>
                                    </p:set>
                                    <p:animEffect transition="in" filter="fade">
                                      <p:cBhvr>
                                        <p:cTn id="7" dur="500"/>
                                        <p:tgtEl>
                                          <p:spTgt spid="2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4" descr="Picture 4"/>
          <p:cNvPicPr>
            <a:picLocks noChangeAspect="1"/>
          </p:cNvPicPr>
          <p:nvPr/>
        </p:nvPicPr>
        <p:blipFill>
          <a:blip r:embed="rId2"/>
          <a:srcRect l="1689" t="1987" r="1016" b="6235"/>
          <a:stretch>
            <a:fillRect/>
          </a:stretch>
        </p:blipFill>
        <p:spPr>
          <a:xfrm>
            <a:off x="511238" y="1706520"/>
            <a:ext cx="16817705" cy="11515093"/>
          </a:xfrm>
          <a:prstGeom prst="rect">
            <a:avLst/>
          </a:prstGeom>
          <a:ln w="12700">
            <a:miter lim="400000"/>
          </a:ln>
        </p:spPr>
      </p:pic>
      <p:sp>
        <p:nvSpPr>
          <p:cNvPr id="237" name="TextBox 5"/>
          <p:cNvSpPr txBox="1"/>
          <p:nvPr/>
        </p:nvSpPr>
        <p:spPr>
          <a:xfrm>
            <a:off x="17753229" y="956309"/>
            <a:ext cx="6435767" cy="11803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nSpc>
                <a:spcPct val="90000"/>
              </a:lnSpc>
              <a:spcBef>
                <a:spcPts val="2000"/>
              </a:spcBef>
              <a:defRPr sz="4200" b="1">
                <a:solidFill>
                  <a:srgbClr val="0563C1"/>
                </a:solidFill>
              </a:defRPr>
            </a:pPr>
            <a:r>
              <a:t>Look at the data carefully so that you can answer these questions:</a:t>
            </a:r>
          </a:p>
          <a:p>
            <a:pPr marL="355600" indent="-355600">
              <a:lnSpc>
                <a:spcPct val="90000"/>
              </a:lnSpc>
              <a:spcBef>
                <a:spcPts val="2000"/>
              </a:spcBef>
              <a:buSzPct val="100000"/>
              <a:buChar char="•"/>
              <a:defRPr sz="4200" b="1">
                <a:solidFill>
                  <a:srgbClr val="008F00"/>
                </a:solidFill>
              </a:defRPr>
            </a:pPr>
            <a:r>
              <a:t>Percentage of Muslims who believe God answers prayers</a:t>
            </a:r>
          </a:p>
          <a:p>
            <a:pPr marL="355600" indent="-355600">
              <a:lnSpc>
                <a:spcPct val="90000"/>
              </a:lnSpc>
              <a:spcBef>
                <a:spcPts val="2000"/>
              </a:spcBef>
              <a:buSzPct val="100000"/>
              <a:buChar char="•"/>
              <a:defRPr sz="4200" b="1">
                <a:solidFill>
                  <a:srgbClr val="008F00"/>
                </a:solidFill>
              </a:defRPr>
            </a:pPr>
            <a:r>
              <a:t>Percentage of non-religious who think prayer can change the world</a:t>
            </a:r>
          </a:p>
          <a:p>
            <a:pPr marL="355600" indent="-355600">
              <a:lnSpc>
                <a:spcPct val="90000"/>
              </a:lnSpc>
              <a:spcBef>
                <a:spcPts val="2000"/>
              </a:spcBef>
              <a:buSzPct val="100000"/>
              <a:buChar char="•"/>
              <a:defRPr sz="4200" b="1">
                <a:solidFill>
                  <a:srgbClr val="008F00"/>
                </a:solidFill>
              </a:defRPr>
            </a:pPr>
            <a:r>
              <a:t>Percentage of Christians who have witnessed answers to their own prayers</a:t>
            </a:r>
          </a:p>
          <a:p>
            <a:pPr>
              <a:lnSpc>
                <a:spcPct val="90000"/>
              </a:lnSpc>
              <a:spcBef>
                <a:spcPts val="2000"/>
              </a:spcBef>
              <a:defRPr sz="4200" b="1">
                <a:solidFill>
                  <a:srgbClr val="008F00"/>
                </a:solidFill>
              </a:defRPr>
            </a:pPr>
            <a:endParaRPr/>
          </a:p>
          <a:p>
            <a:pPr>
              <a:lnSpc>
                <a:spcPct val="90000"/>
              </a:lnSpc>
              <a:spcBef>
                <a:spcPts val="2000"/>
              </a:spcBef>
              <a:defRPr sz="4200" b="1">
                <a:solidFill>
                  <a:srgbClr val="008F00"/>
                </a:solidFill>
              </a:defRPr>
            </a:pPr>
            <a:r>
              <a:t>What is surprising in this data table?</a:t>
            </a:r>
          </a:p>
        </p:txBody>
      </p:sp>
      <p:sp>
        <p:nvSpPr>
          <p:cNvPr id="238" name="Does prayer work?"/>
          <p:cNvSpPr txBox="1">
            <a:spLocks noGrp="1"/>
          </p:cNvSpPr>
          <p:nvPr>
            <p:ph type="title"/>
          </p:nvPr>
        </p:nvSpPr>
        <p:spPr>
          <a:xfrm>
            <a:off x="511238" y="0"/>
            <a:ext cx="11328401" cy="1706521"/>
          </a:xfrm>
          <a:prstGeom prst="rect">
            <a:avLst/>
          </a:prstGeom>
        </p:spPr>
        <p:txBody>
          <a:bodyPr>
            <a:noAutofit/>
          </a:bodyPr>
          <a:lstStyle>
            <a:lvl1pPr>
              <a:spcBef>
                <a:spcPts val="2000"/>
              </a:spcBef>
              <a:defRPr sz="7600" b="1" spc="-304">
                <a:solidFill>
                  <a:srgbClr val="343770"/>
                </a:solidFill>
              </a:defRPr>
            </a:lvl1pPr>
          </a:lstStyle>
          <a:p>
            <a:r>
              <a:t>Does prayer work?</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Content Placeholder 5" descr="Content Placeholder 5"/>
          <p:cNvPicPr>
            <a:picLocks noChangeAspect="1"/>
          </p:cNvPicPr>
          <p:nvPr/>
        </p:nvPicPr>
        <p:blipFill>
          <a:blip r:embed="rId2"/>
          <a:srcRect t="10932"/>
          <a:stretch>
            <a:fillRect/>
          </a:stretch>
        </p:blipFill>
        <p:spPr>
          <a:xfrm>
            <a:off x="0" y="3183721"/>
            <a:ext cx="16947299" cy="8949751"/>
          </a:xfrm>
          <a:prstGeom prst="rect">
            <a:avLst/>
          </a:prstGeom>
          <a:ln w="12700">
            <a:miter lim="400000"/>
          </a:ln>
        </p:spPr>
      </p:pic>
      <p:sp>
        <p:nvSpPr>
          <p:cNvPr id="241" name="TextBox 6"/>
          <p:cNvSpPr txBox="1"/>
          <p:nvPr/>
        </p:nvSpPr>
        <p:spPr>
          <a:xfrm>
            <a:off x="17210171" y="2328496"/>
            <a:ext cx="7099713" cy="10660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nSpc>
                <a:spcPct val="90000"/>
              </a:lnSpc>
              <a:spcBef>
                <a:spcPts val="2000"/>
              </a:spcBef>
              <a:defRPr sz="4200" b="1">
                <a:solidFill>
                  <a:srgbClr val="0563C1"/>
                </a:solidFill>
              </a:defRPr>
            </a:pPr>
            <a:r>
              <a:t>Look at the data carefully so that you can answer these questions:</a:t>
            </a:r>
          </a:p>
          <a:p>
            <a:pPr marL="355600" indent="-355600">
              <a:lnSpc>
                <a:spcPct val="90000"/>
              </a:lnSpc>
              <a:spcBef>
                <a:spcPts val="2000"/>
              </a:spcBef>
              <a:buSzPct val="100000"/>
              <a:buChar char="•"/>
              <a:defRPr sz="4200" b="1">
                <a:solidFill>
                  <a:srgbClr val="008F00"/>
                </a:solidFill>
              </a:defRPr>
            </a:pPr>
            <a:r>
              <a:t>Percentage who believe prayer can bring peace?</a:t>
            </a:r>
          </a:p>
          <a:p>
            <a:pPr marL="355600" indent="-355600">
              <a:lnSpc>
                <a:spcPct val="90000"/>
              </a:lnSpc>
              <a:spcBef>
                <a:spcPts val="2000"/>
              </a:spcBef>
              <a:buSzPct val="100000"/>
              <a:buChar char="•"/>
              <a:defRPr sz="4200" b="1">
                <a:solidFill>
                  <a:srgbClr val="008F00"/>
                </a:solidFill>
              </a:defRPr>
            </a:pPr>
            <a:r>
              <a:t>Percentage who think prayer can have healing power?</a:t>
            </a:r>
          </a:p>
          <a:p>
            <a:pPr marL="355600" indent="-355600">
              <a:lnSpc>
                <a:spcPct val="90000"/>
              </a:lnSpc>
              <a:spcBef>
                <a:spcPts val="2000"/>
              </a:spcBef>
              <a:buSzPct val="100000"/>
              <a:buChar char="•"/>
              <a:defRPr sz="4200" b="1">
                <a:solidFill>
                  <a:srgbClr val="008F00"/>
                </a:solidFill>
              </a:defRPr>
            </a:pPr>
            <a:r>
              <a:t>Percentage who think prayer doesn’t work?</a:t>
            </a:r>
          </a:p>
          <a:p>
            <a:pPr>
              <a:lnSpc>
                <a:spcPct val="90000"/>
              </a:lnSpc>
              <a:spcBef>
                <a:spcPts val="2000"/>
              </a:spcBef>
              <a:defRPr sz="4200" b="1">
                <a:solidFill>
                  <a:srgbClr val="0563C1"/>
                </a:solidFill>
              </a:defRPr>
            </a:pPr>
            <a:r>
              <a:t>Private question:</a:t>
            </a:r>
            <a:br/>
            <a:r>
              <a:rPr>
                <a:solidFill>
                  <a:srgbClr val="008F00"/>
                </a:solidFill>
              </a:rPr>
              <a:t>Which of these 4 connects to your experience of the Prayer Space?</a:t>
            </a:r>
          </a:p>
          <a:p>
            <a:pPr>
              <a:lnSpc>
                <a:spcPct val="90000"/>
              </a:lnSpc>
              <a:spcBef>
                <a:spcPts val="2000"/>
              </a:spcBef>
              <a:defRPr sz="4200" b="1">
                <a:solidFill>
                  <a:srgbClr val="008F00"/>
                </a:solidFill>
              </a:defRPr>
            </a:pPr>
            <a:r>
              <a:t>What is surprising in this data table?</a:t>
            </a:r>
          </a:p>
        </p:txBody>
      </p:sp>
      <p:sp>
        <p:nvSpPr>
          <p:cNvPr id="242" name="People were asked which statement came closest to their views of prayer:"/>
          <p:cNvSpPr txBox="1">
            <a:spLocks noGrp="1"/>
          </p:cNvSpPr>
          <p:nvPr>
            <p:ph type="title"/>
          </p:nvPr>
        </p:nvSpPr>
        <p:spPr>
          <a:xfrm>
            <a:off x="508000" y="0"/>
            <a:ext cx="16702172" cy="2341015"/>
          </a:xfrm>
          <a:prstGeom prst="rect">
            <a:avLst/>
          </a:prstGeom>
        </p:spPr>
        <p:txBody>
          <a:bodyPr anchor="t">
            <a:noAutofit/>
          </a:bodyPr>
          <a:lstStyle>
            <a:lvl1pPr>
              <a:defRPr sz="7200" b="1">
                <a:solidFill>
                  <a:srgbClr val="343770"/>
                </a:solidFill>
              </a:defRPr>
            </a:lvl1pPr>
          </a:lstStyle>
          <a:p>
            <a:r>
              <a:t>People were asked which statement came closest to their views of prayer:</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le 1"/>
          <p:cNvSpPr txBox="1">
            <a:spLocks noGrp="1"/>
          </p:cNvSpPr>
          <p:nvPr>
            <p:ph type="title"/>
          </p:nvPr>
        </p:nvSpPr>
        <p:spPr>
          <a:xfrm>
            <a:off x="512901" y="-1"/>
            <a:ext cx="23332798" cy="2277726"/>
          </a:xfrm>
          <a:prstGeom prst="rect">
            <a:avLst/>
          </a:prstGeom>
        </p:spPr>
        <p:txBody>
          <a:bodyPr anchor="t">
            <a:noAutofit/>
          </a:bodyPr>
          <a:lstStyle>
            <a:lvl1pPr>
              <a:defRPr sz="7600" b="1">
                <a:solidFill>
                  <a:srgbClr val="343770"/>
                </a:solidFill>
              </a:defRPr>
            </a:lvl1pPr>
          </a:lstStyle>
          <a:p>
            <a:r>
              <a:t>Expressing your own viewpoints (your ideas will be shared in the class)</a:t>
            </a:r>
          </a:p>
        </p:txBody>
      </p:sp>
      <p:graphicFrame>
        <p:nvGraphicFramePr>
          <p:cNvPr id="245" name="Content Placeholder 5"/>
          <p:cNvGraphicFramePr/>
          <p:nvPr/>
        </p:nvGraphicFramePr>
        <p:xfrm>
          <a:off x="797169" y="2430935"/>
          <a:ext cx="22789660" cy="10880520"/>
        </p:xfrm>
        <a:graphic>
          <a:graphicData uri="http://schemas.openxmlformats.org/drawingml/2006/table">
            <a:tbl>
              <a:tblPr firstRow="1" bandRow="1">
                <a:tableStyleId>{4C3C2611-4C71-4FC5-86AE-919BDF0F9419}</a:tableStyleId>
              </a:tblPr>
              <a:tblGrid>
                <a:gridCol w="12583568">
                  <a:extLst>
                    <a:ext uri="{9D8B030D-6E8A-4147-A177-3AD203B41FA5}">
                      <a16:colId xmlns:a16="http://schemas.microsoft.com/office/drawing/2014/main" val="20000"/>
                    </a:ext>
                  </a:extLst>
                </a:gridCol>
                <a:gridCol w="10193391">
                  <a:extLst>
                    <a:ext uri="{9D8B030D-6E8A-4147-A177-3AD203B41FA5}">
                      <a16:colId xmlns:a16="http://schemas.microsoft.com/office/drawing/2014/main" val="20001"/>
                    </a:ext>
                  </a:extLst>
                </a:gridCol>
              </a:tblGrid>
              <a:tr h="1879069">
                <a:tc>
                  <a:txBody>
                    <a:bodyPr/>
                    <a:lstStyle/>
                    <a:p>
                      <a:pPr algn="ctr">
                        <a:defRPr sz="1800" b="0">
                          <a:solidFill>
                            <a:srgbClr val="000000"/>
                          </a:solidFill>
                        </a:defRPr>
                      </a:pPr>
                      <a:r>
                        <a:rPr sz="7600" b="1">
                          <a:solidFill>
                            <a:srgbClr val="FFFFFF"/>
                          </a:solidFill>
                        </a:rPr>
                        <a:t>Big ideas about prayer</a:t>
                      </a:r>
                    </a:p>
                  </a:txBody>
                  <a:tcPr marL="45720" marR="45720" anchor="ctr" horzOverflow="overflow"/>
                </a:tc>
                <a:tc>
                  <a:txBody>
                    <a:bodyPr/>
                    <a:lstStyle/>
                    <a:p>
                      <a:pPr algn="l">
                        <a:defRPr sz="1800" b="0">
                          <a:solidFill>
                            <a:srgbClr val="000000"/>
                          </a:solidFill>
                        </a:defRPr>
                      </a:pPr>
                      <a:r>
                        <a:rPr sz="3600" b="1">
                          <a:solidFill>
                            <a:srgbClr val="FFFFFF"/>
                          </a:solidFill>
                        </a:rPr>
                        <a:t>Your reaction: Number and comments. 1-6 1=Agree strongly / agree  / agree a bit / disagree a bit / disagree / 6=disagree strongly</a:t>
                      </a:r>
                    </a:p>
                  </a:txBody>
                  <a:tcPr marL="45720" marR="45720" anchor="ctr" horzOverflow="overflow"/>
                </a:tc>
                <a:extLst>
                  <a:ext uri="{0D108BD9-81ED-4DB2-BD59-A6C34878D82A}">
                    <a16:rowId xmlns:a16="http://schemas.microsoft.com/office/drawing/2014/main" val="10000"/>
                  </a:ext>
                </a:extLst>
              </a:tr>
              <a:tr h="1456014">
                <a:tc>
                  <a:txBody>
                    <a:bodyPr/>
                    <a:lstStyle/>
                    <a:p>
                      <a:pPr algn="l">
                        <a:lnSpc>
                          <a:spcPct val="90000"/>
                        </a:lnSpc>
                        <a:defRPr sz="1800"/>
                      </a:pPr>
                      <a:r>
                        <a:rPr sz="3400" b="1">
                          <a:solidFill>
                            <a:srgbClr val="78206E"/>
                          </a:solidFill>
                        </a:rPr>
                        <a:t>“Prayer is a waste of breath. It is pointless.”</a:t>
                      </a:r>
                    </a:p>
                  </a:txBody>
                  <a:tcPr marL="45720" marR="45720" anchor="ctr" horzOverflow="overflow"/>
                </a:tc>
                <a:tc>
                  <a:txBody>
                    <a:bodyPr/>
                    <a:lstStyle/>
                    <a:p>
                      <a:pPr algn="l">
                        <a:lnSpc>
                          <a:spcPct val="90000"/>
                        </a:lnSpc>
                        <a:defRPr sz="3600"/>
                      </a:pPr>
                      <a:endParaRPr/>
                    </a:p>
                  </a:txBody>
                  <a:tcPr marL="45720" marR="45720" anchor="ctr" horzOverflow="overflow"/>
                </a:tc>
                <a:extLst>
                  <a:ext uri="{0D108BD9-81ED-4DB2-BD59-A6C34878D82A}">
                    <a16:rowId xmlns:a16="http://schemas.microsoft.com/office/drawing/2014/main" val="10001"/>
                  </a:ext>
                </a:extLst>
              </a:tr>
              <a:tr h="1560362">
                <a:tc>
                  <a:txBody>
                    <a:bodyPr/>
                    <a:lstStyle/>
                    <a:p>
                      <a:pPr algn="l">
                        <a:lnSpc>
                          <a:spcPct val="90000"/>
                        </a:lnSpc>
                        <a:defRPr sz="1800"/>
                      </a:pPr>
                      <a:r>
                        <a:rPr sz="3400" b="1">
                          <a:solidFill>
                            <a:srgbClr val="78206E"/>
                          </a:solidFill>
                        </a:rPr>
                        <a:t>“I don’t pray much myself, but if other people feel the benefit, then why worry? If it works for you, then good luck.”</a:t>
                      </a:r>
                    </a:p>
                  </a:txBody>
                  <a:tcPr marL="45720" marR="45720" anchor="ctr" horzOverflow="overflow"/>
                </a:tc>
                <a:tc>
                  <a:txBody>
                    <a:bodyPr/>
                    <a:lstStyle/>
                    <a:p>
                      <a:pPr algn="l">
                        <a:lnSpc>
                          <a:spcPct val="90000"/>
                        </a:lnSpc>
                        <a:defRPr sz="3600"/>
                      </a:pPr>
                      <a:endParaRPr/>
                    </a:p>
                  </a:txBody>
                  <a:tcPr marL="45720" marR="45720" anchor="ctr" horzOverflow="overflow"/>
                </a:tc>
                <a:extLst>
                  <a:ext uri="{0D108BD9-81ED-4DB2-BD59-A6C34878D82A}">
                    <a16:rowId xmlns:a16="http://schemas.microsoft.com/office/drawing/2014/main" val="10002"/>
                  </a:ext>
                </a:extLst>
              </a:tr>
              <a:tr h="1560362">
                <a:tc>
                  <a:txBody>
                    <a:bodyPr/>
                    <a:lstStyle/>
                    <a:p>
                      <a:pPr algn="l">
                        <a:lnSpc>
                          <a:spcPct val="90000"/>
                        </a:lnSpc>
                        <a:defRPr sz="1800"/>
                      </a:pPr>
                      <a:r>
                        <a:rPr sz="3400" b="1">
                          <a:solidFill>
                            <a:srgbClr val="78206E"/>
                          </a:solidFill>
                        </a:rPr>
                        <a:t>“The best way to find out if prayer works: try it for a month. Pray daily and unselfishly for something good. Did it happen?”</a:t>
                      </a:r>
                    </a:p>
                  </a:txBody>
                  <a:tcPr marL="45720" marR="45720" anchor="ctr" horzOverflow="overflow"/>
                </a:tc>
                <a:tc>
                  <a:txBody>
                    <a:bodyPr/>
                    <a:lstStyle/>
                    <a:p>
                      <a:pPr algn="l">
                        <a:lnSpc>
                          <a:spcPct val="90000"/>
                        </a:lnSpc>
                        <a:defRPr sz="3600"/>
                      </a:pPr>
                      <a:endParaRPr/>
                    </a:p>
                  </a:txBody>
                  <a:tcPr marL="45720" marR="45720" anchor="ctr" horzOverflow="overflow"/>
                </a:tc>
                <a:extLst>
                  <a:ext uri="{0D108BD9-81ED-4DB2-BD59-A6C34878D82A}">
                    <a16:rowId xmlns:a16="http://schemas.microsoft.com/office/drawing/2014/main" val="10003"/>
                  </a:ext>
                </a:extLst>
              </a:tr>
              <a:tr h="1560362">
                <a:tc>
                  <a:txBody>
                    <a:bodyPr/>
                    <a:lstStyle/>
                    <a:p>
                      <a:pPr algn="l">
                        <a:lnSpc>
                          <a:spcPct val="90000"/>
                        </a:lnSpc>
                        <a:defRPr sz="1800"/>
                      </a:pPr>
                      <a:r>
                        <a:rPr sz="3400" b="1">
                          <a:solidFill>
                            <a:srgbClr val="78206E"/>
                          </a:solidFill>
                        </a:rPr>
                        <a:t>“God is good, and hears all our prayers. Wisely, God sometimes gives us what we pray for and sometimes not.”</a:t>
                      </a:r>
                    </a:p>
                  </a:txBody>
                  <a:tcPr marL="45720" marR="45720" anchor="ctr" horzOverflow="overflow"/>
                </a:tc>
                <a:tc>
                  <a:txBody>
                    <a:bodyPr/>
                    <a:lstStyle/>
                    <a:p>
                      <a:pPr algn="l">
                        <a:lnSpc>
                          <a:spcPct val="90000"/>
                        </a:lnSpc>
                        <a:defRPr sz="3600"/>
                      </a:pPr>
                      <a:endParaRPr/>
                    </a:p>
                  </a:txBody>
                  <a:tcPr marL="45720" marR="45720" anchor="ctr" horzOverflow="overflow"/>
                </a:tc>
                <a:extLst>
                  <a:ext uri="{0D108BD9-81ED-4DB2-BD59-A6C34878D82A}">
                    <a16:rowId xmlns:a16="http://schemas.microsoft.com/office/drawing/2014/main" val="10004"/>
                  </a:ext>
                </a:extLst>
              </a:tr>
              <a:tr h="1456014">
                <a:tc>
                  <a:txBody>
                    <a:bodyPr/>
                    <a:lstStyle/>
                    <a:p>
                      <a:pPr algn="l">
                        <a:lnSpc>
                          <a:spcPct val="90000"/>
                        </a:lnSpc>
                        <a:defRPr sz="1800"/>
                      </a:pPr>
                      <a:r>
                        <a:rPr sz="3400" b="1">
                          <a:solidFill>
                            <a:srgbClr val="78206E"/>
                          </a:solidFill>
                        </a:rPr>
                        <a:t>“Prayer is a puzzle and a mystery. Sometimes it seems to work, sometimes it falls flat. God knows why (literally)”</a:t>
                      </a:r>
                    </a:p>
                  </a:txBody>
                  <a:tcPr marL="45720" marR="45720" anchor="ctr" horzOverflow="overflow"/>
                </a:tc>
                <a:tc>
                  <a:txBody>
                    <a:bodyPr/>
                    <a:lstStyle/>
                    <a:p>
                      <a:pPr algn="l">
                        <a:lnSpc>
                          <a:spcPct val="90000"/>
                        </a:lnSpc>
                        <a:defRPr sz="3600"/>
                      </a:pPr>
                      <a:endParaRPr/>
                    </a:p>
                  </a:txBody>
                  <a:tcPr marL="45720" marR="45720" anchor="ctr" horzOverflow="overflow"/>
                </a:tc>
                <a:extLst>
                  <a:ext uri="{0D108BD9-81ED-4DB2-BD59-A6C34878D82A}">
                    <a16:rowId xmlns:a16="http://schemas.microsoft.com/office/drawing/2014/main" val="10005"/>
                  </a:ext>
                </a:extLst>
              </a:tr>
              <a:tr h="1560362">
                <a:tc>
                  <a:txBody>
                    <a:bodyPr/>
                    <a:lstStyle/>
                    <a:p>
                      <a:pPr algn="l">
                        <a:lnSpc>
                          <a:spcPct val="90000"/>
                        </a:lnSpc>
                        <a:defRPr sz="1800"/>
                      </a:pPr>
                      <a:r>
                        <a:rPr sz="3400" b="1">
                          <a:solidFill>
                            <a:srgbClr val="78206E"/>
                          </a:solidFill>
                        </a:rPr>
                        <a:t>“I think the biggest difference prayer makes is to me – helping me accept life as it is, be calm, have trust and live with love.”</a:t>
                      </a:r>
                    </a:p>
                  </a:txBody>
                  <a:tcPr marL="45720" marR="45720" anchor="ctr" horzOverflow="overflow"/>
                </a:tc>
                <a:tc>
                  <a:txBody>
                    <a:bodyPr/>
                    <a:lstStyle/>
                    <a:p>
                      <a:pPr algn="l">
                        <a:lnSpc>
                          <a:spcPct val="90000"/>
                        </a:lnSpc>
                        <a:defRPr sz="3600"/>
                      </a:pPr>
                      <a:endParaRPr/>
                    </a:p>
                  </a:txBody>
                  <a:tcPr marL="45720" marR="45720" anchor="ctr" horzOverflow="overflow"/>
                </a:tc>
                <a:extLst>
                  <a:ext uri="{0D108BD9-81ED-4DB2-BD59-A6C34878D82A}">
                    <a16:rowId xmlns:a16="http://schemas.microsoft.com/office/drawing/2014/main" val="10006"/>
                  </a:ext>
                </a:extLst>
              </a:tr>
            </a:tbl>
          </a:graphicData>
        </a:graphic>
      </p:graphicFrame>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itle 1"/>
          <p:cNvSpPr txBox="1">
            <a:spLocks noGrp="1"/>
          </p:cNvSpPr>
          <p:nvPr>
            <p:ph type="title"/>
          </p:nvPr>
        </p:nvSpPr>
        <p:spPr>
          <a:xfrm>
            <a:off x="508000" y="0"/>
            <a:ext cx="21031200" cy="1403350"/>
          </a:xfrm>
          <a:prstGeom prst="rect">
            <a:avLst/>
          </a:prstGeom>
        </p:spPr>
        <p:txBody>
          <a:bodyPr/>
          <a:lstStyle>
            <a:lvl1pPr defTabSz="1773936">
              <a:defRPr sz="7372" b="1">
                <a:solidFill>
                  <a:srgbClr val="343770"/>
                </a:solidFill>
              </a:defRPr>
            </a:lvl1pPr>
          </a:lstStyle>
          <a:p>
            <a:r>
              <a:t>Broad views of prayer and spirituality: discuss</a:t>
            </a:r>
          </a:p>
        </p:txBody>
      </p:sp>
      <p:sp>
        <p:nvSpPr>
          <p:cNvPr id="250" name="Content Placeholder 2"/>
          <p:cNvSpPr txBox="1">
            <a:spLocks noGrp="1"/>
          </p:cNvSpPr>
          <p:nvPr>
            <p:ph type="body" idx="1"/>
          </p:nvPr>
        </p:nvSpPr>
        <p:spPr>
          <a:xfrm>
            <a:off x="595534" y="1640371"/>
            <a:ext cx="23192932" cy="11229297"/>
          </a:xfrm>
          <a:prstGeom prst="rect">
            <a:avLst/>
          </a:prstGeom>
        </p:spPr>
        <p:txBody>
          <a:bodyPr>
            <a:noAutofit/>
          </a:bodyPr>
          <a:lstStyle/>
          <a:p>
            <a:pPr marL="326571" indent="-326571">
              <a:spcBef>
                <a:spcPts val="2600"/>
              </a:spcBef>
              <a:buFont typeface="Arial"/>
              <a:defRPr sz="5200" b="1">
                <a:solidFill>
                  <a:srgbClr val="008F00"/>
                </a:solidFill>
              </a:defRPr>
            </a:pPr>
            <a:r>
              <a:rPr>
                <a:solidFill>
                  <a:srgbClr val="0563C1"/>
                </a:solidFill>
              </a:rPr>
              <a:t>In this lesson you have looked at some statistical surveys of attitudes to prayer in the UK and from around the world.</a:t>
            </a:r>
            <a:br>
              <a:rPr>
                <a:solidFill>
                  <a:srgbClr val="0563C1"/>
                </a:solidFill>
              </a:rPr>
            </a:br>
            <a:r>
              <a:t>What will you remember from this?</a:t>
            </a:r>
          </a:p>
          <a:p>
            <a:pPr marL="326571" indent="-326571">
              <a:spcBef>
                <a:spcPts val="2600"/>
              </a:spcBef>
              <a:buFont typeface="Arial"/>
              <a:defRPr sz="5200" b="1">
                <a:solidFill>
                  <a:srgbClr val="008F00"/>
                </a:solidFill>
              </a:defRPr>
            </a:pPr>
            <a:r>
              <a:rPr>
                <a:solidFill>
                  <a:srgbClr val="0563C1"/>
                </a:solidFill>
              </a:rPr>
              <a:t>Statistics don’t tell us about meanings, but rather about populations. </a:t>
            </a:r>
            <a:r>
              <a:t>Why do some people pray every day, and find it worthwhile, but others not at all, and don’t care?</a:t>
            </a:r>
          </a:p>
          <a:p>
            <a:pPr marL="326571" indent="-326571">
              <a:spcBef>
                <a:spcPts val="2600"/>
              </a:spcBef>
              <a:buFont typeface="Arial"/>
              <a:defRPr sz="5200" b="1">
                <a:solidFill>
                  <a:srgbClr val="008F00"/>
                </a:solidFill>
              </a:defRPr>
            </a:pPr>
            <a:r>
              <a:rPr>
                <a:solidFill>
                  <a:srgbClr val="0563C1"/>
                </a:solidFill>
              </a:rPr>
              <a:t>There is some evidence (not proof of course) that praying each day makes people calmer, happier and more resilient.</a:t>
            </a:r>
            <a:br>
              <a:rPr>
                <a:solidFill>
                  <a:srgbClr val="0563C1"/>
                </a:solidFill>
              </a:rPr>
            </a:br>
            <a:r>
              <a:t>How do you explain findings like these?</a:t>
            </a:r>
          </a:p>
          <a:p>
            <a:pPr marL="326571" indent="-326571">
              <a:spcBef>
                <a:spcPts val="2600"/>
              </a:spcBef>
              <a:buFont typeface="Arial"/>
              <a:defRPr sz="5200" b="1">
                <a:solidFill>
                  <a:srgbClr val="008F00"/>
                </a:solidFill>
              </a:defRPr>
            </a:pPr>
            <a:r>
              <a:rPr>
                <a:solidFill>
                  <a:srgbClr val="0563C1"/>
                </a:solidFill>
              </a:rPr>
              <a:t>Christian theologies of prayer suggest at least 5 ways prayer ‘works’: ‘God hears our prayers, God’s presence can be experienced when we pray. God in Jesus asks his followers to be persistent in prayer. Praying opens up our lives to spiritual possibilities. God works through prayer.'</a:t>
            </a:r>
            <a:r>
              <a:t> What do you think of each of these five ideas?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itle 1"/>
          <p:cNvSpPr txBox="1">
            <a:spLocks noGrp="1"/>
          </p:cNvSpPr>
          <p:nvPr>
            <p:ph type="title"/>
          </p:nvPr>
        </p:nvSpPr>
        <p:spPr>
          <a:xfrm>
            <a:off x="10155115" y="254000"/>
            <a:ext cx="13631983" cy="2400241"/>
          </a:xfrm>
          <a:prstGeom prst="rect">
            <a:avLst/>
          </a:prstGeom>
        </p:spPr>
        <p:txBody>
          <a:bodyPr anchor="t">
            <a:noAutofit/>
          </a:bodyPr>
          <a:lstStyle/>
          <a:p>
            <a:pPr>
              <a:defRPr sz="6400" b="1">
                <a:solidFill>
                  <a:srgbClr val="343770"/>
                </a:solidFill>
              </a:defRPr>
            </a:pPr>
            <a:r>
              <a:t>Reflecting on spiritual responses</a:t>
            </a:r>
            <a:br/>
            <a:r>
              <a:t>Jenni, 14</a:t>
            </a:r>
          </a:p>
        </p:txBody>
      </p:sp>
      <p:pic>
        <p:nvPicPr>
          <p:cNvPr id="255" name="Content Placeholder 5" descr="Content Placeholder 5"/>
          <p:cNvPicPr>
            <a:picLocks noChangeAspect="1"/>
          </p:cNvPicPr>
          <p:nvPr/>
        </p:nvPicPr>
        <p:blipFill>
          <a:blip r:embed="rId2"/>
          <a:stretch>
            <a:fillRect/>
          </a:stretch>
        </p:blipFill>
        <p:spPr>
          <a:xfrm>
            <a:off x="0" y="0"/>
            <a:ext cx="9753600" cy="13753772"/>
          </a:xfrm>
          <a:prstGeom prst="rect">
            <a:avLst/>
          </a:prstGeom>
          <a:ln w="12700">
            <a:miter lim="400000"/>
          </a:ln>
        </p:spPr>
      </p:pic>
      <p:sp>
        <p:nvSpPr>
          <p:cNvPr id="256" name="Content Placeholder 3"/>
          <p:cNvSpPr txBox="1">
            <a:spLocks noGrp="1"/>
          </p:cNvSpPr>
          <p:nvPr>
            <p:ph type="body" idx="1"/>
          </p:nvPr>
        </p:nvSpPr>
        <p:spPr>
          <a:xfrm>
            <a:off x="10356468" y="2756875"/>
            <a:ext cx="13457877" cy="10390641"/>
          </a:xfrm>
          <a:prstGeom prst="rect">
            <a:avLst/>
          </a:prstGeom>
        </p:spPr>
        <p:txBody>
          <a:bodyPr>
            <a:noAutofit/>
          </a:bodyPr>
          <a:lstStyle/>
          <a:p>
            <a:pPr marL="0" indent="0">
              <a:buSzTx/>
              <a:buNone/>
              <a:defRPr sz="5200" b="1">
                <a:solidFill>
                  <a:srgbClr val="0563C1"/>
                </a:solidFill>
              </a:defRPr>
            </a:pPr>
            <a:r>
              <a:t>“My art work about prayer uses Bible texts about our spiritual lives: ‘do not be anxious about anything, but pray, and God will give you peace.’ Similar teaching comes from Psalms and the New Testament.</a:t>
            </a:r>
          </a:p>
          <a:p>
            <a:pPr marL="0" indent="0">
              <a:buSzTx/>
              <a:buNone/>
              <a:defRPr sz="5200" b="1">
                <a:solidFill>
                  <a:srgbClr val="0563C1"/>
                </a:solidFill>
              </a:defRPr>
            </a:pPr>
            <a:r>
              <a:t>The young person is the centre of my picture, surrounded by flame-shapes. They are a symbol of God’s Spirit. When she prays, all kinds of good energy is released around her and flows into her life, and the lives of those she prays for. I believe prayer is an invisible - but powerful - force on Earth.”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ontent Placeholder 2"/>
          <p:cNvSpPr txBox="1">
            <a:spLocks noGrp="1"/>
          </p:cNvSpPr>
          <p:nvPr>
            <p:ph type="body" sz="half" idx="1"/>
          </p:nvPr>
        </p:nvSpPr>
        <p:spPr>
          <a:xfrm>
            <a:off x="16018068" y="915716"/>
            <a:ext cx="7882303" cy="11996486"/>
          </a:xfrm>
          <a:prstGeom prst="rect">
            <a:avLst/>
          </a:prstGeom>
        </p:spPr>
        <p:txBody>
          <a:bodyPr>
            <a:noAutofit/>
          </a:bodyPr>
          <a:lstStyle/>
          <a:p>
            <a:pPr marL="0" indent="0">
              <a:buSzTx/>
              <a:buNone/>
              <a:defRPr sz="4400" i="0">
                <a:solidFill>
                  <a:srgbClr val="008F00"/>
                </a:solidFill>
              </a:defRPr>
            </a:pPr>
            <a:r>
              <a:t>About these resources.</a:t>
            </a:r>
          </a:p>
          <a:p>
            <a:pPr marL="502919" indent="-502919">
              <a:defRPr sz="4400" i="0">
                <a:solidFill>
                  <a:srgbClr val="008F00"/>
                </a:solidFill>
              </a:defRPr>
            </a:pPr>
            <a:r>
              <a:t>Suitable for all pupils in all kinds of schools</a:t>
            </a:r>
          </a:p>
          <a:p>
            <a:pPr marL="502919" indent="-502919">
              <a:defRPr sz="4400" i="0">
                <a:solidFill>
                  <a:srgbClr val="008F00"/>
                </a:solidFill>
              </a:defRPr>
            </a:pPr>
            <a:r>
              <a:t>Encouraging open hearted and critical thinking about prayer and reflection</a:t>
            </a:r>
          </a:p>
          <a:p>
            <a:pPr marL="502919" indent="-502919">
              <a:defRPr sz="4400" i="0">
                <a:solidFill>
                  <a:srgbClr val="008F00"/>
                </a:solidFill>
              </a:defRPr>
            </a:pPr>
            <a:r>
              <a:t>Enhancing the experience of using a Prayer Space in school with good learning</a:t>
            </a:r>
          </a:p>
          <a:p>
            <a:pPr marL="502919" indent="-502919">
              <a:defRPr sz="4400" i="0">
                <a:solidFill>
                  <a:srgbClr val="008F00"/>
                </a:solidFill>
              </a:defRPr>
            </a:pPr>
            <a:r>
              <a:t>Offering learners the chance to develop their own personal ideas about philosophical and social questions on the themes of prayer and reflection</a:t>
            </a:r>
          </a:p>
          <a:p>
            <a:pPr marL="502919" indent="-502919">
              <a:defRPr sz="4400" i="0">
                <a:solidFill>
                  <a:srgbClr val="008F00"/>
                </a:solidFill>
              </a:defRPr>
            </a:pPr>
            <a:r>
              <a:t>Engaging, creative and absorbing learning.</a:t>
            </a:r>
          </a:p>
        </p:txBody>
      </p:sp>
      <p:sp>
        <p:nvSpPr>
          <p:cNvPr id="128" name="Rounded Rectangle"/>
          <p:cNvSpPr/>
          <p:nvPr/>
        </p:nvSpPr>
        <p:spPr>
          <a:xfrm>
            <a:off x="660400" y="280716"/>
            <a:ext cx="4604480" cy="13266486"/>
          </a:xfrm>
          <a:prstGeom prst="roundRect">
            <a:avLst>
              <a:gd name="adj" fmla="val 9154"/>
            </a:avLst>
          </a:prstGeom>
          <a:solidFill>
            <a:srgbClr val="EBEBEB"/>
          </a:solidFill>
          <a:ln w="38100">
            <a:solidFill>
              <a:schemeClr val="accent1"/>
            </a:solidFill>
            <a:miter/>
          </a:ln>
        </p:spPr>
        <p:txBody>
          <a:bodyPr tIns="91439" bIns="91439" anchor="ctr"/>
          <a:lstStyle/>
          <a:p>
            <a:endParaRPr/>
          </a:p>
        </p:txBody>
      </p:sp>
      <p:sp>
        <p:nvSpPr>
          <p:cNvPr id="129" name="Providing quality ‘state of the art’ RE / RVE / RME lessons ready to use for KS2 &amp; KS3"/>
          <p:cNvSpPr txBox="1"/>
          <p:nvPr/>
        </p:nvSpPr>
        <p:spPr>
          <a:xfrm>
            <a:off x="887988" y="566419"/>
            <a:ext cx="4149304" cy="25958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3200" b="1">
                <a:solidFill>
                  <a:srgbClr val="343770"/>
                </a:solidFill>
              </a:defRPr>
            </a:pPr>
            <a:r>
              <a:t>Providing quality ‘state of the art’ RE / RVE / RME lessons ready to use for</a:t>
            </a:r>
            <a:br/>
            <a:r>
              <a:t>KS2 &amp; KS3</a:t>
            </a:r>
          </a:p>
        </p:txBody>
      </p:sp>
      <p:sp>
        <p:nvSpPr>
          <p:cNvPr id="130" name="We provide well prepared presentations, lesson plans and training webinars and examples."/>
          <p:cNvSpPr/>
          <p:nvPr/>
        </p:nvSpPr>
        <p:spPr>
          <a:xfrm>
            <a:off x="1060800" y="3530646"/>
            <a:ext cx="3803679" cy="3227025"/>
          </a:xfrm>
          <a:prstGeom prst="roundRect">
            <a:avLst>
              <a:gd name="adj" fmla="val 8217"/>
            </a:avLst>
          </a:prstGeom>
          <a:solidFill>
            <a:srgbClr val="343770"/>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sz="2600">
                <a:solidFill>
                  <a:srgbClr val="FFFFFF"/>
                </a:solidFill>
              </a:defRPr>
            </a:lvl1pPr>
          </a:lstStyle>
          <a:p>
            <a:r>
              <a:t>We provide well prepared presentations, lesson plans and training webinars and examples.</a:t>
            </a:r>
          </a:p>
        </p:txBody>
      </p:sp>
      <p:sp>
        <p:nvSpPr>
          <p:cNvPr id="131" name="Also including assembly delivered options for school worship / religious observance"/>
          <p:cNvSpPr/>
          <p:nvPr/>
        </p:nvSpPr>
        <p:spPr>
          <a:xfrm>
            <a:off x="1060800" y="7145066"/>
            <a:ext cx="3803679" cy="2824387"/>
          </a:xfrm>
          <a:prstGeom prst="roundRect">
            <a:avLst>
              <a:gd name="adj" fmla="val 9388"/>
            </a:avLst>
          </a:prstGeom>
          <a:solidFill>
            <a:srgbClr val="343770">
              <a:alpha val="65987"/>
            </a:srgbClr>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sz="2600">
                <a:solidFill>
                  <a:srgbClr val="FFFFFF"/>
                </a:solidFill>
              </a:defRPr>
            </a:lvl1pPr>
          </a:lstStyle>
          <a:p>
            <a:r>
              <a:t>Also including assembly delivered options for school worship / religious observance</a:t>
            </a:r>
          </a:p>
        </p:txBody>
      </p:sp>
      <p:sp>
        <p:nvSpPr>
          <p:cNvPr id="132" name="Suitable for all schools and all pupils offering creativity and critical engagement in the lessons."/>
          <p:cNvSpPr/>
          <p:nvPr/>
        </p:nvSpPr>
        <p:spPr>
          <a:xfrm>
            <a:off x="1060800" y="10275569"/>
            <a:ext cx="3803679" cy="2982879"/>
          </a:xfrm>
          <a:prstGeom prst="roundRect">
            <a:avLst>
              <a:gd name="adj" fmla="val 8890"/>
            </a:avLst>
          </a:prstGeom>
          <a:solidFill>
            <a:srgbClr val="343770">
              <a:alpha val="25000"/>
            </a:srgbClr>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sz="2600"/>
            </a:lvl1pPr>
          </a:lstStyle>
          <a:p>
            <a:r>
              <a:t>Suitable for all schools and all pupils offering creativity and critical engagement in the lessons.</a:t>
            </a:r>
          </a:p>
        </p:txBody>
      </p:sp>
      <p:sp>
        <p:nvSpPr>
          <p:cNvPr id="133" name="Rounded Rectangle"/>
          <p:cNvSpPr/>
          <p:nvPr/>
        </p:nvSpPr>
        <p:spPr>
          <a:xfrm>
            <a:off x="5720999" y="280716"/>
            <a:ext cx="4604480" cy="13266486"/>
          </a:xfrm>
          <a:prstGeom prst="roundRect">
            <a:avLst>
              <a:gd name="adj" fmla="val 9154"/>
            </a:avLst>
          </a:prstGeom>
          <a:solidFill>
            <a:srgbClr val="EBEBEB"/>
          </a:solidFill>
          <a:ln w="38100">
            <a:solidFill>
              <a:schemeClr val="accent1"/>
            </a:solidFill>
            <a:miter/>
          </a:ln>
        </p:spPr>
        <p:txBody>
          <a:bodyPr tIns="91439" bIns="91439" anchor="ctr"/>
          <a:lstStyle/>
          <a:p>
            <a:endParaRPr/>
          </a:p>
        </p:txBody>
      </p:sp>
      <p:sp>
        <p:nvSpPr>
          <p:cNvPr id="134" name="Suitable for both teachers of RE / RVE / RME and Prayer Spaces volunteers to deliver."/>
          <p:cNvSpPr txBox="1"/>
          <p:nvPr/>
        </p:nvSpPr>
        <p:spPr>
          <a:xfrm>
            <a:off x="5885776" y="566419"/>
            <a:ext cx="4274926" cy="25958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a:defRPr sz="3200" b="1">
                <a:solidFill>
                  <a:srgbClr val="343770"/>
                </a:solidFill>
              </a:defRPr>
            </a:pPr>
            <a:r>
              <a:t>Suitable for both teachers of RE / RVE / RME and Prayer Spaces volunteers</a:t>
            </a:r>
            <a:br/>
            <a:r>
              <a:t>to deliver.</a:t>
            </a:r>
          </a:p>
        </p:txBody>
      </p:sp>
      <p:sp>
        <p:nvSpPr>
          <p:cNvPr id="135" name="Adaptive suggestions in lesson plans to help volunteers or fit in with teachers’ needs."/>
          <p:cNvSpPr/>
          <p:nvPr/>
        </p:nvSpPr>
        <p:spPr>
          <a:xfrm>
            <a:off x="6121400" y="3530646"/>
            <a:ext cx="3803678" cy="3227025"/>
          </a:xfrm>
          <a:prstGeom prst="roundRect">
            <a:avLst>
              <a:gd name="adj" fmla="val 8217"/>
            </a:avLst>
          </a:prstGeom>
          <a:solidFill>
            <a:srgbClr val="4D9C8B"/>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sz="2600">
                <a:solidFill>
                  <a:srgbClr val="FFFFFF"/>
                </a:solidFill>
              </a:defRPr>
            </a:lvl1pPr>
          </a:lstStyle>
          <a:p>
            <a:r>
              <a:t>Adaptive suggestions in lesson plans to help volunteers or fit in with teachers’ needs.</a:t>
            </a:r>
          </a:p>
        </p:txBody>
      </p:sp>
      <p:sp>
        <p:nvSpPr>
          <p:cNvPr id="136" name="Integrated with common RE / RVE / RME units of work and ‘Understanding Christianity’ resources."/>
          <p:cNvSpPr/>
          <p:nvPr/>
        </p:nvSpPr>
        <p:spPr>
          <a:xfrm>
            <a:off x="6121400" y="7145066"/>
            <a:ext cx="3803678" cy="2824387"/>
          </a:xfrm>
          <a:prstGeom prst="roundRect">
            <a:avLst>
              <a:gd name="adj" fmla="val 9388"/>
            </a:avLst>
          </a:prstGeom>
          <a:solidFill>
            <a:srgbClr val="4D9C8B">
              <a:alpha val="66000"/>
            </a:srgbClr>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sz="2600">
                <a:solidFill>
                  <a:srgbClr val="FFFFFF"/>
                </a:solidFill>
              </a:defRPr>
            </a:lvl1pPr>
          </a:lstStyle>
          <a:p>
            <a:r>
              <a:t>Integrated with common RE / RVE / RME units of work and ‘Understanding Christianity’ resources.</a:t>
            </a:r>
          </a:p>
        </p:txBody>
      </p:sp>
      <p:sp>
        <p:nvSpPr>
          <p:cNvPr id="137" name="Using active learning, creative multi-disciplinary methods, explained and resourced to be ‘ready to go’."/>
          <p:cNvSpPr/>
          <p:nvPr/>
        </p:nvSpPr>
        <p:spPr>
          <a:xfrm>
            <a:off x="6121400" y="10275569"/>
            <a:ext cx="3803678" cy="2982879"/>
          </a:xfrm>
          <a:prstGeom prst="roundRect">
            <a:avLst>
              <a:gd name="adj" fmla="val 8890"/>
            </a:avLst>
          </a:prstGeom>
          <a:solidFill>
            <a:srgbClr val="4D9C8B">
              <a:alpha val="25000"/>
            </a:srgbClr>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sz="2600"/>
            </a:lvl1pPr>
          </a:lstStyle>
          <a:p>
            <a:r>
              <a:t>Using active learning, creative multi-disciplinary methods, explained and resourced to be ‘ready to go’.</a:t>
            </a:r>
          </a:p>
        </p:txBody>
      </p:sp>
      <p:sp>
        <p:nvSpPr>
          <p:cNvPr id="138" name="Rounded Rectangle"/>
          <p:cNvSpPr/>
          <p:nvPr/>
        </p:nvSpPr>
        <p:spPr>
          <a:xfrm>
            <a:off x="10781598" y="280716"/>
            <a:ext cx="4604480" cy="13266486"/>
          </a:xfrm>
          <a:prstGeom prst="roundRect">
            <a:avLst>
              <a:gd name="adj" fmla="val 9154"/>
            </a:avLst>
          </a:prstGeom>
          <a:solidFill>
            <a:srgbClr val="EBEBEB"/>
          </a:solidFill>
          <a:ln w="38100">
            <a:solidFill>
              <a:schemeClr val="accent1"/>
            </a:solidFill>
            <a:miter/>
          </a:ln>
        </p:spPr>
        <p:txBody>
          <a:bodyPr tIns="91439" bIns="91439" anchor="ctr"/>
          <a:lstStyle/>
          <a:p>
            <a:endParaRPr/>
          </a:p>
        </p:txBody>
      </p:sp>
      <p:sp>
        <p:nvSpPr>
          <p:cNvPr id="139" name="Introducing concepts and questions about Christian prayer. Providing resources to set high standards of RE / RVE / RME, deepening learning."/>
          <p:cNvSpPr/>
          <p:nvPr/>
        </p:nvSpPr>
        <p:spPr>
          <a:xfrm>
            <a:off x="11181999" y="3530646"/>
            <a:ext cx="3803679" cy="3227025"/>
          </a:xfrm>
          <a:prstGeom prst="roundRect">
            <a:avLst>
              <a:gd name="adj" fmla="val 8217"/>
            </a:avLst>
          </a:prstGeom>
          <a:solidFill>
            <a:srgbClr val="D2484D"/>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sz="2600">
                <a:solidFill>
                  <a:srgbClr val="FFFFFF"/>
                </a:solidFill>
              </a:defRPr>
            </a:lvl1pPr>
          </a:lstStyle>
          <a:p>
            <a:r>
              <a:t>Introducing concepts and questions about Christian prayer. Providing resources to set high standards of RE / RVE / RME, deepening learning.</a:t>
            </a:r>
          </a:p>
        </p:txBody>
      </p:sp>
      <p:sp>
        <p:nvSpPr>
          <p:cNvPr id="140" name="A lesson for KS2 and a lesson for KS3 in advance of the Prayer Space visit."/>
          <p:cNvSpPr/>
          <p:nvPr/>
        </p:nvSpPr>
        <p:spPr>
          <a:xfrm>
            <a:off x="11181999" y="7145066"/>
            <a:ext cx="3803679" cy="2824387"/>
          </a:xfrm>
          <a:prstGeom prst="roundRect">
            <a:avLst>
              <a:gd name="adj" fmla="val 9388"/>
            </a:avLst>
          </a:prstGeom>
          <a:solidFill>
            <a:srgbClr val="D2484D">
              <a:alpha val="66000"/>
            </a:srgbClr>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sz="2600">
                <a:solidFill>
                  <a:srgbClr val="FFFFFF"/>
                </a:solidFill>
              </a:defRPr>
            </a:lvl1pPr>
          </a:lstStyle>
          <a:p>
            <a:r>
              <a:t>A lesson for KS2 and a lesson for KS3 in advance of the Prayer Space visit.</a:t>
            </a:r>
          </a:p>
        </p:txBody>
      </p:sp>
      <p:sp>
        <p:nvSpPr>
          <p:cNvPr id="141" name="Three lessons each for KS2 and KS3, all free standing, that follow up the visit."/>
          <p:cNvSpPr/>
          <p:nvPr/>
        </p:nvSpPr>
        <p:spPr>
          <a:xfrm>
            <a:off x="11181999" y="10275569"/>
            <a:ext cx="3803679" cy="2982879"/>
          </a:xfrm>
          <a:prstGeom prst="roundRect">
            <a:avLst>
              <a:gd name="adj" fmla="val 8890"/>
            </a:avLst>
          </a:prstGeom>
          <a:solidFill>
            <a:srgbClr val="D2484D">
              <a:alpha val="25000"/>
            </a:srgbClr>
          </a:solidFill>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lvl1pPr algn="ctr">
              <a:defRPr sz="2600"/>
            </a:lvl1pPr>
          </a:lstStyle>
          <a:p>
            <a:r>
              <a:t>Three lessons each for KS2 and KS3, all free standing, that follow up the visit.</a:t>
            </a:r>
          </a:p>
        </p:txBody>
      </p:sp>
      <p:sp>
        <p:nvSpPr>
          <p:cNvPr id="142" name="Suitable for pre-Prayer Space and post Prayer Space uses."/>
          <p:cNvSpPr txBox="1"/>
          <p:nvPr/>
        </p:nvSpPr>
        <p:spPr>
          <a:xfrm>
            <a:off x="10983328" y="807719"/>
            <a:ext cx="4149303" cy="21132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ctr">
              <a:defRPr sz="3200" b="1">
                <a:solidFill>
                  <a:srgbClr val="343770"/>
                </a:solidFill>
              </a:defRPr>
            </a:lvl1pPr>
          </a:lstStyle>
          <a:p>
            <a:r>
              <a:t>Suitable for pre-Prayer Space and post Prayer Space uses.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a:spLocks noGrp="1"/>
          </p:cNvSpPr>
          <p:nvPr>
            <p:ph type="title"/>
          </p:nvPr>
        </p:nvSpPr>
        <p:spPr>
          <a:xfrm>
            <a:off x="10155113" y="254000"/>
            <a:ext cx="14114587" cy="2113519"/>
          </a:xfrm>
          <a:prstGeom prst="rect">
            <a:avLst/>
          </a:prstGeom>
        </p:spPr>
        <p:txBody>
          <a:bodyPr anchor="t">
            <a:noAutofit/>
          </a:bodyPr>
          <a:lstStyle/>
          <a:p>
            <a:pPr>
              <a:defRPr sz="6400" b="1">
                <a:solidFill>
                  <a:srgbClr val="343770"/>
                </a:solidFill>
              </a:defRPr>
            </a:pPr>
            <a:r>
              <a:t>Reflecting on spiritual responses</a:t>
            </a:r>
            <a:br/>
            <a:r>
              <a:t>Maral, 14</a:t>
            </a:r>
          </a:p>
        </p:txBody>
      </p:sp>
      <p:sp>
        <p:nvSpPr>
          <p:cNvPr id="259" name="Content Placeholder 3"/>
          <p:cNvSpPr txBox="1">
            <a:spLocks noGrp="1"/>
          </p:cNvSpPr>
          <p:nvPr>
            <p:ph type="body" idx="1"/>
          </p:nvPr>
        </p:nvSpPr>
        <p:spPr>
          <a:xfrm>
            <a:off x="10155113" y="2367518"/>
            <a:ext cx="13798518" cy="11126776"/>
          </a:xfrm>
          <a:prstGeom prst="rect">
            <a:avLst/>
          </a:prstGeom>
        </p:spPr>
        <p:txBody>
          <a:bodyPr>
            <a:noAutofit/>
          </a:bodyPr>
          <a:lstStyle/>
          <a:p>
            <a:pPr marL="0" indent="0">
              <a:spcBef>
                <a:spcPts val="2100"/>
              </a:spcBef>
              <a:buSzTx/>
              <a:buNone/>
              <a:defRPr sz="4200" b="1">
                <a:solidFill>
                  <a:srgbClr val="0563C1"/>
                </a:solidFill>
              </a:defRPr>
            </a:pPr>
            <a:r>
              <a:t>Here’s a picture of a fig tree. My grandmother loved figs and when she died 20 years ago a fig tree simultaneously grew out of the bricks in her garden, without anyone planting a seed or watering it. This, in my family, is considered as a ‘small miracle’, an act of God, something which shows God remembers us. </a:t>
            </a:r>
          </a:p>
          <a:p>
            <a:pPr marL="0" indent="0">
              <a:spcBef>
                <a:spcPts val="2100"/>
              </a:spcBef>
              <a:buSzTx/>
              <a:buNone/>
              <a:defRPr sz="4200" b="1">
                <a:solidFill>
                  <a:srgbClr val="0563C1"/>
                </a:solidFill>
              </a:defRPr>
            </a:pPr>
            <a:r>
              <a:t>However, I wanted to contradict this. I surrounded the fig tree or the ‘small miracle’ with pictures of people suffering, all of them are from the Bam earthquake in Iran, the country which I am from. With those pictures I wanted to ask ‘Where is God for them?’ </a:t>
            </a:r>
          </a:p>
          <a:p>
            <a:pPr marL="0" indent="0">
              <a:spcBef>
                <a:spcPts val="2100"/>
              </a:spcBef>
              <a:buSzTx/>
              <a:buNone/>
              <a:defRPr sz="4200" b="1">
                <a:solidFill>
                  <a:srgbClr val="0563C1"/>
                </a:solidFill>
              </a:defRPr>
            </a:pPr>
            <a:r>
              <a:t>The art work is a contradiction. If God exists for ‘small miracle’ such as the simultaneous growth of the fig tree in my grandmother’s garden, how come God does not exist for those innocent people who are suffering greatly? My poster says: ‘Where is God?’</a:t>
            </a:r>
          </a:p>
        </p:txBody>
      </p:sp>
      <p:pic>
        <p:nvPicPr>
          <p:cNvPr id="260" name="Content Placeholder 8" descr="Content Placeholder 8"/>
          <p:cNvPicPr>
            <a:picLocks noChangeAspect="1"/>
          </p:cNvPicPr>
          <p:nvPr/>
        </p:nvPicPr>
        <p:blipFill>
          <a:blip r:embed="rId2"/>
          <a:stretch>
            <a:fillRect/>
          </a:stretch>
        </p:blipFill>
        <p:spPr>
          <a:xfrm>
            <a:off x="128952" y="0"/>
            <a:ext cx="9483970" cy="13708573"/>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Footer Placeholder 4"/>
          <p:cNvSpPr txBox="1"/>
          <p:nvPr/>
        </p:nvSpPr>
        <p:spPr>
          <a:xfrm>
            <a:off x="8168640" y="12712700"/>
            <a:ext cx="8046720" cy="73025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ctr">
              <a:spcBef>
                <a:spcPts val="1200"/>
              </a:spcBef>
              <a:defRPr sz="2400">
                <a:solidFill>
                  <a:srgbClr val="FFFFFF"/>
                </a:solidFill>
              </a:defRPr>
            </a:lvl1pPr>
          </a:lstStyle>
          <a:p>
            <a:r>
              <a:t>Prayer Spaces in Schools: Good learning for all</a:t>
            </a:r>
          </a:p>
        </p:txBody>
      </p:sp>
      <p:sp>
        <p:nvSpPr>
          <p:cNvPr id="263" name="Rectangle 16"/>
          <p:cNvSpPr/>
          <p:nvPr/>
        </p:nvSpPr>
        <p:spPr>
          <a:xfrm>
            <a:off x="12513732" y="960120"/>
            <a:ext cx="10916245" cy="11795760"/>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pic>
        <p:nvPicPr>
          <p:cNvPr id="264" name="Content Placeholder 8" descr="Content Placeholder 8"/>
          <p:cNvPicPr>
            <a:picLocks noChangeAspect="1"/>
          </p:cNvPicPr>
          <p:nvPr/>
        </p:nvPicPr>
        <p:blipFill>
          <a:blip r:embed="rId3"/>
          <a:srcRect t="16612" b="8179"/>
          <a:stretch>
            <a:fillRect/>
          </a:stretch>
        </p:blipFill>
        <p:spPr>
          <a:xfrm>
            <a:off x="12872896" y="960358"/>
            <a:ext cx="10861325" cy="11795653"/>
          </a:xfrm>
          <a:prstGeom prst="rect">
            <a:avLst/>
          </a:prstGeom>
          <a:ln w="12700">
            <a:miter lim="400000"/>
          </a:ln>
        </p:spPr>
      </p:pic>
      <p:sp>
        <p:nvSpPr>
          <p:cNvPr id="265" name="Rectangle 18"/>
          <p:cNvSpPr/>
          <p:nvPr/>
        </p:nvSpPr>
        <p:spPr>
          <a:xfrm>
            <a:off x="954023" y="960120"/>
            <a:ext cx="10916244" cy="11795760"/>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pic>
        <p:nvPicPr>
          <p:cNvPr id="266" name="Picture 9" descr="Picture 9"/>
          <p:cNvPicPr>
            <a:picLocks noChangeAspect="1"/>
          </p:cNvPicPr>
          <p:nvPr/>
        </p:nvPicPr>
        <p:blipFill>
          <a:blip r:embed="rId4"/>
          <a:srcRect t="10425" r="1" b="12469"/>
          <a:stretch>
            <a:fillRect/>
          </a:stretch>
        </p:blipFill>
        <p:spPr>
          <a:xfrm>
            <a:off x="745621" y="960239"/>
            <a:ext cx="10861380" cy="11795713"/>
          </a:xfrm>
          <a:prstGeom prst="rect">
            <a:avLst/>
          </a:prstGeom>
          <a:ln w="12700">
            <a:miter lim="400000"/>
          </a:ln>
        </p:spPr>
      </p:pic>
      <p:sp>
        <p:nvSpPr>
          <p:cNvPr id="267" name="TextBox 10"/>
          <p:cNvSpPr txBox="1"/>
          <p:nvPr/>
        </p:nvSpPr>
        <p:spPr>
          <a:xfrm>
            <a:off x="2167090" y="8913494"/>
            <a:ext cx="20049820" cy="4107181"/>
          </a:xfrm>
          <a:prstGeom prst="rect">
            <a:avLst/>
          </a:prstGeom>
          <a:solidFill>
            <a:srgbClr val="FFFFFF"/>
          </a:solidFill>
          <a:ln w="114300">
            <a:solidFill>
              <a:srgbClr val="0E284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571500" indent="-571500">
              <a:buSzPct val="100000"/>
              <a:buFont typeface="Helvetica"/>
              <a:buChar char="•"/>
              <a:defRPr sz="4200" b="1">
                <a:solidFill>
                  <a:srgbClr val="008F00"/>
                </a:solidFill>
              </a:defRPr>
            </a:pPr>
            <a:r>
              <a:t>Which of these two art works did you like best and why?</a:t>
            </a:r>
          </a:p>
          <a:p>
            <a:pPr marL="571500" indent="-571500">
              <a:buSzPct val="100000"/>
              <a:buFont typeface="Helvetica"/>
              <a:buChar char="•"/>
              <a:defRPr sz="4200" b="1">
                <a:solidFill>
                  <a:srgbClr val="008F00"/>
                </a:solidFill>
              </a:defRPr>
            </a:pPr>
            <a:r>
              <a:t>Which of the art works says something you agree with?</a:t>
            </a:r>
          </a:p>
          <a:p>
            <a:pPr marL="571500" indent="-571500">
              <a:buSzPct val="100000"/>
              <a:buFont typeface="Helvetica"/>
              <a:buChar char="•"/>
              <a:defRPr sz="4200" b="1">
                <a:solidFill>
                  <a:srgbClr val="008F00"/>
                </a:solidFill>
              </a:defRPr>
            </a:pPr>
            <a:r>
              <a:t>If you could ask Jenny or Maral questions, what would you ask?</a:t>
            </a:r>
          </a:p>
          <a:p>
            <a:pPr marL="571500" indent="-571500">
              <a:buSzPct val="100000"/>
              <a:buFont typeface="Helvetica"/>
              <a:buChar char="•"/>
              <a:defRPr sz="4200" b="1">
                <a:solidFill>
                  <a:srgbClr val="008F00"/>
                </a:solidFill>
              </a:defRPr>
            </a:pPr>
            <a:r>
              <a:t>If you created a work of art to express your own visions, experience or thoughts about prayer, what would you make? </a:t>
            </a:r>
          </a:p>
          <a:p>
            <a:pPr marL="571500" indent="-571500">
              <a:buSzPct val="100000"/>
              <a:buFont typeface="Helvetica"/>
              <a:buChar char="•"/>
              <a:defRPr sz="4200" b="1">
                <a:solidFill>
                  <a:srgbClr val="008F00"/>
                </a:solidFill>
              </a:defRPr>
            </a:pPr>
            <a:r>
              <a:t>Maybe sketch it out?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Title 1"/>
          <p:cNvSpPr txBox="1">
            <a:spLocks noGrp="1"/>
          </p:cNvSpPr>
          <p:nvPr>
            <p:ph type="title"/>
          </p:nvPr>
        </p:nvSpPr>
        <p:spPr>
          <a:xfrm>
            <a:off x="508000" y="0"/>
            <a:ext cx="21031200" cy="1837458"/>
          </a:xfrm>
          <a:prstGeom prst="rect">
            <a:avLst/>
          </a:prstGeom>
        </p:spPr>
        <p:txBody>
          <a:bodyPr anchor="t">
            <a:noAutofit/>
          </a:bodyPr>
          <a:lstStyle>
            <a:lvl1pPr>
              <a:defRPr sz="7200" b="1">
                <a:solidFill>
                  <a:srgbClr val="343770"/>
                </a:solidFill>
              </a:defRPr>
            </a:lvl1pPr>
          </a:lstStyle>
          <a:p>
            <a:r>
              <a:t>What did you learn? What did you think?</a:t>
            </a:r>
          </a:p>
        </p:txBody>
      </p:sp>
      <p:sp>
        <p:nvSpPr>
          <p:cNvPr id="272" name="Content Placeholder 2"/>
          <p:cNvSpPr txBox="1">
            <a:spLocks noGrp="1"/>
          </p:cNvSpPr>
          <p:nvPr>
            <p:ph type="body" idx="1"/>
          </p:nvPr>
        </p:nvSpPr>
        <p:spPr>
          <a:xfrm>
            <a:off x="791634" y="2176552"/>
            <a:ext cx="22800732" cy="9911651"/>
          </a:xfrm>
          <a:prstGeom prst="rect">
            <a:avLst/>
          </a:prstGeom>
        </p:spPr>
        <p:txBody>
          <a:bodyPr/>
          <a:lstStyle/>
          <a:p>
            <a:pPr marL="1028700" indent="-1028700">
              <a:spcBef>
                <a:spcPts val="2800"/>
              </a:spcBef>
              <a:buFontTx/>
              <a:buAutoNum type="alphaUcPeriod"/>
              <a:defRPr b="1">
                <a:solidFill>
                  <a:srgbClr val="008F00"/>
                </a:solidFill>
              </a:defRPr>
            </a:pPr>
            <a:r>
              <a:t>Which statistics about prayer do you remember?</a:t>
            </a:r>
          </a:p>
          <a:p>
            <a:pPr marL="1028700" indent="-1028700">
              <a:spcBef>
                <a:spcPts val="2800"/>
              </a:spcBef>
              <a:buFontTx/>
              <a:buAutoNum type="alphaUcPeriod"/>
              <a:defRPr b="1">
                <a:solidFill>
                  <a:srgbClr val="008F00"/>
                </a:solidFill>
              </a:defRPr>
            </a:pPr>
            <a:r>
              <a:t>From research in your own class / community, what did you discover?</a:t>
            </a:r>
          </a:p>
          <a:p>
            <a:pPr marL="1028700" indent="-1028700">
              <a:spcBef>
                <a:spcPts val="2800"/>
              </a:spcBef>
              <a:buFontTx/>
              <a:buAutoNum type="alphaUcPeriod"/>
              <a:defRPr b="1">
                <a:solidFill>
                  <a:srgbClr val="008F00"/>
                </a:solidFill>
              </a:defRPr>
            </a:pPr>
            <a:r>
              <a:t>Does answers prayer make a good argument for the belief that God is real?</a:t>
            </a:r>
          </a:p>
          <a:p>
            <a:pPr marL="1028700" indent="-1028700">
              <a:spcBef>
                <a:spcPts val="2800"/>
              </a:spcBef>
              <a:buFontTx/>
              <a:buAutoNum type="alphaUcPeriod"/>
              <a:defRPr b="1">
                <a:solidFill>
                  <a:srgbClr val="008F00"/>
                </a:solidFill>
              </a:defRPr>
            </a:pPr>
            <a:r>
              <a:t>Can we learn more about prayer from social studies surveys, </a:t>
            </a:r>
            <a:br/>
            <a:r>
              <a:t>or from expressive arts?</a:t>
            </a:r>
            <a:br/>
            <a:r>
              <a:t>What does each of these ways of knowing offer?</a:t>
            </a:r>
          </a:p>
          <a:p>
            <a:pPr marL="1028700" indent="-1028700">
              <a:spcBef>
                <a:spcPts val="2800"/>
              </a:spcBef>
              <a:buFontTx/>
              <a:buAutoNum type="alphaUcPeriod"/>
              <a:defRPr b="1">
                <a:solidFill>
                  <a:srgbClr val="008F00"/>
                </a:solidFill>
              </a:defRPr>
            </a:pPr>
            <a:r>
              <a:t>End of the lesson: what new questions have come up for you? Any new ideas?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ubtitle 2"/>
          <p:cNvSpPr txBox="1">
            <a:spLocks noGrp="1"/>
          </p:cNvSpPr>
          <p:nvPr>
            <p:ph type="body" idx="1"/>
          </p:nvPr>
        </p:nvSpPr>
        <p:spPr>
          <a:xfrm>
            <a:off x="529187" y="5803804"/>
            <a:ext cx="23387388" cy="7341614"/>
          </a:xfrm>
          <a:prstGeom prst="rect">
            <a:avLst/>
          </a:prstGeom>
        </p:spPr>
        <p:txBody>
          <a:bodyPr>
            <a:noAutofit/>
          </a:bodyPr>
          <a:lstStyle/>
          <a:p>
            <a:pPr>
              <a:defRPr sz="4800" b="1">
                <a:solidFill>
                  <a:srgbClr val="0563C1"/>
                </a:solidFill>
              </a:defRPr>
            </a:pPr>
            <a:r>
              <a:t>This is one lesson in a set which enables learners to respond </a:t>
            </a:r>
            <a:br/>
            <a:r>
              <a:t>to questions such as:</a:t>
            </a:r>
          </a:p>
          <a:p>
            <a:pPr>
              <a:defRPr sz="4800" b="1">
                <a:solidFill>
                  <a:srgbClr val="008F00"/>
                </a:solidFill>
              </a:defRPr>
            </a:pPr>
            <a:r>
              <a:t>What do surveys of public views tell us about prayer in Britain and globally? </a:t>
            </a:r>
          </a:p>
          <a:p>
            <a:pPr>
              <a:defRPr sz="4800" b="1">
                <a:solidFill>
                  <a:srgbClr val="008F00"/>
                </a:solidFill>
              </a:defRPr>
            </a:pPr>
            <a:r>
              <a:t>Can prayer make a person feel happy? Calm? Thankful? Forgiven? </a:t>
            </a:r>
            <a:br/>
            <a:r>
              <a:t>Close to God? How? </a:t>
            </a:r>
          </a:p>
          <a:p>
            <a:pPr>
              <a:defRPr sz="4800" b="1">
                <a:solidFill>
                  <a:srgbClr val="008F00"/>
                </a:solidFill>
              </a:defRPr>
            </a:pPr>
            <a:r>
              <a:t>What can we find out about praying from social studies? </a:t>
            </a:r>
            <a:br/>
            <a:r>
              <a:t>Philosophy? Theology?</a:t>
            </a:r>
          </a:p>
          <a:p>
            <a:pPr>
              <a:defRPr sz="4800" b="1">
                <a:solidFill>
                  <a:srgbClr val="008F00"/>
                </a:solidFill>
              </a:defRPr>
            </a:pPr>
            <a:r>
              <a:t>What do learners say about the big questions of prayer, philosophy and truth?</a:t>
            </a:r>
          </a:p>
        </p:txBody>
      </p:sp>
      <p:sp>
        <p:nvSpPr>
          <p:cNvPr id="147" name="Investigating prayer with social science methods"/>
          <p:cNvSpPr txBox="1"/>
          <p:nvPr/>
        </p:nvSpPr>
        <p:spPr>
          <a:xfrm>
            <a:off x="296231" y="3787671"/>
            <a:ext cx="23853300" cy="14020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ctr">
              <a:lnSpc>
                <a:spcPct val="90000"/>
              </a:lnSpc>
              <a:spcBef>
                <a:spcPts val="2000"/>
              </a:spcBef>
              <a:defRPr sz="8000" b="1" i="1">
                <a:solidFill>
                  <a:srgbClr val="343770"/>
                </a:solidFill>
              </a:defRPr>
            </a:lvl1pPr>
          </a:lstStyle>
          <a:p>
            <a:r>
              <a:t>Investigating prayer with social science methods</a:t>
            </a:r>
          </a:p>
        </p:txBody>
      </p:sp>
      <p:sp>
        <p:nvSpPr>
          <p:cNvPr id="148" name="Title 1"/>
          <p:cNvSpPr txBox="1">
            <a:spLocks noGrp="1"/>
          </p:cNvSpPr>
          <p:nvPr>
            <p:ph type="title"/>
          </p:nvPr>
        </p:nvSpPr>
        <p:spPr>
          <a:xfrm>
            <a:off x="467425" y="0"/>
            <a:ext cx="23449150" cy="3173620"/>
          </a:xfrm>
          <a:prstGeom prst="rect">
            <a:avLst/>
          </a:prstGeom>
        </p:spPr>
        <p:txBody>
          <a:bodyPr anchor="t">
            <a:noAutofit/>
          </a:bodyPr>
          <a:lstStyle/>
          <a:p>
            <a:pPr>
              <a:lnSpc>
                <a:spcPct val="90000"/>
              </a:lnSpc>
              <a:defRPr spc="0">
                <a:solidFill>
                  <a:srgbClr val="343770"/>
                </a:solidFill>
              </a:defRPr>
            </a:pPr>
            <a:r>
              <a:t>Prayer Spaces in Schools</a:t>
            </a:r>
          </a:p>
          <a:p>
            <a:pPr>
              <a:lnSpc>
                <a:spcPct val="90000"/>
              </a:lnSpc>
              <a:defRPr sz="8000">
                <a:solidFill>
                  <a:srgbClr val="0563C1"/>
                </a:solidFill>
              </a:defRPr>
            </a:pPr>
            <a:r>
              <a:rPr spc="-148"/>
              <a:t>Learning from a prayer space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Footer Placeholder 3"/>
          <p:cNvSpPr txBox="1"/>
          <p:nvPr/>
        </p:nvSpPr>
        <p:spPr>
          <a:xfrm>
            <a:off x="8168640" y="12712700"/>
            <a:ext cx="8046720" cy="73025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ctr">
              <a:spcBef>
                <a:spcPts val="1200"/>
              </a:spcBef>
              <a:defRPr sz="2400">
                <a:solidFill>
                  <a:srgbClr val="808080"/>
                </a:solidFill>
              </a:defRPr>
            </a:lvl1pPr>
          </a:lstStyle>
          <a:p>
            <a:r>
              <a:t>Prayer Spaces in Schools: Good learning for all</a:t>
            </a:r>
          </a:p>
        </p:txBody>
      </p:sp>
      <p:sp>
        <p:nvSpPr>
          <p:cNvPr id="153" name="Rectangle 18"/>
          <p:cNvSpPr/>
          <p:nvPr/>
        </p:nvSpPr>
        <p:spPr>
          <a:xfrm>
            <a:off x="0" y="0"/>
            <a:ext cx="24384000" cy="13716000"/>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154" name="Title 1"/>
          <p:cNvSpPr txBox="1">
            <a:spLocks noGrp="1"/>
          </p:cNvSpPr>
          <p:nvPr>
            <p:ph type="title"/>
          </p:nvPr>
        </p:nvSpPr>
        <p:spPr>
          <a:xfrm>
            <a:off x="121920" y="8445652"/>
            <a:ext cx="8046721" cy="4941720"/>
          </a:xfrm>
          <a:prstGeom prst="rect">
            <a:avLst/>
          </a:prstGeom>
        </p:spPr>
        <p:txBody>
          <a:bodyPr>
            <a:noAutofit/>
          </a:bodyPr>
          <a:lstStyle>
            <a:lvl1pPr>
              <a:lnSpc>
                <a:spcPct val="90000"/>
              </a:lnSpc>
              <a:spcBef>
                <a:spcPts val="2000"/>
              </a:spcBef>
              <a:defRPr sz="4800">
                <a:solidFill>
                  <a:srgbClr val="343770"/>
                </a:solidFill>
              </a:defRPr>
            </a:lvl1pPr>
          </a:lstStyle>
          <a:p>
            <a:r>
              <a:t>Prayer Spaces engage with many spiritual values. Think of peace, joy, forgiveness or resilience. Prayer Spaces give you spiritual space to respond for yourself.</a:t>
            </a:r>
          </a:p>
        </p:txBody>
      </p:sp>
      <p:pic>
        <p:nvPicPr>
          <p:cNvPr id="155" name="Content Placeholder 5" descr="Content Placeholder 5"/>
          <p:cNvPicPr>
            <a:picLocks noChangeAspect="1"/>
          </p:cNvPicPr>
          <p:nvPr/>
        </p:nvPicPr>
        <p:blipFill>
          <a:blip r:embed="rId3"/>
          <a:srcRect l="2874" r="1315" b="2"/>
          <a:stretch>
            <a:fillRect/>
          </a:stretch>
        </p:blipFill>
        <p:spPr>
          <a:xfrm>
            <a:off x="39" y="-26"/>
            <a:ext cx="5852121" cy="8010144"/>
          </a:xfrm>
          <a:prstGeom prst="rect">
            <a:avLst/>
          </a:prstGeom>
          <a:ln w="12700">
            <a:miter lim="400000"/>
          </a:ln>
        </p:spPr>
      </p:pic>
      <p:pic>
        <p:nvPicPr>
          <p:cNvPr id="156" name="Picture 11" descr="Picture 11"/>
          <p:cNvPicPr>
            <a:picLocks noChangeAspect="1"/>
          </p:cNvPicPr>
          <p:nvPr/>
        </p:nvPicPr>
        <p:blipFill>
          <a:blip r:embed="rId4"/>
          <a:srcRect r="8679" b="2"/>
          <a:stretch>
            <a:fillRect/>
          </a:stretch>
        </p:blipFill>
        <p:spPr>
          <a:xfrm>
            <a:off x="6154973" y="16"/>
            <a:ext cx="5870449" cy="8010135"/>
          </a:xfrm>
          <a:prstGeom prst="rect">
            <a:avLst/>
          </a:prstGeom>
          <a:ln w="12700">
            <a:miter lim="400000"/>
          </a:ln>
        </p:spPr>
      </p:pic>
      <p:pic>
        <p:nvPicPr>
          <p:cNvPr id="157" name="Picture 7" descr="Picture 7"/>
          <p:cNvPicPr>
            <a:picLocks noChangeAspect="1"/>
          </p:cNvPicPr>
          <p:nvPr/>
        </p:nvPicPr>
        <p:blipFill>
          <a:blip r:embed="rId5"/>
          <a:srcRect l="5435" r="3" b="2"/>
          <a:stretch>
            <a:fillRect/>
          </a:stretch>
        </p:blipFill>
        <p:spPr>
          <a:xfrm>
            <a:off x="12348947" y="26"/>
            <a:ext cx="5870449" cy="8010143"/>
          </a:xfrm>
          <a:prstGeom prst="rect">
            <a:avLst/>
          </a:prstGeom>
          <a:ln w="12700">
            <a:miter lim="400000"/>
          </a:ln>
        </p:spPr>
      </p:pic>
      <p:pic>
        <p:nvPicPr>
          <p:cNvPr id="158" name="Picture 9" descr="Picture 9"/>
          <p:cNvPicPr>
            <a:picLocks noChangeAspect="1"/>
          </p:cNvPicPr>
          <p:nvPr/>
        </p:nvPicPr>
        <p:blipFill>
          <a:blip r:embed="rId6"/>
          <a:srcRect l="627" r="2" b="2"/>
          <a:stretch>
            <a:fillRect/>
          </a:stretch>
        </p:blipFill>
        <p:spPr>
          <a:xfrm>
            <a:off x="18513552" y="-18"/>
            <a:ext cx="5870448" cy="8010144"/>
          </a:xfrm>
          <a:prstGeom prst="rect">
            <a:avLst/>
          </a:prstGeom>
          <a:ln w="12700">
            <a:miter lim="400000"/>
          </a:ln>
        </p:spPr>
      </p:pic>
      <p:sp>
        <p:nvSpPr>
          <p:cNvPr id="159" name="Content Placeholder 15"/>
          <p:cNvSpPr txBox="1">
            <a:spLocks noGrp="1"/>
          </p:cNvSpPr>
          <p:nvPr>
            <p:ph type="body" sz="half" idx="1"/>
          </p:nvPr>
        </p:nvSpPr>
        <p:spPr>
          <a:xfrm>
            <a:off x="8501181" y="8690703"/>
            <a:ext cx="15428358" cy="4451619"/>
          </a:xfrm>
          <a:prstGeom prst="rect">
            <a:avLst/>
          </a:prstGeom>
        </p:spPr>
        <p:txBody>
          <a:bodyPr anchor="ctr">
            <a:noAutofit/>
          </a:bodyPr>
          <a:lstStyle/>
          <a:p>
            <a:pPr marL="558800" indent="-558800">
              <a:defRPr sz="4800" i="0">
                <a:solidFill>
                  <a:srgbClr val="008F00"/>
                </a:solidFill>
              </a:defRPr>
            </a:pPr>
            <a:r>
              <a:t>Prayer Spaces intend to be inclusive. Anyone can join in. These are free, welcoming, safe spaces.</a:t>
            </a:r>
          </a:p>
          <a:p>
            <a:pPr marL="558800" indent="-558800">
              <a:defRPr sz="4800" i="0">
                <a:solidFill>
                  <a:srgbClr val="008F00"/>
                </a:solidFill>
              </a:defRPr>
            </a:pPr>
            <a:r>
              <a:t>A person who is Muslim or Christian, Agnostic or Atheist can use a Prayer Space from their own position with integrity. Designed by Christian educators, with inclusive intentions.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itle 1"/>
          <p:cNvSpPr txBox="1">
            <a:spLocks noGrp="1"/>
          </p:cNvSpPr>
          <p:nvPr>
            <p:ph type="title"/>
          </p:nvPr>
        </p:nvSpPr>
        <p:spPr>
          <a:xfrm>
            <a:off x="498538" y="0"/>
            <a:ext cx="15627277" cy="1706521"/>
          </a:xfrm>
          <a:prstGeom prst="rect">
            <a:avLst/>
          </a:prstGeom>
        </p:spPr>
        <p:txBody>
          <a:bodyPr>
            <a:noAutofit/>
          </a:bodyPr>
          <a:lstStyle>
            <a:lvl1pPr algn="l">
              <a:lnSpc>
                <a:spcPct val="90000"/>
              </a:lnSpc>
              <a:spcBef>
                <a:spcPts val="2000"/>
              </a:spcBef>
              <a:defRPr sz="7600" spc="-304">
                <a:solidFill>
                  <a:srgbClr val="343770"/>
                </a:solidFill>
              </a:defRPr>
            </a:lvl1pPr>
          </a:lstStyle>
          <a:p>
            <a:r>
              <a:t>My experience of a ‘Prayer Space’</a:t>
            </a:r>
          </a:p>
        </p:txBody>
      </p:sp>
      <p:sp>
        <p:nvSpPr>
          <p:cNvPr id="164" name="Content Placeholder 15"/>
          <p:cNvSpPr txBox="1">
            <a:spLocks noGrp="1"/>
          </p:cNvSpPr>
          <p:nvPr>
            <p:ph type="body" sz="half" idx="1"/>
          </p:nvPr>
        </p:nvSpPr>
        <p:spPr>
          <a:xfrm>
            <a:off x="508000" y="9522845"/>
            <a:ext cx="21479689" cy="3889121"/>
          </a:xfrm>
          <a:prstGeom prst="rect">
            <a:avLst/>
          </a:prstGeom>
        </p:spPr>
        <p:txBody>
          <a:bodyPr anchor="ctr">
            <a:noAutofit/>
          </a:bodyPr>
          <a:lstStyle/>
          <a:p>
            <a:pPr marL="0" indent="0">
              <a:buSzTx/>
              <a:buNone/>
              <a:defRPr sz="5600" i="0">
                <a:solidFill>
                  <a:srgbClr val="008F00"/>
                </a:solidFill>
              </a:defRPr>
            </a:pPr>
            <a:r>
              <a:t>You don’t have to be religious to like this.</a:t>
            </a:r>
          </a:p>
          <a:p>
            <a:pPr marL="0" indent="0">
              <a:buSzTx/>
              <a:buNone/>
              <a:defRPr sz="5600" i="0">
                <a:solidFill>
                  <a:srgbClr val="008F00"/>
                </a:solidFill>
              </a:defRPr>
            </a:pPr>
            <a:r>
              <a:t>It’s a chance to think really deeply or to feel really fully.</a:t>
            </a:r>
          </a:p>
          <a:p>
            <a:pPr marL="0" indent="0">
              <a:buSzTx/>
              <a:buNone/>
              <a:defRPr sz="5600" i="0">
                <a:solidFill>
                  <a:srgbClr val="008F00"/>
                </a:solidFill>
              </a:defRPr>
            </a:pPr>
            <a:r>
              <a:t>You can ponder some big issues and questions, or find calm, or peace. Lots more too.</a:t>
            </a:r>
          </a:p>
        </p:txBody>
      </p:sp>
      <p:pic>
        <p:nvPicPr>
          <p:cNvPr id="165" name="IMG_9824.jpeg" descr="IMG_9824.jpeg"/>
          <p:cNvPicPr>
            <a:picLocks noChangeAspect="1"/>
          </p:cNvPicPr>
          <p:nvPr/>
        </p:nvPicPr>
        <p:blipFill>
          <a:blip r:embed="rId3"/>
          <a:stretch>
            <a:fillRect/>
          </a:stretch>
        </p:blipFill>
        <p:spPr>
          <a:xfrm>
            <a:off x="1046606" y="1708171"/>
            <a:ext cx="10417326" cy="7812996"/>
          </a:xfrm>
          <a:prstGeom prst="rect">
            <a:avLst/>
          </a:prstGeom>
          <a:ln w="12700">
            <a:miter lim="400000"/>
          </a:ln>
        </p:spPr>
      </p:pic>
      <p:pic>
        <p:nvPicPr>
          <p:cNvPr id="166" name="Classroom.jpg" descr="Classroom.jpg"/>
          <p:cNvPicPr>
            <a:picLocks noChangeAspect="1"/>
          </p:cNvPicPr>
          <p:nvPr/>
        </p:nvPicPr>
        <p:blipFill>
          <a:blip r:embed="rId4"/>
          <a:srcRect r="3856"/>
          <a:stretch>
            <a:fillRect/>
          </a:stretch>
        </p:blipFill>
        <p:spPr>
          <a:xfrm>
            <a:off x="12955526" y="1708171"/>
            <a:ext cx="10449688" cy="7812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ontent Placeholder 15"/>
          <p:cNvSpPr txBox="1">
            <a:spLocks noGrp="1"/>
          </p:cNvSpPr>
          <p:nvPr>
            <p:ph type="body" sz="half" idx="1"/>
          </p:nvPr>
        </p:nvSpPr>
        <p:spPr>
          <a:xfrm>
            <a:off x="511238" y="10471171"/>
            <a:ext cx="23361524" cy="3035142"/>
          </a:xfrm>
          <a:prstGeom prst="rect">
            <a:avLst/>
          </a:prstGeom>
        </p:spPr>
        <p:txBody>
          <a:bodyPr anchor="ctr">
            <a:noAutofit/>
          </a:bodyPr>
          <a:lstStyle/>
          <a:p>
            <a:pPr marL="0" indent="0">
              <a:buSzTx/>
              <a:buNone/>
              <a:defRPr sz="5600" i="0">
                <a:solidFill>
                  <a:srgbClr val="008F00"/>
                </a:solidFill>
              </a:defRPr>
            </a:pPr>
            <a:r>
              <a:t>Choose three words that describe your own experience of the Prayer Space.</a:t>
            </a:r>
          </a:p>
          <a:p>
            <a:pPr marL="0" indent="0">
              <a:buSzTx/>
              <a:buNone/>
              <a:defRPr sz="5600" i="0">
                <a:solidFill>
                  <a:srgbClr val="008F00"/>
                </a:solidFill>
              </a:defRPr>
            </a:pPr>
            <a:r>
              <a:t>What activity or experience had the most impact on you?</a:t>
            </a:r>
          </a:p>
        </p:txBody>
      </p:sp>
      <p:sp>
        <p:nvSpPr>
          <p:cNvPr id="171" name="Title 1"/>
          <p:cNvSpPr txBox="1">
            <a:spLocks noGrp="1"/>
          </p:cNvSpPr>
          <p:nvPr>
            <p:ph type="title"/>
          </p:nvPr>
        </p:nvSpPr>
        <p:spPr>
          <a:xfrm>
            <a:off x="498538" y="0"/>
            <a:ext cx="15627277" cy="1706521"/>
          </a:xfrm>
          <a:prstGeom prst="rect">
            <a:avLst/>
          </a:prstGeom>
        </p:spPr>
        <p:txBody>
          <a:bodyPr>
            <a:noAutofit/>
          </a:bodyPr>
          <a:lstStyle>
            <a:lvl1pPr algn="l">
              <a:lnSpc>
                <a:spcPct val="90000"/>
              </a:lnSpc>
              <a:spcBef>
                <a:spcPts val="2000"/>
              </a:spcBef>
              <a:defRPr sz="7600" spc="-304">
                <a:solidFill>
                  <a:srgbClr val="343770"/>
                </a:solidFill>
              </a:defRPr>
            </a:lvl1pPr>
          </a:lstStyle>
          <a:p>
            <a:r>
              <a:t>My experience of a ‘Prayer Space’</a:t>
            </a:r>
          </a:p>
        </p:txBody>
      </p:sp>
      <p:pic>
        <p:nvPicPr>
          <p:cNvPr id="172" name="DSCF3858.jpg" descr="DSCF3858.jpg"/>
          <p:cNvPicPr>
            <a:picLocks noChangeAspect="1"/>
          </p:cNvPicPr>
          <p:nvPr/>
        </p:nvPicPr>
        <p:blipFill>
          <a:blip r:embed="rId3"/>
          <a:srcRect l="9940" t="14410" r="25354" b="16415"/>
          <a:stretch>
            <a:fillRect/>
          </a:stretch>
        </p:blipFill>
        <p:spPr>
          <a:xfrm>
            <a:off x="12192000" y="1706520"/>
            <a:ext cx="11814954" cy="8418569"/>
          </a:xfrm>
          <a:prstGeom prst="rect">
            <a:avLst/>
          </a:prstGeom>
          <a:ln w="12700">
            <a:miter lim="400000"/>
          </a:ln>
        </p:spPr>
      </p:pic>
      <p:pic>
        <p:nvPicPr>
          <p:cNvPr id="173" name="DSCF0258.jpg" descr="DSCF0258.jpg"/>
          <p:cNvPicPr>
            <a:picLocks noChangeAspect="1"/>
          </p:cNvPicPr>
          <p:nvPr/>
        </p:nvPicPr>
        <p:blipFill>
          <a:blip r:embed="rId4"/>
          <a:srcRect t="11342"/>
          <a:stretch>
            <a:fillRect/>
          </a:stretch>
        </p:blipFill>
        <p:spPr>
          <a:xfrm>
            <a:off x="970790" y="2543133"/>
            <a:ext cx="10692607" cy="75820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title"/>
          </p:nvPr>
        </p:nvSpPr>
        <p:spPr>
          <a:xfrm>
            <a:off x="501810" y="-1"/>
            <a:ext cx="12538019" cy="1671004"/>
          </a:xfrm>
          <a:prstGeom prst="rect">
            <a:avLst/>
          </a:prstGeom>
        </p:spPr>
        <p:txBody>
          <a:bodyPr anchor="t"/>
          <a:lstStyle>
            <a:lvl1pPr>
              <a:defRPr sz="7600" b="1">
                <a:solidFill>
                  <a:srgbClr val="343770"/>
                </a:solidFill>
              </a:defRPr>
            </a:lvl1pPr>
          </a:lstStyle>
          <a:p>
            <a:r>
              <a:t>Learning by research</a:t>
            </a:r>
          </a:p>
        </p:txBody>
      </p:sp>
      <p:sp>
        <p:nvSpPr>
          <p:cNvPr id="178" name="Content Placeholder 2"/>
          <p:cNvSpPr txBox="1">
            <a:spLocks noGrp="1"/>
          </p:cNvSpPr>
          <p:nvPr>
            <p:ph type="body" sz="half" idx="1"/>
          </p:nvPr>
        </p:nvSpPr>
        <p:spPr>
          <a:xfrm>
            <a:off x="501810" y="2146891"/>
            <a:ext cx="13813257" cy="9215896"/>
          </a:xfrm>
          <a:prstGeom prst="rect">
            <a:avLst/>
          </a:prstGeom>
        </p:spPr>
        <p:txBody>
          <a:bodyPr>
            <a:noAutofit/>
          </a:bodyPr>
          <a:lstStyle/>
          <a:p>
            <a:pPr marL="0" indent="0">
              <a:spcBef>
                <a:spcPts val="2600"/>
              </a:spcBef>
              <a:buSzTx/>
              <a:buFontTx/>
              <a:buNone/>
              <a:defRPr sz="5200" b="1">
                <a:solidFill>
                  <a:srgbClr val="0563C1"/>
                </a:solidFill>
              </a:defRPr>
            </a:pPr>
            <a:r>
              <a:t>This is a prayer questionnaire. </a:t>
            </a:r>
          </a:p>
          <a:p>
            <a:pPr marL="457199" indent="-457199">
              <a:spcBef>
                <a:spcPts val="2600"/>
              </a:spcBef>
              <a:defRPr sz="5200" b="1">
                <a:solidFill>
                  <a:srgbClr val="0563C1"/>
                </a:solidFill>
              </a:defRPr>
            </a:pPr>
            <a:r>
              <a:t>If each person in a class of 30 asks three grown ups to answer the questions (not your teachers, please!) then we will have 90 questionnaires.</a:t>
            </a:r>
          </a:p>
          <a:p>
            <a:pPr marL="457199" indent="-457199">
              <a:spcBef>
                <a:spcPts val="2600"/>
              </a:spcBef>
              <a:defRPr sz="5200" b="1">
                <a:solidFill>
                  <a:srgbClr val="0563C1"/>
                </a:solidFill>
              </a:defRPr>
            </a:pPr>
            <a:r>
              <a:rPr>
                <a:solidFill>
                  <a:srgbClr val="008F00"/>
                </a:solidFill>
              </a:rPr>
              <a:t>Use your RE homework time to ask three adults,</a:t>
            </a:r>
            <a:r>
              <a:t> older family members, friends, neighbours, whoever you see, to tell you their ideas about praying.</a:t>
            </a:r>
            <a:br/>
            <a:r>
              <a:t>You, or they, can record the answers on the sheet.</a:t>
            </a:r>
          </a:p>
        </p:txBody>
      </p:sp>
      <p:pic>
        <p:nvPicPr>
          <p:cNvPr id="179" name="Picture 5" descr="Picture 5"/>
          <p:cNvPicPr>
            <a:picLocks noChangeAspect="1"/>
          </p:cNvPicPr>
          <p:nvPr/>
        </p:nvPicPr>
        <p:blipFill>
          <a:blip r:embed="rId3"/>
          <a:stretch>
            <a:fillRect/>
          </a:stretch>
        </p:blipFill>
        <p:spPr>
          <a:xfrm>
            <a:off x="14636300" y="0"/>
            <a:ext cx="9366663"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78">
                                            <p:txEl>
                                              <p:pRg st="1" end="1"/>
                                            </p:txEl>
                                          </p:spTgt>
                                        </p:tgtEl>
                                        <p:attrNameLst>
                                          <p:attrName>style.visibility</p:attrName>
                                        </p:attrNameLst>
                                      </p:cBhvr>
                                      <p:to>
                                        <p:strVal val="visible"/>
                                      </p:to>
                                    </p:set>
                                    <p:animEffect transition="in" filter="fade">
                                      <p:cBhvr>
                                        <p:cTn id="7" dur="500"/>
                                        <p:tgtEl>
                                          <p:spTgt spid="17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1" nodeType="clickEffect">
                                  <p:stCondLst>
                                    <p:cond delay="0"/>
                                  </p:stCondLst>
                                  <p:iterate>
                                    <p:tmAbs val="0"/>
                                  </p:iterate>
                                  <p:childTnLst>
                                    <p:set>
                                      <p:cBhvr>
                                        <p:cTn id="11" fill="hold"/>
                                        <p:tgtEl>
                                          <p:spTgt spid="178">
                                            <p:txEl>
                                              <p:pRg st="2" end="2"/>
                                            </p:txEl>
                                          </p:spTgt>
                                        </p:tgtEl>
                                        <p:attrNameLst>
                                          <p:attrName>style.visibility</p:attrName>
                                        </p:attrNameLst>
                                      </p:cBhvr>
                                      <p:to>
                                        <p:strVal val="visible"/>
                                      </p:to>
                                    </p:set>
                                    <p:animEffect transition="in" filter="fade">
                                      <p:cBhvr>
                                        <p:cTn id="12" dur="500"/>
                                        <p:tgtEl>
                                          <p:spTgt spid="1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ontent Placeholder 2"/>
          <p:cNvSpPr txBox="1">
            <a:spLocks noGrp="1"/>
          </p:cNvSpPr>
          <p:nvPr>
            <p:ph type="body" idx="1"/>
          </p:nvPr>
        </p:nvSpPr>
        <p:spPr>
          <a:xfrm>
            <a:off x="501810" y="1671002"/>
            <a:ext cx="13813257" cy="11887833"/>
          </a:xfrm>
          <a:prstGeom prst="rect">
            <a:avLst/>
          </a:prstGeom>
        </p:spPr>
        <p:txBody>
          <a:bodyPr>
            <a:noAutofit/>
          </a:bodyPr>
          <a:lstStyle/>
          <a:p>
            <a:pPr>
              <a:spcBef>
                <a:spcPts val="1400"/>
              </a:spcBef>
              <a:defRPr sz="5200" b="1">
                <a:solidFill>
                  <a:srgbClr val="0563C1"/>
                </a:solidFill>
              </a:defRPr>
            </a:pPr>
            <a:r>
              <a:t>Back in class, </a:t>
            </a:r>
            <a:r>
              <a:rPr>
                <a:solidFill>
                  <a:srgbClr val="008F00"/>
                </a:solidFill>
              </a:rPr>
              <a:t>share the questionnaires, and count up the results</a:t>
            </a:r>
            <a:r>
              <a:t> (you could pass them round 6 classroom groups, each group looking at the answer to one of the 6 questions).</a:t>
            </a:r>
            <a:br/>
            <a:r>
              <a:t>Charts? Graphs? Summaries of comments? Yes please.</a:t>
            </a:r>
          </a:p>
          <a:p>
            <a:pPr>
              <a:spcBef>
                <a:spcPts val="1400"/>
              </a:spcBef>
              <a:defRPr sz="5200" b="1">
                <a:solidFill>
                  <a:srgbClr val="0563C1"/>
                </a:solidFill>
              </a:defRPr>
            </a:pPr>
            <a:r>
              <a:t>As a whole class, put together a research report: ‘Prayer in our Community’</a:t>
            </a:r>
          </a:p>
          <a:p>
            <a:pPr>
              <a:spcBef>
                <a:spcPts val="1400"/>
              </a:spcBef>
              <a:defRPr sz="5200" b="1">
                <a:solidFill>
                  <a:srgbClr val="0563C1"/>
                </a:solidFill>
              </a:defRPr>
            </a:pPr>
            <a:r>
              <a:t>Answer the questions:</a:t>
            </a:r>
            <a:br/>
            <a:r>
              <a:rPr>
                <a:solidFill>
                  <a:srgbClr val="008F00"/>
                </a:solidFill>
              </a:rPr>
              <a:t>What did our data show about our community?</a:t>
            </a:r>
            <a:br>
              <a:rPr>
                <a:solidFill>
                  <a:srgbClr val="008F00"/>
                </a:solidFill>
              </a:rPr>
            </a:br>
            <a:r>
              <a:rPr>
                <a:solidFill>
                  <a:srgbClr val="008F00"/>
                </a:solidFill>
              </a:rPr>
              <a:t>What was surprising?</a:t>
            </a:r>
            <a:br>
              <a:rPr>
                <a:solidFill>
                  <a:srgbClr val="008F00"/>
                </a:solidFill>
              </a:rPr>
            </a:br>
            <a:r>
              <a:rPr>
                <a:solidFill>
                  <a:srgbClr val="008F00"/>
                </a:solidFill>
              </a:rPr>
              <a:t>Is our community typical of the wider UK or the wider world?</a:t>
            </a:r>
          </a:p>
        </p:txBody>
      </p:sp>
      <p:pic>
        <p:nvPicPr>
          <p:cNvPr id="184" name="Picture 5" descr="Picture 5"/>
          <p:cNvPicPr>
            <a:picLocks noChangeAspect="1"/>
          </p:cNvPicPr>
          <p:nvPr/>
        </p:nvPicPr>
        <p:blipFill>
          <a:blip r:embed="rId3"/>
          <a:stretch>
            <a:fillRect/>
          </a:stretch>
        </p:blipFill>
        <p:spPr>
          <a:xfrm>
            <a:off x="14636300" y="0"/>
            <a:ext cx="9366663" cy="13716000"/>
          </a:xfrm>
          <a:prstGeom prst="rect">
            <a:avLst/>
          </a:prstGeom>
          <a:ln w="12700">
            <a:miter lim="400000"/>
          </a:ln>
        </p:spPr>
      </p:pic>
      <p:sp>
        <p:nvSpPr>
          <p:cNvPr id="185" name="Title 1"/>
          <p:cNvSpPr txBox="1">
            <a:spLocks noGrp="1"/>
          </p:cNvSpPr>
          <p:nvPr>
            <p:ph type="title"/>
          </p:nvPr>
        </p:nvSpPr>
        <p:spPr>
          <a:xfrm>
            <a:off x="501810" y="-1"/>
            <a:ext cx="12538019" cy="1671004"/>
          </a:xfrm>
          <a:prstGeom prst="rect">
            <a:avLst/>
          </a:prstGeom>
        </p:spPr>
        <p:txBody>
          <a:bodyPr anchor="t"/>
          <a:lstStyle>
            <a:lvl1pPr>
              <a:defRPr sz="7600" b="1">
                <a:solidFill>
                  <a:srgbClr val="343770"/>
                </a:solidFill>
              </a:defRPr>
            </a:lvl1pPr>
          </a:lstStyle>
          <a:p>
            <a:r>
              <a:t>Learning by research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83">
                                            <p:txEl>
                                              <p:pRg st="1" end="1"/>
                                            </p:txEl>
                                          </p:spTgt>
                                        </p:tgtEl>
                                        <p:attrNameLst>
                                          <p:attrName>style.visibility</p:attrName>
                                        </p:attrNameLst>
                                      </p:cBhvr>
                                      <p:to>
                                        <p:strVal val="visible"/>
                                      </p:to>
                                    </p:set>
                                    <p:animEffect transition="in" filter="fade">
                                      <p:cBhvr>
                                        <p:cTn id="7" dur="500"/>
                                        <p:tgtEl>
                                          <p:spTgt spid="1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1" nodeType="clickEffect">
                                  <p:stCondLst>
                                    <p:cond delay="0"/>
                                  </p:stCondLst>
                                  <p:iterate>
                                    <p:tmAbs val="0"/>
                                  </p:iterate>
                                  <p:childTnLst>
                                    <p:set>
                                      <p:cBhvr>
                                        <p:cTn id="11" fill="hold"/>
                                        <p:tgtEl>
                                          <p:spTgt spid="183">
                                            <p:txEl>
                                              <p:pRg st="2" end="2"/>
                                            </p:txEl>
                                          </p:spTgt>
                                        </p:tgtEl>
                                        <p:attrNameLst>
                                          <p:attrName>style.visibility</p:attrName>
                                        </p:attrNameLst>
                                      </p:cBhvr>
                                      <p:to>
                                        <p:strVal val="visible"/>
                                      </p:to>
                                    </p:set>
                                    <p:animEffect transition="in" filter="fade">
                                      <p:cBhvr>
                                        <p:cTn id="12" dur="500"/>
                                        <p:tgtEl>
                                          <p:spTgt spid="1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508000" y="0"/>
            <a:ext cx="23718791" cy="1437060"/>
          </a:xfrm>
          <a:prstGeom prst="rect">
            <a:avLst/>
          </a:prstGeom>
        </p:spPr>
        <p:txBody>
          <a:bodyPr anchor="t">
            <a:noAutofit/>
          </a:bodyPr>
          <a:lstStyle>
            <a:lvl1pPr>
              <a:defRPr sz="7600" b="1">
                <a:solidFill>
                  <a:srgbClr val="343770"/>
                </a:solidFill>
              </a:defRPr>
            </a:lvl1pPr>
          </a:lstStyle>
          <a:p>
            <a:r>
              <a:t>Learning about prayer from research – guesswork!</a:t>
            </a:r>
          </a:p>
        </p:txBody>
      </p:sp>
      <p:sp>
        <p:nvSpPr>
          <p:cNvPr id="190" name="Content Placeholder 2"/>
          <p:cNvSpPr txBox="1">
            <a:spLocks noGrp="1"/>
          </p:cNvSpPr>
          <p:nvPr>
            <p:ph type="body" idx="1"/>
          </p:nvPr>
        </p:nvSpPr>
        <p:spPr>
          <a:xfrm>
            <a:off x="508000" y="1437059"/>
            <a:ext cx="13444482" cy="11543813"/>
          </a:xfrm>
          <a:prstGeom prst="rect">
            <a:avLst/>
          </a:prstGeom>
        </p:spPr>
        <p:txBody>
          <a:bodyPr>
            <a:noAutofit/>
          </a:bodyPr>
          <a:lstStyle/>
          <a:p>
            <a:pPr marL="0" indent="0">
              <a:spcBef>
                <a:spcPts val="1200"/>
              </a:spcBef>
              <a:buSzTx/>
              <a:buNone/>
              <a:defRPr sz="4500" b="1">
                <a:solidFill>
                  <a:srgbClr val="0563C1"/>
                </a:solidFill>
              </a:defRPr>
            </a:pPr>
            <a:r>
              <a:t>Make some guesses in answer to these questions:</a:t>
            </a:r>
          </a:p>
          <a:p>
            <a:pPr marL="914400" indent="-914400">
              <a:spcBef>
                <a:spcPts val="1200"/>
              </a:spcBef>
              <a:buFontTx/>
              <a:buAutoNum type="alphaUcPeriod"/>
              <a:defRPr sz="4500" b="1">
                <a:solidFill>
                  <a:srgbClr val="0563C1"/>
                </a:solidFill>
              </a:defRPr>
            </a:pPr>
            <a:r>
              <a:t>A worldwide sample of people were asked: do you pray every day? From these 6 countries, guess what percentage said yes: Brazil / India / Nigeria / Spain / UK / USA (alphabet order in this list)</a:t>
            </a:r>
          </a:p>
          <a:p>
            <a:pPr marL="914400" indent="-914400">
              <a:spcBef>
                <a:spcPts val="1200"/>
              </a:spcBef>
              <a:buFontTx/>
              <a:buAutoNum type="alphaUcPeriod"/>
              <a:defRPr sz="4500" b="1">
                <a:solidFill>
                  <a:srgbClr val="0563C1"/>
                </a:solidFill>
              </a:defRPr>
            </a:pPr>
            <a:r>
              <a:t>What percentage of British people say they pray at least sometimes? What percentage pray once a month or more?</a:t>
            </a:r>
          </a:p>
          <a:p>
            <a:pPr marL="914400" indent="-914400">
              <a:spcBef>
                <a:spcPts val="1200"/>
              </a:spcBef>
              <a:buFontTx/>
              <a:buAutoNum type="alphaUcPeriod"/>
              <a:defRPr sz="4500" b="1">
                <a:solidFill>
                  <a:srgbClr val="0563C1"/>
                </a:solidFill>
              </a:defRPr>
            </a:pPr>
            <a:r>
              <a:t>What percentage of non-religious British people think that God hears their prayers? (and what percentage of British Christians, and British Muslims think this?)</a:t>
            </a:r>
          </a:p>
          <a:p>
            <a:pPr marL="914400" indent="-914400">
              <a:spcBef>
                <a:spcPts val="1200"/>
              </a:spcBef>
              <a:buFontTx/>
              <a:buAutoNum type="alphaUcPeriod"/>
              <a:defRPr sz="4500" b="1">
                <a:solidFill>
                  <a:srgbClr val="0563C1"/>
                </a:solidFill>
              </a:defRPr>
            </a:pPr>
            <a:r>
              <a:t>What do you think are the most common things that people in Britain pray for? Can you think of three examples?</a:t>
            </a:r>
          </a:p>
        </p:txBody>
      </p:sp>
      <p:sp>
        <p:nvSpPr>
          <p:cNvPr id="191" name="TextBox 4"/>
          <p:cNvSpPr txBox="1"/>
          <p:nvPr/>
        </p:nvSpPr>
        <p:spPr>
          <a:xfrm>
            <a:off x="14169576" y="2528031"/>
            <a:ext cx="9967810" cy="10533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spcBef>
                <a:spcPts val="2500"/>
              </a:spcBef>
              <a:defRPr sz="3800" b="1">
                <a:solidFill>
                  <a:srgbClr val="942193"/>
                </a:solidFill>
              </a:defRPr>
            </a:pPr>
            <a:r>
              <a:t>A1: In the right order: Nigeria / India / Brazil / USA / Spain / UK</a:t>
            </a:r>
          </a:p>
          <a:p>
            <a:pPr>
              <a:spcBef>
                <a:spcPts val="2500"/>
              </a:spcBef>
              <a:defRPr sz="3800" b="1">
                <a:solidFill>
                  <a:srgbClr val="008F00"/>
                </a:solidFill>
              </a:defRPr>
            </a:pPr>
            <a:r>
              <a:t>A2: Nigeria 95% / India 75% / Brazil 61% / USA 55% / Spain 23% / UK 6%</a:t>
            </a:r>
          </a:p>
          <a:p>
            <a:pPr>
              <a:spcBef>
                <a:spcPts val="2500"/>
              </a:spcBef>
              <a:defRPr sz="3800" b="1">
                <a:solidFill>
                  <a:srgbClr val="942193"/>
                </a:solidFill>
              </a:defRPr>
            </a:pPr>
            <a:r>
              <a:t>B: 56% of Brits say they pray sometimes. 32% had prayed in the last month. </a:t>
            </a:r>
          </a:p>
          <a:p>
            <a:pPr>
              <a:spcBef>
                <a:spcPts val="2500"/>
              </a:spcBef>
              <a:defRPr sz="3800" b="1">
                <a:solidFill>
                  <a:srgbClr val="008F00"/>
                </a:solidFill>
              </a:defRPr>
            </a:pPr>
            <a:r>
              <a:t>C: 19% of non-religious Brits think God hears their prayers. Among British Christians, that rises to 54%. Among British Muslims, it’s 83%</a:t>
            </a:r>
          </a:p>
          <a:p>
            <a:pPr>
              <a:spcBef>
                <a:spcPts val="2500"/>
              </a:spcBef>
              <a:defRPr sz="3800" b="1">
                <a:solidFill>
                  <a:srgbClr val="942193"/>
                </a:solidFill>
              </a:defRPr>
            </a:pPr>
            <a:r>
              <a:t>D: Commonest topics for prayer in Britain: friends and family (69%), people who are sick (54%) and to give thanks (51%).</a:t>
            </a:r>
          </a:p>
          <a:p>
            <a:pPr>
              <a:spcBef>
                <a:spcPts val="2500"/>
              </a:spcBef>
              <a:defRPr sz="3800" b="1">
                <a:solidFill>
                  <a:srgbClr val="008F00"/>
                </a:solidFill>
              </a:defRPr>
            </a:pPr>
            <a:r>
              <a:t>Surprises: what did you find surprising or puzzling in the data? Can you explain it?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90">
                                            <p:txEl>
                                              <p:pRg st="1" end="1"/>
                                            </p:txEl>
                                          </p:spTgt>
                                        </p:tgtEl>
                                        <p:attrNameLst>
                                          <p:attrName>style.visibility</p:attrName>
                                        </p:attrNameLst>
                                      </p:cBhvr>
                                      <p:to>
                                        <p:strVal val="visible"/>
                                      </p:to>
                                    </p:set>
                                    <p:animEffect transition="in" filter="fade">
                                      <p:cBhvr>
                                        <p:cTn id="7" dur="500"/>
                                        <p:tgtEl>
                                          <p:spTgt spid="1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1" nodeType="clickEffect">
                                  <p:stCondLst>
                                    <p:cond delay="0"/>
                                  </p:stCondLst>
                                  <p:iterate>
                                    <p:tmAbs val="0"/>
                                  </p:iterate>
                                  <p:childTnLst>
                                    <p:set>
                                      <p:cBhvr>
                                        <p:cTn id="11" fill="hold"/>
                                        <p:tgtEl>
                                          <p:spTgt spid="190">
                                            <p:txEl>
                                              <p:pRg st="2" end="2"/>
                                            </p:txEl>
                                          </p:spTgt>
                                        </p:tgtEl>
                                        <p:attrNameLst>
                                          <p:attrName>style.visibility</p:attrName>
                                        </p:attrNameLst>
                                      </p:cBhvr>
                                      <p:to>
                                        <p:strVal val="visible"/>
                                      </p:to>
                                    </p:set>
                                    <p:animEffect transition="in" filter="fade">
                                      <p:cBhvr>
                                        <p:cTn id="12" dur="500"/>
                                        <p:tgtEl>
                                          <p:spTgt spid="19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1" nodeType="clickEffect">
                                  <p:stCondLst>
                                    <p:cond delay="0"/>
                                  </p:stCondLst>
                                  <p:iterate>
                                    <p:tmAbs val="0"/>
                                  </p:iterate>
                                  <p:childTnLst>
                                    <p:set>
                                      <p:cBhvr>
                                        <p:cTn id="16" fill="hold"/>
                                        <p:tgtEl>
                                          <p:spTgt spid="190">
                                            <p:txEl>
                                              <p:pRg st="3" end="3"/>
                                            </p:txEl>
                                          </p:spTgt>
                                        </p:tgtEl>
                                        <p:attrNameLst>
                                          <p:attrName>style.visibility</p:attrName>
                                        </p:attrNameLst>
                                      </p:cBhvr>
                                      <p:to>
                                        <p:strVal val="visible"/>
                                      </p:to>
                                    </p:set>
                                    <p:animEffect transition="in" filter="fade">
                                      <p:cBhvr>
                                        <p:cTn id="17" dur="500"/>
                                        <p:tgtEl>
                                          <p:spTgt spid="19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1" nodeType="clickEffect">
                                  <p:stCondLst>
                                    <p:cond delay="0"/>
                                  </p:stCondLst>
                                  <p:iterate>
                                    <p:tmAbs val="0"/>
                                  </p:iterate>
                                  <p:childTnLst>
                                    <p:set>
                                      <p:cBhvr>
                                        <p:cTn id="21" fill="hold"/>
                                        <p:tgtEl>
                                          <p:spTgt spid="190">
                                            <p:txEl>
                                              <p:pRg st="4" end="4"/>
                                            </p:txEl>
                                          </p:spTgt>
                                        </p:tgtEl>
                                        <p:attrNameLst>
                                          <p:attrName>style.visibility</p:attrName>
                                        </p:attrNameLst>
                                      </p:cBhvr>
                                      <p:to>
                                        <p:strVal val="visible"/>
                                      </p:to>
                                    </p:set>
                                    <p:animEffect transition="in" filter="fade">
                                      <p:cBhvr>
                                        <p:cTn id="22" dur="500"/>
                                        <p:tgtEl>
                                          <p:spTgt spid="19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2" nodeType="clickEffect">
                                  <p:stCondLst>
                                    <p:cond delay="0"/>
                                  </p:stCondLst>
                                  <p:iterate>
                                    <p:tmAbs val="0"/>
                                  </p:iterate>
                                  <p:childTnLst>
                                    <p:set>
                                      <p:cBhvr>
                                        <p:cTn id="26" fill="hold"/>
                                        <p:tgtEl>
                                          <p:spTgt spid="191">
                                            <p:bg/>
                                          </p:spTgt>
                                        </p:tgtEl>
                                        <p:attrNameLst>
                                          <p:attrName>style.visibility</p:attrName>
                                        </p:attrNameLst>
                                      </p:cBhvr>
                                      <p:to>
                                        <p:strVal val="visible"/>
                                      </p:to>
                                    </p:set>
                                    <p:animEffect transition="in" filter="fade">
                                      <p:cBhvr>
                                        <p:cTn id="27" dur="500"/>
                                        <p:tgtEl>
                                          <p:spTgt spid="191">
                                            <p:bg/>
                                          </p:spTgt>
                                        </p:tgtEl>
                                      </p:cBhvr>
                                    </p:animEffect>
                                  </p:childTnLst>
                                </p:cTn>
                              </p:par>
                              <p:par>
                                <p:cTn id="28" presetID="10" presetClass="entr" presetSubtype="0" fill="hold" grpId="2" nodeType="withEffect">
                                  <p:stCondLst>
                                    <p:cond delay="0"/>
                                  </p:stCondLst>
                                  <p:iterate>
                                    <p:tmAbs val="0"/>
                                  </p:iterate>
                                  <p:childTnLst>
                                    <p:set>
                                      <p:cBhvr>
                                        <p:cTn id="29" fill="hold"/>
                                        <p:tgtEl>
                                          <p:spTgt spid="191">
                                            <p:txEl>
                                              <p:pRg st="0" end="0"/>
                                            </p:txEl>
                                          </p:spTgt>
                                        </p:tgtEl>
                                        <p:attrNameLst>
                                          <p:attrName>style.visibility</p:attrName>
                                        </p:attrNameLst>
                                      </p:cBhvr>
                                      <p:to>
                                        <p:strVal val="visible"/>
                                      </p:to>
                                    </p:set>
                                    <p:animEffect transition="in" filter="fade">
                                      <p:cBhvr>
                                        <p:cTn id="30" dur="500"/>
                                        <p:tgtEl>
                                          <p:spTgt spid="19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2" nodeType="clickEffect">
                                  <p:stCondLst>
                                    <p:cond delay="0"/>
                                  </p:stCondLst>
                                  <p:iterate>
                                    <p:tmAbs val="0"/>
                                  </p:iterate>
                                  <p:childTnLst>
                                    <p:set>
                                      <p:cBhvr>
                                        <p:cTn id="34" fill="hold"/>
                                        <p:tgtEl>
                                          <p:spTgt spid="191">
                                            <p:txEl>
                                              <p:pRg st="1" end="1"/>
                                            </p:txEl>
                                          </p:spTgt>
                                        </p:tgtEl>
                                        <p:attrNameLst>
                                          <p:attrName>style.visibility</p:attrName>
                                        </p:attrNameLst>
                                      </p:cBhvr>
                                      <p:to>
                                        <p:strVal val="visible"/>
                                      </p:to>
                                    </p:set>
                                    <p:animEffect transition="in" filter="fade">
                                      <p:cBhvr>
                                        <p:cTn id="35" dur="500"/>
                                        <p:tgtEl>
                                          <p:spTgt spid="19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2" nodeType="clickEffect">
                                  <p:stCondLst>
                                    <p:cond delay="0"/>
                                  </p:stCondLst>
                                  <p:iterate>
                                    <p:tmAbs val="0"/>
                                  </p:iterate>
                                  <p:childTnLst>
                                    <p:set>
                                      <p:cBhvr>
                                        <p:cTn id="39" fill="hold"/>
                                        <p:tgtEl>
                                          <p:spTgt spid="191">
                                            <p:txEl>
                                              <p:pRg st="2" end="2"/>
                                            </p:txEl>
                                          </p:spTgt>
                                        </p:tgtEl>
                                        <p:attrNameLst>
                                          <p:attrName>style.visibility</p:attrName>
                                        </p:attrNameLst>
                                      </p:cBhvr>
                                      <p:to>
                                        <p:strVal val="visible"/>
                                      </p:to>
                                    </p:set>
                                    <p:animEffect transition="in" filter="fade">
                                      <p:cBhvr>
                                        <p:cTn id="40" dur="500"/>
                                        <p:tgtEl>
                                          <p:spTgt spid="191">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fill="hold" grpId="2" nodeType="clickEffect">
                                  <p:stCondLst>
                                    <p:cond delay="0"/>
                                  </p:stCondLst>
                                  <p:iterate>
                                    <p:tmAbs val="0"/>
                                  </p:iterate>
                                  <p:childTnLst>
                                    <p:set>
                                      <p:cBhvr>
                                        <p:cTn id="44" fill="hold"/>
                                        <p:tgtEl>
                                          <p:spTgt spid="191">
                                            <p:txEl>
                                              <p:pRg st="3" end="3"/>
                                            </p:txEl>
                                          </p:spTgt>
                                        </p:tgtEl>
                                        <p:attrNameLst>
                                          <p:attrName>style.visibility</p:attrName>
                                        </p:attrNameLst>
                                      </p:cBhvr>
                                      <p:to>
                                        <p:strVal val="visible"/>
                                      </p:to>
                                    </p:set>
                                    <p:animEffect transition="in" filter="fade">
                                      <p:cBhvr>
                                        <p:cTn id="45" dur="500"/>
                                        <p:tgtEl>
                                          <p:spTgt spid="191">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fill="hold" grpId="2" nodeType="clickEffect">
                                  <p:stCondLst>
                                    <p:cond delay="0"/>
                                  </p:stCondLst>
                                  <p:iterate>
                                    <p:tmAbs val="0"/>
                                  </p:iterate>
                                  <p:childTnLst>
                                    <p:set>
                                      <p:cBhvr>
                                        <p:cTn id="49" fill="hold"/>
                                        <p:tgtEl>
                                          <p:spTgt spid="191">
                                            <p:txEl>
                                              <p:pRg st="4" end="4"/>
                                            </p:txEl>
                                          </p:spTgt>
                                        </p:tgtEl>
                                        <p:attrNameLst>
                                          <p:attrName>style.visibility</p:attrName>
                                        </p:attrNameLst>
                                      </p:cBhvr>
                                      <p:to>
                                        <p:strVal val="visible"/>
                                      </p:to>
                                    </p:set>
                                    <p:animEffect transition="in" filter="fade">
                                      <p:cBhvr>
                                        <p:cTn id="50" dur="500"/>
                                        <p:tgtEl>
                                          <p:spTgt spid="191">
                                            <p:txEl>
                                              <p:pRg st="4" end="4"/>
                                            </p:txEl>
                                          </p:spTgt>
                                        </p:tgtEl>
                                      </p:cBhvr>
                                    </p:animEffect>
                                  </p:childTnLst>
                                </p:cTn>
                              </p:par>
                            </p:childTnLst>
                          </p:cTn>
                        </p:par>
                        <p:par>
                          <p:cTn id="51" fill="hold">
                            <p:stCondLst>
                              <p:cond delay="500"/>
                            </p:stCondLst>
                            <p:childTnLst>
                              <p:par>
                                <p:cTn id="52" presetID="10" presetClass="entr" fill="hold" grpId="2" nodeType="afterEffect">
                                  <p:stCondLst>
                                    <p:cond delay="0"/>
                                  </p:stCondLst>
                                  <p:iterate>
                                    <p:tmAbs val="0"/>
                                  </p:iterate>
                                  <p:childTnLst>
                                    <p:set>
                                      <p:cBhvr>
                                        <p:cTn id="53" fill="hold"/>
                                        <p:tgtEl>
                                          <p:spTgt spid="191">
                                            <p:txEl>
                                              <p:pRg st="5" end="5"/>
                                            </p:txEl>
                                          </p:spTgt>
                                        </p:tgtEl>
                                        <p:attrNameLst>
                                          <p:attrName>style.visibility</p:attrName>
                                        </p:attrNameLst>
                                      </p:cBhvr>
                                      <p:to>
                                        <p:strVal val="visible"/>
                                      </p:to>
                                    </p:set>
                                    <p:animEffect transition="in" filter="fade">
                                      <p:cBhvr>
                                        <p:cTn id="54" dur="500"/>
                                        <p:tgtEl>
                                          <p:spTgt spid="1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1" build="p" bldLvl="5" animBg="1" advAuto="0"/>
      <p:bldP spid="191" grpId="2" build="p" bldLvl="5"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27D3EF82882C449E7A1E4B88294373" ma:contentTypeVersion="19" ma:contentTypeDescription="Create a new document." ma:contentTypeScope="" ma:versionID="95b5fd2a50bd8e54562dabb41e950103">
  <xsd:schema xmlns:xsd="http://www.w3.org/2001/XMLSchema" xmlns:xs="http://www.w3.org/2001/XMLSchema" xmlns:p="http://schemas.microsoft.com/office/2006/metadata/properties" xmlns:ns2="7e3afb98-bd54-44fc-bbbc-97d565f20e3a" xmlns:ns3="a8be2102-8fbe-40ee-9167-bf4c89f49cb8" targetNamespace="http://schemas.microsoft.com/office/2006/metadata/properties" ma:root="true" ma:fieldsID="82faba65035260e33ffe58f280ff40c0" ns2:_="" ns3:_="">
    <xsd:import namespace="7e3afb98-bd54-44fc-bbbc-97d565f20e3a"/>
    <xsd:import namespace="a8be2102-8fbe-40ee-9167-bf4c89f49c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3afb98-bd54-44fc-bbbc-97d565f20e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96be8a5-6d11-4295-89aa-b0d0ab4a5a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be2102-8fbe-40ee-9167-bf4c89f49cb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170fae4-9a1a-4807-b8c3-1af538996d21}" ma:internalName="TaxCatchAll" ma:showField="CatchAllData" ma:web="a8be2102-8fbe-40ee-9167-bf4c89f49c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8be2102-8fbe-40ee-9167-bf4c89f49cb8" xsi:nil="true"/>
    <lcf76f155ced4ddcb4097134ff3c332f xmlns="7e3afb98-bd54-44fc-bbbc-97d565f20e3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0487D40-B43E-41DB-9903-4D75593F74B8}"/>
</file>

<file path=customXml/itemProps2.xml><?xml version="1.0" encoding="utf-8"?>
<ds:datastoreItem xmlns:ds="http://schemas.openxmlformats.org/officeDocument/2006/customXml" ds:itemID="{285ADAA5-2256-43FA-AA0D-72B4731C724B}"/>
</file>

<file path=customXml/itemProps3.xml><?xml version="1.0" encoding="utf-8"?>
<ds:datastoreItem xmlns:ds="http://schemas.openxmlformats.org/officeDocument/2006/customXml" ds:itemID="{31186DCB-14C3-4418-88B9-99B440CDFFA0}"/>
</file>

<file path=docProps/app.xml><?xml version="1.0" encoding="utf-8"?>
<Properties xmlns="http://schemas.openxmlformats.org/officeDocument/2006/extended-properties" xmlns:vt="http://schemas.openxmlformats.org/officeDocument/2006/docPropsVTypes">
  <TotalTime>0</TotalTime>
  <Words>4041</Words>
  <Application>Microsoft Macintosh PowerPoint</Application>
  <PresentationFormat>Custom</PresentationFormat>
  <Paragraphs>188</Paragraphs>
  <Slides>22</Slides>
  <Notes>18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Helvetica</vt:lpstr>
      <vt:lpstr>Office Theme</vt:lpstr>
      <vt:lpstr>1_Office Theme</vt:lpstr>
      <vt:lpstr>Prayer Spaces in Schools Learning from a prayer space</vt:lpstr>
      <vt:lpstr>PowerPoint Presentation</vt:lpstr>
      <vt:lpstr>Prayer Spaces in Schools Learning from a prayer space</vt:lpstr>
      <vt:lpstr>Prayer Spaces engage with many spiritual values. Think of peace, joy, forgiveness or resilience. Prayer Spaces give you spiritual space to respond for yourself.</vt:lpstr>
      <vt:lpstr>My experience of a ‘Prayer Space’</vt:lpstr>
      <vt:lpstr>My experience of a ‘Prayer Space’</vt:lpstr>
      <vt:lpstr>Learning by research</vt:lpstr>
      <vt:lpstr>Learning by research</vt:lpstr>
      <vt:lpstr>Learning about prayer from research – guesswork!</vt:lpstr>
      <vt:lpstr>Three surveys asked British people about prayer. The results varied a bit.</vt:lpstr>
      <vt:lpstr>Does prayer work?</vt:lpstr>
      <vt:lpstr>Does prayer work?</vt:lpstr>
      <vt:lpstr>Does prayer work?</vt:lpstr>
      <vt:lpstr>Does prayer work?</vt:lpstr>
      <vt:lpstr>Does prayer work?</vt:lpstr>
      <vt:lpstr>People were asked which statement came closest to their views of prayer:</vt:lpstr>
      <vt:lpstr>Expressing your own viewpoints (your ideas will be shared in the class)</vt:lpstr>
      <vt:lpstr>Broad views of prayer and spirituality: discuss</vt:lpstr>
      <vt:lpstr>Reflecting on spiritual responses Jenni, 14</vt:lpstr>
      <vt:lpstr>Reflecting on spiritual responses Maral, 14</vt:lpstr>
      <vt:lpstr>PowerPoint Presentation</vt:lpstr>
      <vt:lpstr>What did you learn? What did you think?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Tim Abbott</cp:lastModifiedBy>
  <cp:revision>1</cp:revision>
  <dcterms:modified xsi:type="dcterms:W3CDTF">2026-02-03T10:15:16Z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0x0101006C27D3EF82882C449E7A1E4B88294373</vt:lpwstr>
  </property>
</Properties>
</file>