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4.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0" d="100"/>
          <a:sy n="60" d="100"/>
        </p:scale>
        <p:origin x="4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1400">
        <a:latin typeface="+mn-lt"/>
        <a:ea typeface="+mn-ea"/>
        <a:cs typeface="+mn-cs"/>
        <a:sym typeface="Helvetica"/>
      </a:defRPr>
    </a:lvl1pPr>
    <a:lvl2pPr indent="228600" defTabSz="1828800" latinLnBrk="0">
      <a:defRPr sz="1400">
        <a:latin typeface="+mn-lt"/>
        <a:ea typeface="+mn-ea"/>
        <a:cs typeface="+mn-cs"/>
        <a:sym typeface="Helvetica"/>
      </a:defRPr>
    </a:lvl2pPr>
    <a:lvl3pPr indent="457200" defTabSz="1828800" latinLnBrk="0">
      <a:defRPr sz="1400">
        <a:latin typeface="+mn-lt"/>
        <a:ea typeface="+mn-ea"/>
        <a:cs typeface="+mn-cs"/>
        <a:sym typeface="Helvetica"/>
      </a:defRPr>
    </a:lvl3pPr>
    <a:lvl4pPr indent="685800" defTabSz="1828800" latinLnBrk="0">
      <a:defRPr sz="1400">
        <a:latin typeface="+mn-lt"/>
        <a:ea typeface="+mn-ea"/>
        <a:cs typeface="+mn-cs"/>
        <a:sym typeface="Helvetica"/>
      </a:defRPr>
    </a:lvl4pPr>
    <a:lvl5pPr indent="914400" defTabSz="1828800" latinLnBrk="0">
      <a:defRPr sz="1400">
        <a:latin typeface="+mn-lt"/>
        <a:ea typeface="+mn-ea"/>
        <a:cs typeface="+mn-cs"/>
        <a:sym typeface="Helvetica"/>
      </a:defRPr>
    </a:lvl5pPr>
    <a:lvl6pPr indent="1143000" defTabSz="1828800" latinLnBrk="0">
      <a:defRPr sz="1400">
        <a:latin typeface="+mn-lt"/>
        <a:ea typeface="+mn-ea"/>
        <a:cs typeface="+mn-cs"/>
        <a:sym typeface="Helvetica"/>
      </a:defRPr>
    </a:lvl6pPr>
    <a:lvl7pPr indent="1371600" defTabSz="1828800" latinLnBrk="0">
      <a:defRPr sz="1400">
        <a:latin typeface="+mn-lt"/>
        <a:ea typeface="+mn-ea"/>
        <a:cs typeface="+mn-cs"/>
        <a:sym typeface="Helvetica"/>
      </a:defRPr>
    </a:lvl7pPr>
    <a:lvl8pPr indent="1600200" defTabSz="1828800" latinLnBrk="0">
      <a:defRPr sz="1400">
        <a:latin typeface="+mn-lt"/>
        <a:ea typeface="+mn-ea"/>
        <a:cs typeface="+mn-cs"/>
        <a:sym typeface="Helvetica"/>
      </a:defRPr>
    </a:lvl8pPr>
    <a:lvl9pPr indent="1828800" defTabSz="1828800" latinLnBrk="0">
      <a:defRPr sz="14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atre.org.uk/resources/5-1-what-is-prayer-for-christians-ckre-vol-5-pp-12-1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pPr indent="67943" defTabSz="914400">
              <a:spcBef>
                <a:spcPts val="900"/>
              </a:spcBef>
              <a:defRPr b="1" spc="-7"/>
            </a:pPr>
            <a:r>
              <a:t>These lessons are written by Lat Blaylock, RE Consultant with RE Today www.retoday.org.uk </a:t>
            </a:r>
          </a:p>
          <a:p>
            <a:pPr indent="67943" defTabSz="914400">
              <a:spcBef>
                <a:spcPts val="900"/>
              </a:spcBef>
              <a:defRPr b="1" spc="-7"/>
            </a:pPr>
            <a:r>
              <a:t>Aims of these lessons:</a:t>
            </a:r>
          </a:p>
          <a:p>
            <a:pPr marL="342899" marR="337820" indent="-342899" defTabSz="914400">
              <a:lnSpc>
                <a:spcPct val="107000"/>
              </a:lnSpc>
              <a:spcBef>
                <a:spcPts val="900"/>
              </a:spcBef>
              <a:buSzPts val="1400"/>
              <a:buAutoNum type="alphaLcPeriod"/>
              <a:tabLst>
                <a:tab pos="520700" algn="l"/>
              </a:tabLst>
              <a:defRPr spc="-3"/>
            </a:pPr>
            <a:r>
              <a:t>To provide</a:t>
            </a:r>
            <a:r>
              <a:rPr spc="-7"/>
              <a:t> </a:t>
            </a:r>
            <a:r>
              <a:t>excellent</a:t>
            </a:r>
            <a:r>
              <a:rPr spc="-7"/>
              <a:t> </a:t>
            </a:r>
            <a:r>
              <a:t>and</a:t>
            </a:r>
            <a:r>
              <a:rPr spc="-7"/>
              <a:t> </a:t>
            </a:r>
            <a:r>
              <a:t>respected classroom</a:t>
            </a:r>
            <a:r>
              <a:rPr spc="-7"/>
              <a:t> </a:t>
            </a:r>
            <a:r>
              <a:t>resources</a:t>
            </a:r>
            <a:r>
              <a:rPr spc="-7"/>
              <a:t> </a:t>
            </a:r>
            <a:r>
              <a:t>for</a:t>
            </a:r>
            <a:r>
              <a:rPr spc="-7"/>
              <a:t> </a:t>
            </a:r>
            <a:r>
              <a:t>teachers</a:t>
            </a:r>
            <a:r>
              <a:rPr spc="-7"/>
              <a:t> </a:t>
            </a:r>
            <a:r>
              <a:t>of</a:t>
            </a:r>
            <a:r>
              <a:rPr spc="-11"/>
              <a:t> RVE / RME / </a:t>
            </a:r>
            <a:r>
              <a:t>RE</a:t>
            </a:r>
            <a:r>
              <a:rPr spc="-7"/>
              <a:t> </a:t>
            </a:r>
            <a:r>
              <a:t>to use</a:t>
            </a:r>
            <a:r>
              <a:rPr spc="-7"/>
              <a:t> </a:t>
            </a:r>
            <a:r>
              <a:t>in lessons when a PRAYER SPACES visit is coming, taking place or has happened,</a:t>
            </a:r>
          </a:p>
          <a:p>
            <a:pPr marL="342899" marR="616584" indent="-342899" defTabSz="914400">
              <a:lnSpc>
                <a:spcPct val="108000"/>
              </a:lnSpc>
              <a:buSzPts val="1400"/>
              <a:buAutoNum type="alphaLcPeriod"/>
              <a:tabLst>
                <a:tab pos="520700" algn="l"/>
                <a:tab pos="520700" algn="l"/>
              </a:tabLst>
              <a:defRPr spc="-3"/>
            </a:pPr>
            <a:r>
              <a:t>To</a:t>
            </a:r>
            <a:r>
              <a:rPr spc="-31"/>
              <a:t> </a:t>
            </a:r>
            <a:r>
              <a:t>enable</a:t>
            </a:r>
            <a:r>
              <a:rPr spc="-15"/>
              <a:t> </a:t>
            </a:r>
            <a:r>
              <a:t>teachers</a:t>
            </a:r>
            <a:r>
              <a:rPr spc="-15"/>
              <a:t> </a:t>
            </a:r>
            <a:r>
              <a:t>and</a:t>
            </a:r>
            <a:r>
              <a:rPr spc="-31"/>
              <a:t> </a:t>
            </a:r>
            <a:r>
              <a:t>PRAYER SPACES volunteers</a:t>
            </a:r>
            <a:r>
              <a:rPr spc="-15"/>
              <a:t> </a:t>
            </a:r>
            <a:r>
              <a:t>to</a:t>
            </a:r>
            <a:r>
              <a:rPr spc="-19"/>
              <a:t> </a:t>
            </a:r>
            <a:r>
              <a:t>deliver</a:t>
            </a:r>
            <a:r>
              <a:rPr spc="-22"/>
              <a:t> </a:t>
            </a:r>
            <a:r>
              <a:t>quality RVE / RME /</a:t>
            </a:r>
            <a:r>
              <a:rPr spc="-22"/>
              <a:t> </a:t>
            </a:r>
            <a:r>
              <a:t>RE</a:t>
            </a:r>
            <a:r>
              <a:rPr spc="-22"/>
              <a:t> </a:t>
            </a:r>
            <a:r>
              <a:t>about</a:t>
            </a:r>
            <a:r>
              <a:rPr spc="-15"/>
              <a:t> </a:t>
            </a:r>
            <a:r>
              <a:t>prayer</a:t>
            </a:r>
            <a:r>
              <a:rPr spc="-11"/>
              <a:t> </a:t>
            </a:r>
            <a:r>
              <a:t>which connects to the experiences of the PRAYER SPACES provision.</a:t>
            </a:r>
          </a:p>
          <a:p>
            <a:pPr marL="342899" marR="379095" indent="-342899" defTabSz="914400">
              <a:lnSpc>
                <a:spcPct val="107000"/>
              </a:lnSpc>
              <a:buSzPts val="1400"/>
              <a:buAutoNum type="alphaLcPeriod"/>
              <a:tabLst>
                <a:tab pos="520700" algn="l"/>
              </a:tabLst>
              <a:defRPr spc="-3"/>
            </a:pPr>
            <a:r>
              <a:t>To</a:t>
            </a:r>
            <a:r>
              <a:rPr spc="-11"/>
              <a:t> </a:t>
            </a:r>
            <a:r>
              <a:t>enable</a:t>
            </a:r>
            <a:r>
              <a:rPr spc="-7"/>
              <a:t> </a:t>
            </a:r>
            <a:r>
              <a:t>pupils to</a:t>
            </a:r>
            <a:r>
              <a:rPr spc="-11"/>
              <a:t> </a:t>
            </a:r>
            <a:r>
              <a:t>think</a:t>
            </a:r>
            <a:r>
              <a:rPr spc="-7"/>
              <a:t> </a:t>
            </a:r>
            <a:r>
              <a:t>for</a:t>
            </a:r>
            <a:r>
              <a:rPr spc="-7"/>
              <a:t> </a:t>
            </a:r>
            <a:r>
              <a:t>themselves</a:t>
            </a:r>
            <a:r>
              <a:rPr spc="-7"/>
              <a:t> </a:t>
            </a:r>
            <a:r>
              <a:t>about</a:t>
            </a:r>
            <a:r>
              <a:rPr spc="-7"/>
              <a:t> </a:t>
            </a:r>
            <a:r>
              <a:t>prayer</a:t>
            </a:r>
            <a:r>
              <a:rPr spc="-7"/>
              <a:t> </a:t>
            </a:r>
            <a:r>
              <a:t>and</a:t>
            </a:r>
            <a:r>
              <a:rPr spc="-15"/>
              <a:t> </a:t>
            </a:r>
            <a:r>
              <a:t>its</a:t>
            </a:r>
            <a:r>
              <a:rPr spc="-7"/>
              <a:t> </a:t>
            </a:r>
            <a:r>
              <a:t>meanings,</a:t>
            </a:r>
            <a:r>
              <a:rPr spc="-7"/>
              <a:t> </a:t>
            </a:r>
            <a:r>
              <a:t>and access opportunities for spiritual, moral, social and cultural development.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t>This sentence focuses on one argument about the ‘utility’ of prayer as intention, and opens up the idea that prayer is ‘useful’ in various different ways.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t>The sentences have got a little more difficult and complex as the activity progresses. </a:t>
            </a:r>
          </a:p>
          <a:p>
            <a:r>
              <a:t>Some explanation may help pupils, but there is nothing here too hard for most 11 year olds.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r>
              <a:t>One aspect of these lessons (which can also be used as assembly outlines with simple adaptation) is that they give pupils frequent opportunities to clarify and express their own views and ideas about prayer. </a:t>
            </a:r>
          </a:p>
          <a:p>
            <a:r>
              <a:t>We welcome the contested nature of this conversation: from different religions and worldviews there are many varied perspectives from which to learn.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t>One aspect of these lessons (which can also be used as assembly outlines with simple adaptation) is that they give pupils frequent opportunities to clarify and express their own views and ideas about prayer. We welcome the contested nature of this conversation: from different religions and worldviews there are many Varied perspectives from which to learn. </a:t>
            </a:r>
          </a:p>
          <a:p>
            <a:r>
              <a:t>The lesson could finish here, but if you have time, the extensions and further activities below are worth pursuing, perhaps especially in Year 9 or above.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rPr>
                <a:hlinkClick r:id="rId3"/>
              </a:rPr>
              <a:t>https://www.natre.org.uk/resources/5-1-what-is-prayer-for-christians-ckre-vol-5-pp-12-13/</a:t>
            </a:r>
            <a:r>
              <a:t> </a:t>
            </a:r>
          </a:p>
          <a:p>
            <a:r>
              <a:t>This resource sheet can be printed from the PPT, or accessed via the Prayer Spaces Lessons weblink</a:t>
            </a:r>
          </a:p>
          <a:p>
            <a:r>
              <a:t>The topics addressed in these lessons include Biblical narrative and teaching, the Christian ‘Lord’s Prayer’, sociology of prayer, Christian experiences of prayer, creative prayer ideas, Christian theologies of prayer, Jesus and prayer, the phenomenon of  ‘SBNR’ (spiritual but not religious) prayer, the experiences of answered prayer and unanswered prayer. </a:t>
            </a:r>
          </a:p>
          <a:p>
            <a:r>
              <a:t>Questions and diverse ideas are the focus: these lessons aim to open minds not to deliver one set of answers to these questions.</a:t>
            </a:r>
          </a:p>
          <a:p>
            <a:r>
              <a:t>The lessons are designed to compliment the opportunities for spiritual development that come from the experience of visiting and using a ‘Prayer Space’ in a school.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These lessons enable pupils to learn a lot specifically about Christian prayer, and use Biblical quotations, examples and texts to enrich pupils’ understanding. You might want to move this part of the lesson up higher and do it first.  This is a third part to the lesson, but could be used first or second depending on the teaching sequence you need. </a:t>
            </a:r>
          </a:p>
          <a:p>
            <a:r>
              <a:t>There is a good section on BBC GCSE RS Bitesize about the meanings of this parable: </a:t>
            </a:r>
          </a:p>
          <a:p>
            <a:r>
              <a:t>https://www.bbc.co.uk/bitesize/guides/zkw2vk7/revision/3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r>
              <a:t>These lessons enable pupils to learn a lot specifically about Christian prayer, and use Biblical quotations, examples and texts to enrich pupils’ understanding. You might want to move this part of the lesson up higher and do it first.  This is a third part to the lesson, but could be used first or second depending on the teaching sequence you need. </a:t>
            </a:r>
          </a:p>
          <a:p>
            <a:r>
              <a:t>There is a good section on BBC GCSE RS Bitesize about the meanings of this parable: </a:t>
            </a:r>
          </a:p>
          <a:p>
            <a:r>
              <a:t>https://www.bbc.co.uk/bitesize/guides/zkw2vk7/revision/3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t>Image credit: Die Bibel in Bildern [Picture Bible] – Artist: Julius Schnorr von Carolsfeld.  Leipzig: Georg Wigands, 1860.</a:t>
            </a:r>
          </a:p>
          <a:p>
            <a:r>
              <a:t>Hathi Digital Trust Library online version of a copy in the Getty Library.</a:t>
            </a:r>
          </a:p>
          <a:p>
            <a:r>
              <a:t>https://victorianweb.org/art/illustration/german/schnorr/89.html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t>Image from Prayer Spaces website.</a:t>
            </a:r>
          </a:p>
          <a:p>
            <a:r>
              <a:t>This last slide offers a chance for some summary feedback on the lesson and could be done in conversations, pairs or written 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pPr indent="67944"/>
            <a:r>
              <a:t>Teachers and Youth Workers can use this lesson, which is part of a larger ‘Prayer Spaces in School’ learning package.</a:t>
            </a:r>
          </a:p>
          <a:p>
            <a:pPr indent="67944"/>
            <a:r>
              <a:t>The lessons:</a:t>
            </a:r>
          </a:p>
          <a:p>
            <a:pPr marL="266700" indent="-266700">
              <a:buSzPts val="1400"/>
              <a:buAutoNum type="alphaLcPeriod"/>
            </a:pPr>
            <a:r>
              <a:t>Can be taught - with preparation - ‘off the shelf’ using the 6 PPT sequences provided</a:t>
            </a:r>
          </a:p>
          <a:p>
            <a:pPr marL="266700" indent="-266700">
              <a:buSzPts val="1400"/>
              <a:buAutoNum type="alphaLcPeriod"/>
            </a:pPr>
            <a:r>
              <a:t>Will be understood better by teachers and youth workers if you watch our training</a:t>
            </a:r>
            <a:r>
              <a:rPr spc="-19"/>
              <a:t> </a:t>
            </a:r>
            <a:r>
              <a:t>recorded</a:t>
            </a:r>
            <a:r>
              <a:rPr spc="-15"/>
              <a:t> </a:t>
            </a:r>
            <a:r>
              <a:t>webinar</a:t>
            </a:r>
            <a:r>
              <a:rPr spc="-15"/>
              <a:t>s from Lat Blaylock of RE today</a:t>
            </a:r>
          </a:p>
          <a:p>
            <a:pPr marL="266700" indent="-266700">
              <a:buSzPts val="1400"/>
              <a:buAutoNum type="alphaLcPeriod"/>
            </a:pPr>
            <a:r>
              <a:t>Include </a:t>
            </a:r>
            <a:r>
              <a:rPr spc="-3"/>
              <a:t>examples of pupils’ work, art, writing and responses</a:t>
            </a:r>
          </a:p>
          <a:p>
            <a:pPr marL="266700" indent="-266700">
              <a:buSzPts val="1400"/>
              <a:buAutoNum type="alphaLcPeriod"/>
            </a:pPr>
            <a:r>
              <a:t>Are suitable for use across the UK, recognizing what is distinctive about RME / RVE / RE in each of the four nations</a:t>
            </a:r>
          </a:p>
          <a:p>
            <a:pPr marL="266700" indent="-266700">
              <a:buSzPts val="1400"/>
              <a:buAutoNum type="alphaLcPeriod"/>
            </a:pPr>
            <a:r>
              <a:t>Reference law,</a:t>
            </a:r>
            <a:r>
              <a:rPr spc="3"/>
              <a:t> </a:t>
            </a:r>
            <a:r>
              <a:t>guidance</a:t>
            </a:r>
            <a:r>
              <a:rPr spc="3"/>
              <a:t> </a:t>
            </a:r>
            <a:r>
              <a:t>and inspection requirements for</a:t>
            </a:r>
            <a:r>
              <a:rPr spc="-7"/>
              <a:t> </a:t>
            </a:r>
            <a:r>
              <a:t>RE</a:t>
            </a:r>
            <a:r>
              <a:rPr spc="7"/>
              <a:t> </a:t>
            </a:r>
            <a:r>
              <a:t>/ SMSCD</a:t>
            </a:r>
            <a:r>
              <a:rPr spc="-7"/>
              <a:t> </a:t>
            </a:r>
            <a:r>
              <a:t>/ School </a:t>
            </a:r>
            <a:r>
              <a:rPr spc="-7"/>
              <a:t>Worship</a:t>
            </a:r>
          </a:p>
          <a:p>
            <a:pPr marL="266700" indent="-266700">
              <a:buSzPts val="1400"/>
              <a:buAutoNum type="alphaLcPeriod"/>
            </a:pPr>
            <a:r>
              <a:t>Use</a:t>
            </a:r>
            <a:r>
              <a:rPr spc="-15"/>
              <a:t> </a:t>
            </a:r>
            <a:r>
              <a:t>some</a:t>
            </a:r>
            <a:r>
              <a:rPr spc="-15"/>
              <a:t> </a:t>
            </a:r>
            <a:r>
              <a:t>PRAYER SPACES case</a:t>
            </a:r>
            <a:r>
              <a:rPr spc="-15"/>
              <a:t> </a:t>
            </a:r>
            <a:r>
              <a:rPr spc="-7"/>
              <a:t>studies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t>The topics addressed in these lessons include Biblical narrative and teaching, the Christian ‘Lord’s Prayer’, sociology of prayer, Christian experiences of prayer, creative prayer ideas, Christian theologies of prayer, Jesus and prayer, the phenomenon of  ‘SBNR’ (spiritual but not religious) prayer, the experiences of answered prayer and unanswered prayer.</a:t>
            </a:r>
          </a:p>
          <a:p>
            <a:r>
              <a:t>Questions and diverse ideas are the focus: these lessons aim to open minds not to deliver one set of answers to these questions.</a:t>
            </a:r>
          </a:p>
          <a:p>
            <a:r>
              <a:t>The lessons are designed to compliment the opportunities for spiritual development that come from the experience of visiting and using a ‘Prayer Space’ in a school.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Wheels within wheels Topic: Prayer</a:t>
            </a:r>
            <a:br/>
            <a:r>
              <a:t>To run this lesson, you need a space where two circles of chairs can be laid out, an inside circle facing outward, and an outside circle facing inward. Like at a speed dating event, the people in the outside circle move round one seat clockwise every two minutes. They then get a new partner – and a new discussion topic. If you have 30 in the class, then you need 15 ‘inside circle’ chairs and 15 ‘outside circle’</a:t>
            </a:r>
          </a:p>
          <a:p>
            <a:r>
              <a:t>As the ‘circle’ moves round, the teacher can ask for interesting and deep ideas that have been discussed by partners to be shared with the whole class. </a:t>
            </a:r>
          </a:p>
          <a:p>
            <a:r>
              <a:t>Afterwards, a write-up activity (homework?) is surprisingly good at drawing out deep thinking from the class.</a:t>
            </a:r>
          </a:p>
          <a:p>
            <a:r>
              <a:t>The photo on the next slide shows the activity in action at a big pupil conference where 80 pupils were involved. It is a bit if a job to set it up, but works really well at getting high discussion participation rates.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Wheels within wheels Topic: Prayer (also called “speed dating”)</a:t>
            </a:r>
            <a:br/>
            <a:r>
              <a:t>To run this lesson, you need a space where two circles of chairs can be laid out, an inside circle facing outward, and an outside circle facing inward. Like at a speed dating event, the people in the outside circle move round one seat clockwise every two minutes. They then get a new partner – and a new discussion topic. If you have 30 in the class, then you need 15 ‘inside circle’ chairs and 15 ‘outside circle’</a:t>
            </a:r>
          </a:p>
          <a:p>
            <a:r>
              <a:t>As the ‘circle’ moves round, the teacher can ask for interesting and deep ideas that have been discussed by partners to be shared with the whole class. </a:t>
            </a:r>
          </a:p>
          <a:p>
            <a:r>
              <a:t>Afterwards, a write-up activity (homework?) is surprisingly good at drawing out deep thinking from the class.</a:t>
            </a:r>
          </a:p>
          <a:p>
            <a:r>
              <a:t>The photo on the next slide shows the activity in action at a big pupil conference where 80 pupils were involved. It is a bit if a job to set it up, but works really well at getting high discussion participation rates.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Ask pupils to move on one chair in the outside circle each time, and settle them before you move the slide. Then read out the quote slowly, clearly, twice. Then let them all talk!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r>
              <a:t>In the feedback to the whole group, welcome all opinions with thanks but very little other teacher comment. You might occasionally correct a fact or direct an opinion towards reasonableness and away from ignorance. Expect different beliefs to emerge – that’s the 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The quotes are available for pupils’ own writing and reflection on capture sheet that goes with these resources.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t>I’ve deliberately balanced to quote set with some positives and negatives about prayer: no one will agree with all the quotes. This uses controversy and diversity for learning, a key principle in good RE. </a:t>
            </a:r>
          </a:p>
          <a:p>
            <a:r>
              <a:t>Lesson facilitators need not be concerned about the range of views: this is a strength of the discussion methods here. It encourages all pupils to ‘be real’ and say what their own perspective might be with clarity and an open heart and mind.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1"/>
          </a:xfrm>
          <a:prstGeom prst="rect">
            <a:avLst/>
          </a:prstGeom>
        </p:spPr>
        <p:txBody>
          <a:bodyPr anchor="b"/>
          <a:lstStyle>
            <a:lvl1pPr algn="ctr">
              <a:defRPr sz="12000"/>
            </a:lvl1pPr>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3048000" y="2244725"/>
            <a:ext cx="18288000" cy="4775201"/>
          </a:xfrm>
          <a:prstGeom prst="rect">
            <a:avLst/>
          </a:prstGeom>
        </p:spPr>
        <p:txBody>
          <a:bodyPr anchor="b"/>
          <a:lstStyle>
            <a:lvl1pPr algn="ctr">
              <a:lnSpc>
                <a:spcPct val="100000"/>
              </a:lnSpc>
              <a:spcBef>
                <a:spcPts val="600"/>
              </a:spcBef>
              <a:defRPr sz="12000" b="1"/>
            </a:lvl1pPr>
          </a:lstStyle>
          <a:p>
            <a:r>
              <a:t>Title Text</a:t>
            </a:r>
          </a:p>
        </p:txBody>
      </p:sp>
      <p:sp>
        <p:nvSpPr>
          <p:cNvPr id="93"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400">
                <a:solidFill>
                  <a:srgbClr val="343770"/>
                </a:solidFill>
              </a:defRPr>
            </a:lvl1pPr>
            <a:lvl2pPr marL="0" indent="457200" algn="ctr">
              <a:buSzTx/>
              <a:buFontTx/>
              <a:buNone/>
              <a:defRPr sz="4400">
                <a:solidFill>
                  <a:srgbClr val="343770"/>
                </a:solidFill>
              </a:defRPr>
            </a:lvl2pPr>
            <a:lvl3pPr marL="0" indent="914400" algn="ctr">
              <a:buSzTx/>
              <a:buFontTx/>
              <a:buNone/>
              <a:defRPr sz="4400">
                <a:solidFill>
                  <a:srgbClr val="343770"/>
                </a:solidFill>
              </a:defRPr>
            </a:lvl3pPr>
            <a:lvl4pPr marL="0" indent="1371600" algn="ctr">
              <a:buSzTx/>
              <a:buFontTx/>
              <a:buNone/>
              <a:defRPr sz="4400">
                <a:solidFill>
                  <a:srgbClr val="343770"/>
                </a:solidFill>
              </a:defRPr>
            </a:lvl4pPr>
            <a:lvl5pPr marL="0" indent="1828800" algn="ctr">
              <a:buSzTx/>
              <a:buFontTx/>
              <a:buNone/>
              <a:defRPr sz="440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lvl1pPr algn="ctr">
              <a:lnSpc>
                <a:spcPct val="100000"/>
              </a:lnSpc>
              <a:spcBef>
                <a:spcPts val="600"/>
              </a:spcBef>
              <a:defRPr sz="12000" b="1"/>
            </a:lvl1pPr>
          </a:lstStyle>
          <a:p>
            <a:r>
              <a:t>Title Text</a:t>
            </a:r>
          </a:p>
        </p:txBody>
      </p:sp>
      <p:sp>
        <p:nvSpPr>
          <p:cNvPr id="102" name="Body Level One…"/>
          <p:cNvSpPr txBox="1">
            <a:spLocks noGrp="1"/>
          </p:cNvSpPr>
          <p:nvPr>
            <p:ph type="body" idx="1"/>
          </p:nvPr>
        </p:nvSpPr>
        <p:spPr>
          <a:prstGeom prst="rect">
            <a:avLst/>
          </a:prstGeom>
        </p:spPr>
        <p:txBody>
          <a:bodyPr/>
          <a:lstStyle>
            <a:lvl1pPr marL="326571" indent="-326571">
              <a:defRPr sz="4000" b="1" i="1">
                <a:solidFill>
                  <a:schemeClr val="accent5"/>
                </a:solidFill>
              </a:defRPr>
            </a:lvl1pPr>
            <a:lvl2pPr marL="838200" indent="-381000">
              <a:defRPr sz="4000" b="1" i="1">
                <a:solidFill>
                  <a:schemeClr val="accent5"/>
                </a:solidFill>
              </a:defRPr>
            </a:lvl2pPr>
            <a:lvl3pPr marL="1371600" indent="-457200">
              <a:defRPr sz="4000" b="1" i="1">
                <a:solidFill>
                  <a:schemeClr val="accent5"/>
                </a:solidFill>
              </a:defRPr>
            </a:lvl3pPr>
            <a:lvl4pPr marL="1879600" indent="-508000">
              <a:defRPr sz="4000" b="1" i="1">
                <a:solidFill>
                  <a:schemeClr val="accent5"/>
                </a:solidFill>
              </a:defRPr>
            </a:lvl4pPr>
            <a:lvl5pPr marL="2336800" indent="-508000">
              <a:defRPr sz="4000" b="1" i="1">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2"/>
          </a:xfrm>
          <a:prstGeom prst="rect">
            <a:avLst/>
          </a:prstGeom>
        </p:spPr>
        <p:txBody>
          <a:bodyPr anchor="b"/>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990652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368918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4"/>
          </a:xfrm>
          <a:prstGeom prst="rect">
            <a:avLst/>
          </a:prstGeom>
        </p:spPr>
        <p:txBody>
          <a:bodyPr anchor="b"/>
          <a:lstStyle/>
          <a:p>
            <a:r>
              <a:t>Title Text</a:t>
            </a:r>
          </a:p>
        </p:txBody>
      </p:sp>
      <p:sp>
        <p:nvSpPr>
          <p:cNvPr id="30" name="Body Level One…"/>
          <p:cNvSpPr txBox="1">
            <a:spLocks noGrp="1"/>
          </p:cNvSpPr>
          <p:nvPr>
            <p:ph type="body" sz="quarter" idx="1"/>
          </p:nvPr>
        </p:nvSpPr>
        <p:spPr>
          <a:xfrm>
            <a:off x="1663700" y="9178925"/>
            <a:ext cx="21031200" cy="3000375"/>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163585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649255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0"/>
            <a:ext cx="21031202"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6" cy="1647826"/>
          </a:xfrm>
          <a:prstGeom prst="rect">
            <a:avLst/>
          </a:prstGeom>
        </p:spPr>
        <p:txBody>
          <a:bodyPr anchor="b"/>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6"/>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627276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7074822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78825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6" cy="3200400"/>
          </a:xfrm>
          <a:prstGeom prst="rect">
            <a:avLst/>
          </a:prstGeom>
        </p:spPr>
        <p:txBody>
          <a:bodyPr anchor="b"/>
          <a:lstStyle/>
          <a:p>
            <a:r>
              <a:t>Title Text</a:t>
            </a:r>
          </a:p>
        </p:txBody>
      </p:sp>
      <p:sp>
        <p:nvSpPr>
          <p:cNvPr id="73" name="Body Level One…"/>
          <p:cNvSpPr txBox="1">
            <a:spLocks noGrp="1"/>
          </p:cNvSpPr>
          <p:nvPr>
            <p:ph type="body" sz="half" idx="1"/>
          </p:nvPr>
        </p:nvSpPr>
        <p:spPr>
          <a:xfrm>
            <a:off x="10366375" y="1974850"/>
            <a:ext cx="12344401" cy="9747250"/>
          </a:xfrm>
          <a:prstGeom prst="rect">
            <a:avLst/>
          </a:prstGeom>
        </p:spPr>
        <p:txBody>
          <a:bodyPr/>
          <a:lstStyle>
            <a:lvl1pPr marL="457200" indent="-457200">
              <a:defRPr sz="6400" b="0" i="0">
                <a:solidFill>
                  <a:srgbClr val="000000"/>
                </a:solidFill>
              </a:defRPr>
            </a:lvl1pPr>
            <a:lvl2pPr marL="979714" indent="-522513">
              <a:defRPr sz="6400" b="0" i="0">
                <a:solidFill>
                  <a:srgbClr val="000000"/>
                </a:solidFill>
              </a:defRPr>
            </a:lvl2pPr>
            <a:lvl3pPr marL="1524000" indent="-609600">
              <a:defRPr sz="6400" b="0" i="0">
                <a:solidFill>
                  <a:srgbClr val="000000"/>
                </a:solidFill>
              </a:defRPr>
            </a:lvl3pPr>
            <a:lvl4pPr marL="2103120" indent="-731519">
              <a:defRPr sz="6400" b="0" i="0">
                <a:solidFill>
                  <a:srgbClr val="000000"/>
                </a:solidFill>
              </a:defRPr>
            </a:lvl4pPr>
            <a:lvl5pPr marL="2560320" indent="-731520">
              <a:defRPr sz="6400" b="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5" cy="7623176"/>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6462094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6" cy="3200400"/>
          </a:xfrm>
          <a:prstGeom prst="rect">
            <a:avLst/>
          </a:prstGeom>
        </p:spPr>
        <p:txBody>
          <a:bodyPr anchor="b"/>
          <a:lstStyle/>
          <a:p>
            <a:r>
              <a:t>Title Text</a:t>
            </a:r>
          </a:p>
        </p:txBody>
      </p:sp>
      <p:sp>
        <p:nvSpPr>
          <p:cNvPr id="83" name="Picture Placeholder 2"/>
          <p:cNvSpPr>
            <a:spLocks noGrp="1"/>
          </p:cNvSpPr>
          <p:nvPr>
            <p:ph type="pic" sz="half" idx="21"/>
          </p:nvPr>
        </p:nvSpPr>
        <p:spPr>
          <a:xfrm>
            <a:off x="10366375" y="1974850"/>
            <a:ext cx="12344401" cy="974725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679575" y="4114800"/>
            <a:ext cx="7864476" cy="7623176"/>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628355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4"/>
          </a:xfrm>
          <a:prstGeom prst="rect">
            <a:avLst/>
          </a:prstGeom>
        </p:spPr>
        <p:txBody>
          <a:bodyPr anchor="b"/>
          <a:lstStyle>
            <a:lvl1pPr>
              <a:defRPr sz="12000"/>
            </a:lvl1pPr>
          </a:lstStyle>
          <a:p>
            <a:r>
              <a:t>Title Text</a:t>
            </a:r>
          </a:p>
        </p:txBody>
      </p:sp>
      <p:sp>
        <p:nvSpPr>
          <p:cNvPr id="30"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757575"/>
                </a:solidFill>
              </a:defRPr>
            </a:lvl1pPr>
            <a:lvl2pPr marL="0" indent="457200">
              <a:buSzTx/>
              <a:buFontTx/>
              <a:buNone/>
              <a:defRPr sz="4800">
                <a:solidFill>
                  <a:srgbClr val="757575"/>
                </a:solidFill>
              </a:defRPr>
            </a:lvl2pPr>
            <a:lvl3pPr marL="0" indent="914400">
              <a:buSzTx/>
              <a:buFontTx/>
              <a:buNone/>
              <a:defRPr sz="4800">
                <a:solidFill>
                  <a:srgbClr val="757575"/>
                </a:solidFill>
              </a:defRPr>
            </a:lvl3pPr>
            <a:lvl4pPr marL="0" indent="1371600">
              <a:buSzTx/>
              <a:buFontTx/>
              <a:buNone/>
              <a:defRPr sz="4800">
                <a:solidFill>
                  <a:srgbClr val="757575"/>
                </a:solidFill>
              </a:defRPr>
            </a:lvl4pPr>
            <a:lvl5pPr marL="0" indent="1828800">
              <a:buSzTx/>
              <a:buFontTx/>
              <a:buNone/>
              <a:defRPr sz="48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73"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83"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4"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89" y="12802235"/>
            <a:ext cx="534611" cy="551181"/>
          </a:xfrm>
          <a:prstGeom prst="rect">
            <a:avLst/>
          </a:prstGeom>
          <a:ln w="25400">
            <a:miter lim="400000"/>
          </a:ln>
        </p:spPr>
        <p:txBody>
          <a:bodyPr wrap="none" tIns="91439" bIns="91439" anchor="ctr">
            <a:spAutoFit/>
          </a:bodyPr>
          <a:lstStyle>
            <a:lvl1pPr algn="r">
              <a:defRPr sz="24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9pPr>
    </p:titleStyle>
    <p:bodyStyle>
      <a:lvl1pPr marL="457200" marR="0" indent="-457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1pPr>
      <a:lvl2pPr marL="990600" marR="0" indent="-5334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2pPr>
      <a:lvl3pPr marL="1554479" marR="0" indent="-640079"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3pPr>
      <a:lvl4pPr marL="20828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4pPr>
      <a:lvl5pPr marL="25400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5pPr>
      <a:lvl6pPr marL="29972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6pPr>
      <a:lvl7pPr marL="34544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7pPr>
      <a:lvl8pPr marL="39116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8pPr>
      <a:lvl9pPr marL="43688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91" y="12802236"/>
            <a:ext cx="534610" cy="551179"/>
          </a:xfrm>
          <a:prstGeom prst="rect">
            <a:avLst/>
          </a:prstGeom>
          <a:ln w="12700">
            <a:miter lim="400000"/>
          </a:ln>
        </p:spPr>
        <p:txBody>
          <a:bodyPr wrap="none" lIns="91438" tIns="91438" rIns="91438" bIns="91438" anchor="ctr">
            <a:spAutoFit/>
          </a:bodyPr>
          <a:lstStyle>
            <a:lvl1pPr algn="r">
              <a:defRPr sz="2400">
                <a:solidFill>
                  <a:srgbClr val="757575"/>
                </a:solidFill>
              </a:defRPr>
            </a:lvl1pPr>
          </a:lstStyle>
          <a:p>
            <a:fld id="{86CB4B4D-7CA3-9044-876B-883B54F8677D}" type="slidenum">
              <a:t>‹#›</a:t>
            </a:fld>
            <a:endParaRPr/>
          </a:p>
        </p:txBody>
      </p:sp>
    </p:spTree>
    <p:extLst>
      <p:ext uri="{BB962C8B-B14F-4D97-AF65-F5344CB8AC3E}">
        <p14:creationId xmlns:p14="http://schemas.microsoft.com/office/powerpoint/2010/main" val="38261999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ransition spd="med"/>
  <p:txStyles>
    <p:titleStyle>
      <a:lvl1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1pPr>
      <a:lvl2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2pPr>
      <a:lvl3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3pPr>
      <a:lvl4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4pPr>
      <a:lvl5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5pPr>
      <a:lvl6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6pPr>
      <a:lvl7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7pPr>
      <a:lvl8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8pPr>
      <a:lvl9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9pPr>
    </p:titleStyle>
    <p:bodyStyle>
      <a:lvl1pPr marL="326571" marR="0" indent="-326571"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1pPr>
      <a:lvl2pPr marL="838200" marR="0" indent="-381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2pPr>
      <a:lvl3pPr marL="1371600" marR="0" indent="-4572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3pPr>
      <a:lvl4pPr marL="18796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4pPr>
      <a:lvl5pPr marL="23368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5pPr>
      <a:lvl6pPr marL="27940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6pPr>
      <a:lvl7pPr marL="32512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7pPr>
      <a:lvl8pPr marL="37084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8pPr>
      <a:lvl9pPr marL="41656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4" name="Subtitle 2"/>
          <p:cNvSpPr txBox="1">
            <a:spLocks noGrp="1"/>
          </p:cNvSpPr>
          <p:nvPr>
            <p:ph type="subTitle" sz="half" idx="1"/>
          </p:nvPr>
        </p:nvSpPr>
        <p:spPr>
          <a:xfrm>
            <a:off x="716775" y="5738240"/>
            <a:ext cx="22950450" cy="4802292"/>
          </a:xfrm>
          <a:prstGeom prst="rect">
            <a:avLst/>
          </a:prstGeom>
        </p:spPr>
        <p:txBody>
          <a:bodyPr/>
          <a:lstStyle/>
          <a:p>
            <a:pPr>
              <a:defRPr sz="4500">
                <a:solidFill>
                  <a:srgbClr val="FFFFFF"/>
                </a:solidFill>
              </a:defRPr>
            </a:pPr>
            <a:r>
              <a:t>Learning opportunities for 7-11s on themes about prayer and reflection. </a:t>
            </a:r>
          </a:p>
          <a:p>
            <a:pPr>
              <a:defRPr sz="4500">
                <a:solidFill>
                  <a:srgbClr val="FFFFFF"/>
                </a:solidFill>
              </a:defRPr>
            </a:pPr>
            <a:r>
              <a:t>Prayer Spaces in Schools create extraordinary opportunities for children and young people to think about prayer and to consider spirituality in open-minded experiential ways.</a:t>
            </a:r>
          </a:p>
          <a:p>
            <a:pPr>
              <a:defRPr sz="4500">
                <a:solidFill>
                  <a:srgbClr val="FFFFFF"/>
                </a:solidFill>
              </a:defRPr>
            </a:pPr>
            <a:r>
              <a:t>This lesson is one of a series written by Lat Blaylock of RE Today and provided free to schools to enable learners to use critical and reflective thinking skills to learn about spirituality, prayer and reflection.</a:t>
            </a:r>
          </a:p>
        </p:txBody>
      </p:sp>
      <p:sp>
        <p:nvSpPr>
          <p:cNvPr id="95" name="is part of"/>
          <p:cNvSpPr txBox="1"/>
          <p:nvPr/>
        </p:nvSpPr>
        <p:spPr>
          <a:xfrm>
            <a:off x="3726473" y="12176617"/>
            <a:ext cx="1804411" cy="640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defRPr sz="3000" b="1">
                <a:solidFill>
                  <a:srgbClr val="FFFFFF"/>
                </a:solidFill>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3000" b="1" i="0" u="none" strike="noStrike" kern="0" cap="none" spc="0" normalizeH="0" baseline="0" noProof="0">
                <a:ln>
                  <a:noFill/>
                </a:ln>
                <a:solidFill>
                  <a:srgbClr val="FFFFFF"/>
                </a:solidFill>
                <a:effectLst/>
                <a:uLnTx/>
                <a:uFillTx/>
                <a:latin typeface="Helvetica"/>
                <a:sym typeface="Helvetica"/>
              </a:rPr>
              <a:t>is part of</a:t>
            </a:r>
          </a:p>
        </p:txBody>
      </p:sp>
      <p:sp>
        <p:nvSpPr>
          <p:cNvPr id="96" name="Title 1"/>
          <p:cNvSpPr txBox="1">
            <a:spLocks noGrp="1"/>
          </p:cNvSpPr>
          <p:nvPr>
            <p:ph type="ctrTitle"/>
          </p:nvPr>
        </p:nvSpPr>
        <p:spPr>
          <a:xfrm>
            <a:off x="467423" y="159766"/>
            <a:ext cx="23449152" cy="3173622"/>
          </a:xfrm>
          <a:prstGeom prst="rect">
            <a:avLst/>
          </a:prstGeom>
        </p:spPr>
        <p:txBody>
          <a:bodyPr anchor="t"/>
          <a:lstStyle/>
          <a:p>
            <a:pPr>
              <a:lnSpc>
                <a:spcPct val="90000"/>
              </a:lnSpc>
              <a:defRPr>
                <a:solidFill>
                  <a:srgbClr val="FFFFFF"/>
                </a:solidFill>
              </a:defRPr>
            </a:pPr>
            <a:r>
              <a:t>Prayer Spaces in Schools</a:t>
            </a:r>
            <a:endParaRPr>
              <a:solidFill>
                <a:srgbClr val="343770"/>
              </a:solidFill>
            </a:endParaRPr>
          </a:p>
          <a:p>
            <a:pPr>
              <a:lnSpc>
                <a:spcPct val="90000"/>
              </a:lnSpc>
              <a:defRPr sz="8000" spc="-200">
                <a:solidFill>
                  <a:srgbClr val="FFFFFF"/>
                </a:solidFill>
              </a:defRPr>
            </a:pPr>
            <a:r>
              <a:t>Learning from a prayer space</a:t>
            </a:r>
          </a:p>
        </p:txBody>
      </p:sp>
      <p:sp>
        <p:nvSpPr>
          <p:cNvPr id="97" name="KS2     Lesson 1 of 4 What is prayer?"/>
          <p:cNvSpPr txBox="1"/>
          <p:nvPr/>
        </p:nvSpPr>
        <p:spPr>
          <a:xfrm>
            <a:off x="7662556" y="3337585"/>
            <a:ext cx="9058886" cy="2400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marL="0" marR="0" lvl="0" indent="0" algn="ctr" defTabSz="1828800" rtl="0" eaLnBrk="1" fontAlgn="auto" latinLnBrk="0" hangingPunct="0">
              <a:lnSpc>
                <a:spcPct val="100000"/>
              </a:lnSpc>
              <a:spcBef>
                <a:spcPts val="0"/>
              </a:spcBef>
              <a:spcAft>
                <a:spcPts val="0"/>
              </a:spcAft>
              <a:buClrTx/>
              <a:buSzTx/>
              <a:buFontTx/>
              <a:buNone/>
              <a:tabLst/>
              <a:defRPr sz="7200" b="1">
                <a:solidFill>
                  <a:srgbClr val="FFFFFF"/>
                </a:solidFill>
              </a:defRPr>
            </a:pPr>
            <a:r>
              <a:rPr kumimoji="0" sz="7200" b="1" i="0" u="none" strike="noStrike" kern="0" cap="none" spc="0" normalizeH="0" baseline="0" noProof="0" dirty="0">
                <a:ln>
                  <a:noFill/>
                </a:ln>
                <a:solidFill>
                  <a:srgbClr val="FFFFFF"/>
                </a:solidFill>
                <a:effectLst/>
                <a:uLnTx/>
                <a:uFillTx/>
                <a:latin typeface="Helvetica"/>
                <a:sym typeface="Helvetica"/>
              </a:rPr>
              <a:t>KS</a:t>
            </a:r>
            <a:r>
              <a:rPr kumimoji="0" lang="en-GB" sz="7200" b="1" i="0" u="none" strike="noStrike" kern="0" cap="none" spc="0" normalizeH="0" baseline="0" noProof="0" dirty="0">
                <a:ln>
                  <a:noFill/>
                </a:ln>
                <a:solidFill>
                  <a:srgbClr val="FFFFFF"/>
                </a:solidFill>
                <a:effectLst/>
                <a:uLnTx/>
                <a:uFillTx/>
                <a:latin typeface="Helvetica"/>
                <a:sym typeface="Helvetica"/>
              </a:rPr>
              <a:t>3</a:t>
            </a:r>
            <a:r>
              <a:rPr kumimoji="0" sz="7200" b="1" i="0" u="none" strike="noStrike" kern="0" cap="none" spc="0" normalizeH="0" baseline="0" noProof="0" dirty="0">
                <a:ln>
                  <a:noFill/>
                </a:ln>
                <a:solidFill>
                  <a:srgbClr val="FFFFFF"/>
                </a:solidFill>
                <a:effectLst/>
                <a:uLnTx/>
                <a:uFillTx/>
                <a:latin typeface="Helvetica"/>
                <a:sym typeface="Helvetica"/>
              </a:rPr>
              <a:t>     Lesson </a:t>
            </a:r>
            <a:r>
              <a:rPr kumimoji="0" lang="en-GB" sz="7200" b="1" i="0" u="none" strike="noStrike" kern="0" cap="none" spc="0" normalizeH="0" baseline="0" noProof="0" dirty="0">
                <a:ln>
                  <a:noFill/>
                </a:ln>
                <a:solidFill>
                  <a:srgbClr val="FFFFFF"/>
                </a:solidFill>
                <a:effectLst/>
                <a:uLnTx/>
                <a:uFillTx/>
                <a:latin typeface="Helvetica"/>
                <a:sym typeface="Helvetica"/>
              </a:rPr>
              <a:t>4</a:t>
            </a:r>
            <a:r>
              <a:rPr kumimoji="0" sz="7200" b="1" i="0" u="none" strike="noStrike" kern="0" cap="none" spc="0" normalizeH="0" baseline="0" noProof="0" dirty="0">
                <a:ln>
                  <a:noFill/>
                </a:ln>
                <a:solidFill>
                  <a:srgbClr val="FFFFFF"/>
                </a:solidFill>
                <a:effectLst/>
                <a:uLnTx/>
                <a:uFillTx/>
                <a:latin typeface="Helvetica"/>
                <a:sym typeface="Helvetica"/>
              </a:rPr>
              <a:t> </a:t>
            </a:r>
            <a:r>
              <a:rPr kumimoji="0" sz="7200" b="0" i="0" u="none" strike="noStrike" kern="0" cap="none" spc="0" normalizeH="0" baseline="0" noProof="0" dirty="0">
                <a:ln>
                  <a:noFill/>
                </a:ln>
                <a:solidFill>
                  <a:srgbClr val="FFFFFF"/>
                </a:solidFill>
                <a:effectLst/>
                <a:uLnTx/>
                <a:uFillTx/>
                <a:latin typeface="Helvetica"/>
                <a:sym typeface="Helvetica"/>
              </a:rPr>
              <a:t>of 4</a:t>
            </a:r>
            <a:br>
              <a:rPr kumimoji="0" sz="7200" b="0" i="0" u="none" strike="noStrike" kern="0" cap="none" spc="0" normalizeH="0" baseline="0" noProof="0" dirty="0">
                <a:ln>
                  <a:noFill/>
                </a:ln>
                <a:solidFill>
                  <a:srgbClr val="FFFFFF"/>
                </a:solidFill>
                <a:effectLst/>
                <a:uLnTx/>
                <a:uFillTx/>
                <a:latin typeface="Helvetica"/>
                <a:sym typeface="Helvetica"/>
              </a:rPr>
            </a:br>
            <a:r>
              <a:rPr kumimoji="0" sz="7200" b="1" i="0" u="none" strike="noStrike" kern="0" cap="none" spc="0" normalizeH="0" baseline="0" noProof="0" dirty="0">
                <a:ln>
                  <a:noFill/>
                </a:ln>
                <a:solidFill>
                  <a:srgbClr val="FFFFFF"/>
                </a:solidFill>
                <a:effectLst/>
                <a:uLnTx/>
                <a:uFillTx/>
                <a:latin typeface="Helvetica"/>
                <a:sym typeface="Helvetica"/>
              </a:rPr>
              <a:t>What is prayer?</a:t>
            </a:r>
          </a:p>
        </p:txBody>
      </p:sp>
      <p:pic>
        <p:nvPicPr>
          <p:cNvPr id="98" name="Picture 2" descr="Picture 2"/>
          <p:cNvPicPr>
            <a:picLocks noChangeAspect="1"/>
          </p:cNvPicPr>
          <p:nvPr/>
        </p:nvPicPr>
        <p:blipFill>
          <a:blip r:embed="rId4"/>
          <a:stretch>
            <a:fillRect/>
          </a:stretch>
        </p:blipFill>
        <p:spPr>
          <a:xfrm>
            <a:off x="716776" y="10623964"/>
            <a:ext cx="3009697" cy="2678402"/>
          </a:xfrm>
          <a:prstGeom prst="rect">
            <a:avLst/>
          </a:prstGeom>
          <a:ln w="12700">
            <a:miter lim="400000"/>
          </a:ln>
        </p:spPr>
      </p:pic>
      <p:pic>
        <p:nvPicPr>
          <p:cNvPr id="99" name="Picture 4" descr="Picture 4"/>
          <p:cNvPicPr>
            <a:picLocks noChangeAspect="1"/>
          </p:cNvPicPr>
          <p:nvPr/>
        </p:nvPicPr>
        <p:blipFill>
          <a:blip r:embed="rId5"/>
          <a:stretch>
            <a:fillRect/>
          </a:stretch>
        </p:blipFill>
        <p:spPr>
          <a:xfrm>
            <a:off x="3882602" y="12784487"/>
            <a:ext cx="3851725" cy="517880"/>
          </a:xfrm>
          <a:prstGeom prst="rect">
            <a:avLst/>
          </a:prstGeom>
          <a:ln w="12700">
            <a:miter lim="400000"/>
          </a:ln>
        </p:spPr>
      </p:pic>
      <p:pic>
        <p:nvPicPr>
          <p:cNvPr id="100" name="Picture 6" descr="Picture 6"/>
          <p:cNvPicPr>
            <a:picLocks noChangeAspect="1"/>
          </p:cNvPicPr>
          <p:nvPr/>
        </p:nvPicPr>
        <p:blipFill>
          <a:blip r:embed="rId6"/>
          <a:stretch>
            <a:fillRect/>
          </a:stretch>
        </p:blipFill>
        <p:spPr>
          <a:xfrm>
            <a:off x="18399093" y="11045063"/>
            <a:ext cx="4649327" cy="2264439"/>
          </a:xfrm>
          <a:prstGeom prst="rect">
            <a:avLst/>
          </a:prstGeom>
          <a:ln w="12700">
            <a:miter lim="400000"/>
          </a:ln>
        </p:spPr>
      </p:pic>
      <p:pic>
        <p:nvPicPr>
          <p:cNvPr id="101" name="Picture 3" descr="Picture 3"/>
          <p:cNvPicPr>
            <a:picLocks noChangeAspect="1"/>
          </p:cNvPicPr>
          <p:nvPr/>
        </p:nvPicPr>
        <p:blipFill>
          <a:blip r:embed="rId7"/>
          <a:stretch>
            <a:fillRect/>
          </a:stretch>
        </p:blipFill>
        <p:spPr>
          <a:xfrm>
            <a:off x="8980516" y="11043731"/>
            <a:ext cx="6422969" cy="226577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8"/>
          <p:cNvSpPr/>
          <p:nvPr/>
        </p:nvSpPr>
        <p:spPr>
          <a:xfrm>
            <a:off x="6097" y="0"/>
            <a:ext cx="24377906"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pic>
        <p:nvPicPr>
          <p:cNvPr id="208" name="Picture 3" descr="Picture 3"/>
          <p:cNvPicPr>
            <a:picLocks noChangeAspect="1"/>
          </p:cNvPicPr>
          <p:nvPr/>
        </p:nvPicPr>
        <p:blipFill>
          <a:blip r:embed="rId3"/>
          <a:stretch>
            <a:fillRect/>
          </a:stretch>
        </p:blipFill>
        <p:spPr>
          <a:xfrm>
            <a:off x="5044711" y="19"/>
            <a:ext cx="19339286" cy="13715981"/>
          </a:xfrm>
          <a:prstGeom prst="rect">
            <a:avLst/>
          </a:prstGeom>
          <a:ln w="12700">
            <a:miter lim="400000"/>
          </a:ln>
        </p:spPr>
      </p:pic>
      <p:sp>
        <p:nvSpPr>
          <p:cNvPr id="209" name="Rectangle 10"/>
          <p:cNvSpPr/>
          <p:nvPr/>
        </p:nvSpPr>
        <p:spPr>
          <a:xfrm>
            <a:off x="-2" y="0"/>
            <a:ext cx="14780526" cy="13716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tIns="91439" bIns="91439" anchor="ctr"/>
          <a:lstStyle/>
          <a:p>
            <a:pPr algn="ctr">
              <a:defRPr>
                <a:solidFill>
                  <a:srgbClr val="FFFFFF"/>
                </a:solidFill>
              </a:defRPr>
            </a:pPr>
            <a:endParaRPr/>
          </a:p>
        </p:txBody>
      </p:sp>
      <p:sp>
        <p:nvSpPr>
          <p:cNvPr id="210" name="Content Placeholder 2"/>
          <p:cNvSpPr txBox="1">
            <a:spLocks noGrp="1"/>
          </p:cNvSpPr>
          <p:nvPr>
            <p:ph type="body" sz="quarter" idx="1"/>
          </p:nvPr>
        </p:nvSpPr>
        <p:spPr>
          <a:xfrm>
            <a:off x="803496" y="4760983"/>
            <a:ext cx="8043888" cy="7485523"/>
          </a:xfrm>
          <a:prstGeom prst="rect">
            <a:avLst/>
          </a:prstGeom>
        </p:spPr>
        <p:txBody>
          <a:bodyPr lIns="0" tIns="0" rIns="0" bIns="0">
            <a:noAutofit/>
          </a:bodyPr>
          <a:lstStyle/>
          <a:p>
            <a:pPr marL="0" indent="0">
              <a:buSzTx/>
              <a:buNone/>
              <a:defRPr sz="5200" b="1">
                <a:solidFill>
                  <a:srgbClr val="942193"/>
                </a:solidFill>
              </a:defRPr>
            </a:pPr>
            <a:r>
              <a:t>“Praying for someone else is a kind and generous thing to do – like giving them a gift of your time and care.</a:t>
            </a:r>
          </a:p>
          <a:p>
            <a:pPr marL="0" indent="0">
              <a:buSzTx/>
              <a:buNone/>
              <a:defRPr sz="5200" b="1">
                <a:solidFill>
                  <a:srgbClr val="942193"/>
                </a:solidFill>
              </a:defRPr>
            </a:pPr>
            <a:r>
              <a:t>It is good to pray for people (even if there is no God to listen).”</a:t>
            </a:r>
          </a:p>
        </p:txBody>
      </p:sp>
      <p:sp>
        <p:nvSpPr>
          <p:cNvPr id="211" name="Title 1"/>
          <p:cNvSpPr txBox="1">
            <a:spLocks noGrp="1"/>
          </p:cNvSpPr>
          <p:nvPr>
            <p:ph type="title"/>
          </p:nvPr>
        </p:nvSpPr>
        <p:spPr>
          <a:xfrm>
            <a:off x="1638346" y="762000"/>
            <a:ext cx="4921880" cy="3426552"/>
          </a:xfrm>
          <a:prstGeom prst="rect">
            <a:avLst/>
          </a:prstGeom>
        </p:spPr>
        <p:txBody>
          <a:bodyPr lIns="0" tIns="0" rIns="0" bIns="0" anchor="t">
            <a:noAutofit/>
          </a:bodyPr>
          <a:lstStyle>
            <a:lvl1pPr algn="ctr">
              <a:defRPr sz="23000" b="1">
                <a:solidFill>
                  <a:srgbClr val="0563C1"/>
                </a:solidFill>
              </a:defRPr>
            </a:lvl1pPr>
          </a:lstStyle>
          <a:p>
            <a:r>
              <a:t>F</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8"/>
          <p:cNvSpPr/>
          <p:nvPr/>
        </p:nvSpPr>
        <p:spPr>
          <a:xfrm>
            <a:off x="-3" y="0"/>
            <a:ext cx="24377906"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pic>
        <p:nvPicPr>
          <p:cNvPr id="216" name="Picture 3" descr="Picture 3"/>
          <p:cNvPicPr>
            <a:picLocks noChangeAspect="1"/>
          </p:cNvPicPr>
          <p:nvPr/>
        </p:nvPicPr>
        <p:blipFill>
          <a:blip r:embed="rId3"/>
          <a:stretch>
            <a:fillRect/>
          </a:stretch>
        </p:blipFill>
        <p:spPr>
          <a:xfrm>
            <a:off x="2" y="19"/>
            <a:ext cx="19339285" cy="13715981"/>
          </a:xfrm>
          <a:prstGeom prst="rect">
            <a:avLst/>
          </a:prstGeom>
          <a:ln w="12700">
            <a:miter lim="400000"/>
          </a:ln>
        </p:spPr>
      </p:pic>
      <p:sp>
        <p:nvSpPr>
          <p:cNvPr id="217" name="Rectangle 10"/>
          <p:cNvSpPr/>
          <p:nvPr/>
        </p:nvSpPr>
        <p:spPr>
          <a:xfrm flipH="1">
            <a:off x="10250037" y="0"/>
            <a:ext cx="14133957" cy="13716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tIns="91439" bIns="91439" anchor="ctr"/>
          <a:lstStyle/>
          <a:p>
            <a:pPr algn="ctr">
              <a:defRPr>
                <a:solidFill>
                  <a:srgbClr val="FFFFFF"/>
                </a:solidFill>
              </a:defRPr>
            </a:pPr>
            <a:endParaRPr/>
          </a:p>
        </p:txBody>
      </p:sp>
      <p:sp>
        <p:nvSpPr>
          <p:cNvPr id="218" name="Content Placeholder 2"/>
          <p:cNvSpPr txBox="1">
            <a:spLocks noGrp="1"/>
          </p:cNvSpPr>
          <p:nvPr>
            <p:ph type="body" sz="half" idx="1"/>
          </p:nvPr>
        </p:nvSpPr>
        <p:spPr>
          <a:xfrm>
            <a:off x="14630173" y="4530073"/>
            <a:ext cx="9134575" cy="7924639"/>
          </a:xfrm>
          <a:prstGeom prst="rect">
            <a:avLst/>
          </a:prstGeom>
        </p:spPr>
        <p:txBody>
          <a:bodyPr lIns="0" tIns="0" rIns="0" bIns="0">
            <a:noAutofit/>
          </a:bodyPr>
          <a:lstStyle/>
          <a:p>
            <a:pPr marL="0" indent="0" algn="r">
              <a:buSzTx/>
              <a:buNone/>
              <a:defRPr sz="5200" b="1">
                <a:solidFill>
                  <a:srgbClr val="942193"/>
                </a:solidFill>
              </a:defRPr>
            </a:pPr>
            <a:r>
              <a:t>“Prayer is a psychological tool.</a:t>
            </a:r>
          </a:p>
          <a:p>
            <a:pPr marL="0" indent="0" algn="r">
              <a:buSzTx/>
              <a:buNone/>
              <a:defRPr sz="5200" b="1">
                <a:solidFill>
                  <a:srgbClr val="942193"/>
                </a:solidFill>
              </a:defRPr>
            </a:pPr>
            <a:r>
              <a:t>Never mind if ‘God is listening’ or not: prayer makes people happier, and gives calmness and comfort to those who pray. </a:t>
            </a:r>
          </a:p>
          <a:p>
            <a:pPr marL="0" indent="0" algn="r">
              <a:buSzTx/>
              <a:buNone/>
              <a:defRPr sz="5200" b="1">
                <a:solidFill>
                  <a:srgbClr val="942193"/>
                </a:solidFill>
              </a:defRPr>
            </a:pPr>
            <a:r>
              <a:t>If it has these effects,</a:t>
            </a:r>
            <a:br/>
            <a:r>
              <a:t>why knock it?”</a:t>
            </a:r>
          </a:p>
        </p:txBody>
      </p:sp>
      <p:sp>
        <p:nvSpPr>
          <p:cNvPr id="219" name="Title 1"/>
          <p:cNvSpPr txBox="1">
            <a:spLocks noGrp="1"/>
          </p:cNvSpPr>
          <p:nvPr>
            <p:ph type="title"/>
          </p:nvPr>
        </p:nvSpPr>
        <p:spPr>
          <a:xfrm>
            <a:off x="16878346" y="762000"/>
            <a:ext cx="4921880" cy="3426552"/>
          </a:xfrm>
          <a:prstGeom prst="rect">
            <a:avLst/>
          </a:prstGeom>
        </p:spPr>
        <p:txBody>
          <a:bodyPr lIns="0" tIns="0" rIns="0" bIns="0" anchor="t">
            <a:noAutofit/>
          </a:bodyPr>
          <a:lstStyle>
            <a:lvl1pPr algn="ctr">
              <a:defRPr sz="23000" b="1">
                <a:solidFill>
                  <a:srgbClr val="0563C1"/>
                </a:solidFill>
              </a:defRPr>
            </a:lvl1pPr>
          </a:lstStyle>
          <a:p>
            <a:r>
              <a:t>G</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itle 1"/>
          <p:cNvSpPr txBox="1">
            <a:spLocks noGrp="1"/>
          </p:cNvSpPr>
          <p:nvPr>
            <p:ph type="title"/>
          </p:nvPr>
        </p:nvSpPr>
        <p:spPr>
          <a:xfrm>
            <a:off x="1146913" y="127000"/>
            <a:ext cx="21031201" cy="2651126"/>
          </a:xfrm>
          <a:prstGeom prst="rect">
            <a:avLst/>
          </a:prstGeom>
        </p:spPr>
        <p:txBody>
          <a:bodyPr anchor="t">
            <a:noAutofit/>
          </a:bodyPr>
          <a:lstStyle/>
          <a:p>
            <a:pPr>
              <a:spcBef>
                <a:spcPts val="2000"/>
              </a:spcBef>
              <a:defRPr sz="7600" b="1" spc="-304">
                <a:solidFill>
                  <a:srgbClr val="343770"/>
                </a:solidFill>
              </a:defRPr>
            </a:pPr>
            <a:r>
              <a:t>Expressing your own viewpoints (1) </a:t>
            </a:r>
            <a:br/>
            <a:r>
              <a:rPr b="0">
                <a:solidFill>
                  <a:srgbClr val="942193"/>
                </a:solidFill>
              </a:rPr>
              <a:t>(possible homework)</a:t>
            </a:r>
          </a:p>
        </p:txBody>
      </p:sp>
      <p:sp>
        <p:nvSpPr>
          <p:cNvPr id="224" name="Content Placeholder 2"/>
          <p:cNvSpPr txBox="1">
            <a:spLocks noGrp="1"/>
          </p:cNvSpPr>
          <p:nvPr>
            <p:ph type="body" idx="1"/>
          </p:nvPr>
        </p:nvSpPr>
        <p:spPr>
          <a:xfrm>
            <a:off x="1185013" y="3785523"/>
            <a:ext cx="22013974" cy="6144954"/>
          </a:xfrm>
          <a:prstGeom prst="rect">
            <a:avLst/>
          </a:prstGeom>
        </p:spPr>
        <p:txBody>
          <a:bodyPr/>
          <a:lstStyle/>
          <a:p>
            <a:pPr marL="0" indent="0">
              <a:buSzTx/>
              <a:buFontTx/>
              <a:buNone/>
              <a:defRPr b="1">
                <a:solidFill>
                  <a:srgbClr val="343770"/>
                </a:solidFill>
              </a:defRPr>
            </a:pPr>
            <a:r>
              <a:t>After you have been a part of the ‘wheels within wheels’ discussion, write about it. </a:t>
            </a:r>
          </a:p>
          <a:p>
            <a:pPr marL="0" indent="0">
              <a:buSzTx/>
              <a:buFontTx/>
              <a:buNone/>
              <a:defRPr b="1">
                <a:solidFill>
                  <a:srgbClr val="343770"/>
                </a:solidFill>
              </a:defRPr>
            </a:pPr>
            <a:r>
              <a:t>Use these three prompts:</a:t>
            </a:r>
            <a:endParaRPr>
              <a:solidFill>
                <a:srgbClr val="008F00"/>
              </a:solidFill>
            </a:endParaRPr>
          </a:p>
          <a:p>
            <a:pPr marL="1028700" indent="-1028700">
              <a:buFontTx/>
              <a:buAutoNum type="alphaUcPeriod"/>
              <a:defRPr b="1">
                <a:solidFill>
                  <a:srgbClr val="008F00"/>
                </a:solidFill>
              </a:defRPr>
            </a:pPr>
            <a:r>
              <a:t>The discussion we had in class today was…</a:t>
            </a:r>
          </a:p>
          <a:p>
            <a:pPr marL="1028700" indent="-1028700">
              <a:buFontTx/>
              <a:buAutoNum type="alphaUcPeriod"/>
              <a:defRPr b="1">
                <a:solidFill>
                  <a:srgbClr val="008F00"/>
                </a:solidFill>
              </a:defRPr>
            </a:pPr>
            <a:r>
              <a:t>I noticed that not everyone shares my views, for example…</a:t>
            </a:r>
          </a:p>
          <a:p>
            <a:pPr marL="1028700" indent="-1028700">
              <a:buFontTx/>
              <a:buAutoNum type="alphaUcPeriod"/>
              <a:defRPr b="1">
                <a:solidFill>
                  <a:srgbClr val="008F00"/>
                </a:solidFill>
              </a:defRPr>
            </a:pPr>
            <a:r>
              <a:t>I put my own views into words clearly, for example…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itle 1"/>
          <p:cNvSpPr txBox="1">
            <a:spLocks noGrp="1"/>
          </p:cNvSpPr>
          <p:nvPr>
            <p:ph type="title"/>
          </p:nvPr>
        </p:nvSpPr>
        <p:spPr>
          <a:xfrm>
            <a:off x="1146860" y="127000"/>
            <a:ext cx="13165690" cy="3459653"/>
          </a:xfrm>
          <a:prstGeom prst="rect">
            <a:avLst/>
          </a:prstGeom>
        </p:spPr>
        <p:txBody>
          <a:bodyPr anchor="t">
            <a:noAutofit/>
          </a:bodyPr>
          <a:lstStyle/>
          <a:p>
            <a:pPr>
              <a:spcBef>
                <a:spcPts val="2000"/>
              </a:spcBef>
              <a:defRPr sz="7600" b="1" spc="-304">
                <a:solidFill>
                  <a:srgbClr val="343770"/>
                </a:solidFill>
              </a:defRPr>
            </a:pPr>
            <a:r>
              <a:t>Expressing your own viewpoints (2) </a:t>
            </a:r>
            <a:br/>
            <a:r>
              <a:rPr b="0">
                <a:solidFill>
                  <a:srgbClr val="942193"/>
                </a:solidFill>
              </a:rPr>
              <a:t>(possible homework)</a:t>
            </a:r>
          </a:p>
        </p:txBody>
      </p:sp>
      <p:sp>
        <p:nvSpPr>
          <p:cNvPr id="229" name="Content Placeholder 2"/>
          <p:cNvSpPr txBox="1">
            <a:spLocks noGrp="1"/>
          </p:cNvSpPr>
          <p:nvPr>
            <p:ph type="body" sz="half" idx="1"/>
          </p:nvPr>
        </p:nvSpPr>
        <p:spPr>
          <a:xfrm>
            <a:off x="1146860" y="4018995"/>
            <a:ext cx="12689440" cy="9064480"/>
          </a:xfrm>
          <a:prstGeom prst="rect">
            <a:avLst/>
          </a:prstGeom>
        </p:spPr>
        <p:txBody>
          <a:bodyPr lIns="0" tIns="0" rIns="0" bIns="0">
            <a:noAutofit/>
          </a:bodyPr>
          <a:lstStyle/>
          <a:p>
            <a:pPr>
              <a:defRPr sz="5000" b="1">
                <a:solidFill>
                  <a:srgbClr val="343770"/>
                </a:solidFill>
              </a:defRPr>
            </a:pPr>
            <a:r>
              <a:t>After you have been a part of the ‘wheels within wheels’ discussion, write about it. </a:t>
            </a:r>
          </a:p>
          <a:p>
            <a:pPr>
              <a:defRPr sz="5000" b="1">
                <a:solidFill>
                  <a:srgbClr val="343770"/>
                </a:solidFill>
              </a:defRPr>
            </a:pPr>
            <a:r>
              <a:t>Use the additional thought capture sheet – here’s the first page of it – and record what you learned from others in your discussions and your own developed ideas.</a:t>
            </a:r>
          </a:p>
          <a:p>
            <a:pPr>
              <a:defRPr sz="5000" b="1">
                <a:solidFill>
                  <a:srgbClr val="343770"/>
                </a:solidFill>
              </a:defRPr>
            </a:pPr>
            <a:r>
              <a:t>Share your sheet in a small group. Be detailed and deep! Respect the differences of view that you will certainly discover!</a:t>
            </a:r>
          </a:p>
        </p:txBody>
      </p:sp>
      <p:pic>
        <p:nvPicPr>
          <p:cNvPr id="230" name="KS3 - 4 Does prayer work discussion sheet.pdf" descr="KS3 - 4 Does prayer work discussion sheet.pdf"/>
          <p:cNvPicPr>
            <a:picLocks noChangeAspect="1"/>
          </p:cNvPicPr>
          <p:nvPr/>
        </p:nvPicPr>
        <p:blipFill>
          <a:blip r:embed="rId3"/>
          <a:stretch>
            <a:fillRect/>
          </a:stretch>
        </p:blipFill>
        <p:spPr>
          <a:xfrm>
            <a:off x="14312549" y="127000"/>
            <a:ext cx="9292754" cy="13142516"/>
          </a:xfrm>
          <a:prstGeom prst="rect">
            <a:avLst/>
          </a:prstGeom>
          <a:ln w="12700">
            <a:miter lim="400000"/>
          </a:ln>
          <a:effectLst>
            <a:outerShdw blurRad="317500" dist="317500" dir="2700000" rotWithShape="0">
              <a:srgbClr val="000000">
                <a:alpha val="75000"/>
              </a:srgbClr>
            </a:outerShdw>
          </a:effec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itle 1"/>
          <p:cNvSpPr txBox="1">
            <a:spLocks noGrp="1"/>
          </p:cNvSpPr>
          <p:nvPr>
            <p:ph type="ctrTitle"/>
          </p:nvPr>
        </p:nvSpPr>
        <p:spPr>
          <a:xfrm>
            <a:off x="9245189" y="418609"/>
            <a:ext cx="14569380" cy="2487832"/>
          </a:xfrm>
          <a:prstGeom prst="rect">
            <a:avLst/>
          </a:prstGeom>
        </p:spPr>
        <p:txBody>
          <a:bodyPr anchor="t">
            <a:noAutofit/>
          </a:bodyPr>
          <a:lstStyle>
            <a:lvl1pPr algn="l">
              <a:spcBef>
                <a:spcPts val="2000"/>
              </a:spcBef>
              <a:defRPr sz="7600" b="1" spc="-304">
                <a:solidFill>
                  <a:srgbClr val="343770"/>
                </a:solidFill>
              </a:defRPr>
            </a:lvl1pPr>
          </a:lstStyle>
          <a:p>
            <a:r>
              <a:t>Investigating prayer with social science methods</a:t>
            </a:r>
          </a:p>
        </p:txBody>
      </p:sp>
      <p:sp>
        <p:nvSpPr>
          <p:cNvPr id="235" name="Subtitle 2"/>
          <p:cNvSpPr txBox="1">
            <a:spLocks noGrp="1"/>
          </p:cNvSpPr>
          <p:nvPr>
            <p:ph type="subTitle" sz="half" idx="1"/>
          </p:nvPr>
        </p:nvSpPr>
        <p:spPr>
          <a:xfrm>
            <a:off x="9702258" y="4399638"/>
            <a:ext cx="13655243" cy="7350950"/>
          </a:xfrm>
          <a:prstGeom prst="rect">
            <a:avLst/>
          </a:prstGeom>
        </p:spPr>
        <p:txBody>
          <a:bodyPr>
            <a:noAutofit/>
          </a:bodyPr>
          <a:lstStyle/>
          <a:p>
            <a:pPr algn="l">
              <a:defRPr b="1">
                <a:solidFill>
                  <a:srgbClr val="942193"/>
                </a:solidFill>
              </a:defRPr>
            </a:pPr>
            <a:r>
              <a:t>Three Christians write about their experiences of prayer</a:t>
            </a:r>
          </a:p>
          <a:p>
            <a:pPr algn="l">
              <a:defRPr b="1">
                <a:solidFill>
                  <a:srgbClr val="942193"/>
                </a:solidFill>
              </a:defRPr>
            </a:pPr>
            <a:r>
              <a:t>Read what Alex, Alison and Dom say about their prayers.</a:t>
            </a:r>
          </a:p>
          <a:p>
            <a:pPr algn="l">
              <a:defRPr b="1">
                <a:solidFill>
                  <a:srgbClr val="008F00"/>
                </a:solidFill>
              </a:defRPr>
            </a:pPr>
            <a:r>
              <a:t>What value and significance does each one find in prayer?</a:t>
            </a:r>
          </a:p>
          <a:p>
            <a:pPr algn="l">
              <a:defRPr b="1">
                <a:solidFill>
                  <a:srgbClr val="008F00"/>
                </a:solidFill>
              </a:defRPr>
            </a:pPr>
            <a:r>
              <a:t>If you wrote a piece answering similar questions yourself, what would yours say?</a:t>
            </a:r>
          </a:p>
        </p:txBody>
      </p:sp>
      <p:pic>
        <p:nvPicPr>
          <p:cNvPr id="236" name="Picture 7" descr="Picture 7"/>
          <p:cNvPicPr>
            <a:picLocks noChangeAspect="1"/>
          </p:cNvPicPr>
          <p:nvPr/>
        </p:nvPicPr>
        <p:blipFill>
          <a:blip r:embed="rId3"/>
          <a:stretch>
            <a:fillRect/>
          </a:stretch>
        </p:blipFill>
        <p:spPr>
          <a:xfrm rot="16200000">
            <a:off x="-2246241" y="2661094"/>
            <a:ext cx="13138023" cy="8143153"/>
          </a:xfrm>
          <a:prstGeom prst="rect">
            <a:avLst/>
          </a:prstGeom>
          <a:ln w="12700">
            <a:miter lim="400000"/>
          </a:ln>
          <a:effectLst>
            <a:outerShdw blurRad="317500" dist="317500" dir="2700000" rotWithShape="0">
              <a:srgbClr val="000000">
                <a:alpha val="75000"/>
              </a:srgbClr>
            </a:outerShdw>
          </a:effec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ontent Placeholder 2"/>
          <p:cNvSpPr txBox="1">
            <a:spLocks noGrp="1"/>
          </p:cNvSpPr>
          <p:nvPr>
            <p:ph type="body" idx="1"/>
          </p:nvPr>
        </p:nvSpPr>
        <p:spPr>
          <a:xfrm>
            <a:off x="1143000" y="3547393"/>
            <a:ext cx="22504613" cy="9897614"/>
          </a:xfrm>
          <a:prstGeom prst="rect">
            <a:avLst/>
          </a:prstGeom>
        </p:spPr>
        <p:txBody>
          <a:bodyPr lIns="0" tIns="0" rIns="0" bIns="0">
            <a:noAutofit/>
          </a:bodyPr>
          <a:lstStyle/>
          <a:p>
            <a:pPr marL="0" indent="0">
              <a:spcBef>
                <a:spcPts val="1800"/>
              </a:spcBef>
              <a:buSzTx/>
              <a:buNone/>
              <a:defRPr sz="4600" b="1">
                <a:solidFill>
                  <a:srgbClr val="0563C1"/>
                </a:solidFill>
              </a:defRPr>
            </a:pPr>
            <a:r>
              <a:t>The Parable of the Pharisee and the tax collector</a:t>
            </a:r>
          </a:p>
          <a:p>
            <a:pPr marL="0" indent="0">
              <a:spcBef>
                <a:spcPts val="1800"/>
              </a:spcBef>
              <a:buSzTx/>
              <a:buNone/>
              <a:defRPr sz="4600">
                <a:solidFill>
                  <a:srgbClr val="0563C1"/>
                </a:solidFill>
              </a:defRPr>
            </a:pPr>
            <a:r>
              <a:t>Jesus told this parable to certain people who had convinced themselves that they were righteous and who looked on everyone else with disgust:</a:t>
            </a:r>
          </a:p>
          <a:p>
            <a:pPr marL="0" indent="0">
              <a:spcBef>
                <a:spcPts val="1800"/>
              </a:spcBef>
              <a:buSzTx/>
              <a:buNone/>
              <a:defRPr sz="4600" b="1">
                <a:solidFill>
                  <a:srgbClr val="942193"/>
                </a:solidFill>
              </a:defRPr>
            </a:pPr>
            <a:r>
              <a:t>“</a:t>
            </a:r>
            <a:r>
              <a:rPr i="1"/>
              <a:t>Two people went up to the temple to pray. One was a Pharisee and the other a tax collector. The Pharisee stood and prayed about himself with these words, ‘God, I thank you that I’m not like everyone else—crooks, evildoers, adulterers—or even like this tax collector. I fast twice a week. I give a tenth of everything I receive.’ But the tax collector stood at a distance. He wouldn’t even lift his eyes to look toward heaven. Rather, he struck his chest and said, ‘God, show mercy to me, a sinner.’ </a:t>
            </a:r>
          </a:p>
          <a:p>
            <a:pPr marL="0" indent="0">
              <a:spcBef>
                <a:spcPts val="1800"/>
              </a:spcBef>
              <a:buSzTx/>
              <a:buNone/>
              <a:defRPr sz="4600" b="1">
                <a:solidFill>
                  <a:srgbClr val="942193"/>
                </a:solidFill>
              </a:defRPr>
            </a:pPr>
            <a:r>
              <a:t>I tell you, this person went down to his home justified rather than the Pharisee. All who lift themselves up will be brought low, and those who make themselves low will be lifted up.”</a:t>
            </a:r>
          </a:p>
          <a:p>
            <a:pPr marL="0" indent="0" algn="r">
              <a:spcBef>
                <a:spcPts val="1800"/>
              </a:spcBef>
              <a:buSzTx/>
              <a:buNone/>
              <a:defRPr sz="4600">
                <a:solidFill>
                  <a:srgbClr val="0563C1"/>
                </a:solidFill>
              </a:defRPr>
            </a:pPr>
            <a:r>
              <a:t>Luke 18:9-14, Common English Bible</a:t>
            </a:r>
          </a:p>
        </p:txBody>
      </p:sp>
      <p:sp>
        <p:nvSpPr>
          <p:cNvPr id="241" name="Title 1"/>
          <p:cNvSpPr txBox="1">
            <a:spLocks noGrp="1"/>
          </p:cNvSpPr>
          <p:nvPr>
            <p:ph type="title"/>
          </p:nvPr>
        </p:nvSpPr>
        <p:spPr>
          <a:xfrm>
            <a:off x="1143000" y="127000"/>
            <a:ext cx="22098000" cy="3521994"/>
          </a:xfrm>
          <a:prstGeom prst="rect">
            <a:avLst/>
          </a:prstGeom>
        </p:spPr>
        <p:txBody>
          <a:bodyPr lIns="0" tIns="0" rIns="0" bIns="0" anchor="t">
            <a:noAutofit/>
          </a:bodyPr>
          <a:lstStyle/>
          <a:p>
            <a:pPr>
              <a:spcBef>
                <a:spcPts val="2000"/>
              </a:spcBef>
              <a:defRPr sz="7200" b="1" spc="-288">
                <a:solidFill>
                  <a:srgbClr val="343770"/>
                </a:solidFill>
              </a:defRPr>
            </a:pPr>
            <a:r>
              <a:t>What does the Bible offer to help us understand Christian prayer?  A parable by Jesus.</a:t>
            </a:r>
          </a:p>
          <a:p>
            <a:pPr>
              <a:spcBef>
                <a:spcPts val="2000"/>
              </a:spcBef>
              <a:defRPr sz="7200" b="1" spc="-288">
                <a:solidFill>
                  <a:srgbClr val="343770"/>
                </a:solidFill>
              </a:defRPr>
            </a:pPr>
            <a:r>
              <a:t>Read it carefully.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0">
                                            <p:bg/>
                                          </p:spTgt>
                                        </p:tgtEl>
                                        <p:attrNameLst>
                                          <p:attrName>style.visibility</p:attrName>
                                        </p:attrNameLst>
                                      </p:cBhvr>
                                      <p:to>
                                        <p:strVal val="visible"/>
                                      </p:to>
                                    </p:set>
                                    <p:animEffect transition="in" filter="fade">
                                      <p:cBhvr>
                                        <p:cTn id="7" dur="500"/>
                                        <p:tgtEl>
                                          <p:spTgt spid="240">
                                            <p:bg/>
                                          </p:spTgt>
                                        </p:tgtEl>
                                      </p:cBhvr>
                                    </p:animEffect>
                                  </p:childTnLst>
                                </p:cTn>
                              </p:par>
                              <p:par>
                                <p:cTn id="8" presetID="10" presetClass="entr" presetSubtype="0" fill="hold" grpId="1" nodeType="withEffect">
                                  <p:stCondLst>
                                    <p:cond delay="0"/>
                                  </p:stCondLst>
                                  <p:iterate>
                                    <p:tmAbs val="0"/>
                                  </p:iterate>
                                  <p:childTnLst>
                                    <p:set>
                                      <p:cBhvr>
                                        <p:cTn id="9" fill="hold"/>
                                        <p:tgtEl>
                                          <p:spTgt spid="240">
                                            <p:txEl>
                                              <p:pRg st="0" end="0"/>
                                            </p:txEl>
                                          </p:spTgt>
                                        </p:tgtEl>
                                        <p:attrNameLst>
                                          <p:attrName>style.visibility</p:attrName>
                                        </p:attrNameLst>
                                      </p:cBhvr>
                                      <p:to>
                                        <p:strVal val="visible"/>
                                      </p:to>
                                    </p:set>
                                    <p:animEffect transition="in" filter="fade">
                                      <p:cBhvr>
                                        <p:cTn id="10" dur="500"/>
                                        <p:tgtEl>
                                          <p:spTgt spid="2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240">
                                            <p:txEl>
                                              <p:pRg st="1" end="1"/>
                                            </p:txEl>
                                          </p:spTgt>
                                        </p:tgtEl>
                                        <p:attrNameLst>
                                          <p:attrName>style.visibility</p:attrName>
                                        </p:attrNameLst>
                                      </p:cBhvr>
                                      <p:to>
                                        <p:strVal val="visible"/>
                                      </p:to>
                                    </p:set>
                                    <p:animEffect transition="in" filter="fade">
                                      <p:cBhvr>
                                        <p:cTn id="15" dur="500"/>
                                        <p:tgtEl>
                                          <p:spTgt spid="24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240">
                                            <p:txEl>
                                              <p:pRg st="2" end="2"/>
                                            </p:txEl>
                                          </p:spTgt>
                                        </p:tgtEl>
                                        <p:attrNameLst>
                                          <p:attrName>style.visibility</p:attrName>
                                        </p:attrNameLst>
                                      </p:cBhvr>
                                      <p:to>
                                        <p:strVal val="visible"/>
                                      </p:to>
                                    </p:set>
                                    <p:animEffect transition="in" filter="fade">
                                      <p:cBhvr>
                                        <p:cTn id="20" dur="500"/>
                                        <p:tgtEl>
                                          <p:spTgt spid="2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240">
                                            <p:txEl>
                                              <p:pRg st="3" end="3"/>
                                            </p:txEl>
                                          </p:spTgt>
                                        </p:tgtEl>
                                        <p:attrNameLst>
                                          <p:attrName>style.visibility</p:attrName>
                                        </p:attrNameLst>
                                      </p:cBhvr>
                                      <p:to>
                                        <p:strVal val="visible"/>
                                      </p:to>
                                    </p:set>
                                    <p:animEffect transition="in" filter="fade">
                                      <p:cBhvr>
                                        <p:cTn id="25" dur="500"/>
                                        <p:tgtEl>
                                          <p:spTgt spid="2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240">
                                            <p:txEl>
                                              <p:pRg st="4" end="4"/>
                                            </p:txEl>
                                          </p:spTgt>
                                        </p:tgtEl>
                                        <p:attrNameLst>
                                          <p:attrName>style.visibility</p:attrName>
                                        </p:attrNameLst>
                                      </p:cBhvr>
                                      <p:to>
                                        <p:strVal val="visible"/>
                                      </p:to>
                                    </p:set>
                                    <p:animEffect transition="in" filter="fade">
                                      <p:cBhvr>
                                        <p:cTn id="30" dur="500"/>
                                        <p:tgtEl>
                                          <p:spTgt spid="2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Box 4"/>
          <p:cNvSpPr txBox="1"/>
          <p:nvPr/>
        </p:nvSpPr>
        <p:spPr>
          <a:xfrm>
            <a:off x="1143000" y="2781747"/>
            <a:ext cx="22098000" cy="98806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2000"/>
              </a:spcBef>
              <a:defRPr sz="4800" b="1">
                <a:solidFill>
                  <a:srgbClr val="0563C1"/>
                </a:solidFill>
              </a:defRPr>
            </a:pPr>
            <a:r>
              <a:t>Discuss:</a:t>
            </a:r>
          </a:p>
          <a:p>
            <a:pPr marL="685800" indent="-685800">
              <a:spcBef>
                <a:spcPts val="2000"/>
              </a:spcBef>
              <a:buSzPct val="100000"/>
              <a:buAutoNum type="alphaLcPeriod"/>
              <a:defRPr sz="4800" b="1">
                <a:solidFill>
                  <a:srgbClr val="0563C1"/>
                </a:solidFill>
              </a:defRPr>
            </a:pPr>
            <a:r>
              <a:t>Both these people prayed. But Jesus doesn’t commend them both.</a:t>
            </a:r>
            <a:br/>
            <a:r>
              <a:rPr>
                <a:solidFill>
                  <a:srgbClr val="008F00"/>
                </a:solidFill>
              </a:rPr>
              <a:t>Are some kinds of prayer no use?</a:t>
            </a:r>
          </a:p>
          <a:p>
            <a:pPr marL="685800" indent="-685800">
              <a:spcBef>
                <a:spcPts val="2000"/>
              </a:spcBef>
              <a:buSzPct val="100000"/>
              <a:buAutoNum type="alphaLcPeriod"/>
              <a:defRPr sz="4800" b="1">
                <a:solidFill>
                  <a:srgbClr val="008F00"/>
                </a:solidFill>
              </a:defRPr>
            </a:pPr>
            <a:r>
              <a:t>What was it about the tax collector (hated by the people because he worked for the Romans) that Jesus liked and commended?</a:t>
            </a:r>
          </a:p>
          <a:p>
            <a:pPr marL="685800" indent="-685800">
              <a:spcBef>
                <a:spcPts val="2000"/>
              </a:spcBef>
              <a:buSzPct val="100000"/>
              <a:buAutoNum type="alphaLcPeriod"/>
              <a:defRPr sz="4800" b="1">
                <a:solidFill>
                  <a:srgbClr val="008F00"/>
                </a:solidFill>
              </a:defRPr>
            </a:pPr>
            <a:r>
              <a:t>What is Jesus’ main point in this story?</a:t>
            </a:r>
          </a:p>
          <a:p>
            <a:pPr marL="685800" indent="-685800">
              <a:spcBef>
                <a:spcPts val="2000"/>
              </a:spcBef>
              <a:buSzPct val="100000"/>
              <a:buAutoNum type="alphaLcPeriod"/>
              <a:defRPr sz="4800" b="1">
                <a:solidFill>
                  <a:srgbClr val="008F00"/>
                </a:solidFill>
              </a:defRPr>
            </a:pPr>
            <a:r>
              <a:t>What attitudes to praying do you think make a prayer better?</a:t>
            </a:r>
          </a:p>
          <a:p>
            <a:pPr marL="685800" indent="-685800">
              <a:spcBef>
                <a:spcPts val="2000"/>
              </a:spcBef>
              <a:buSzPct val="100000"/>
              <a:buAutoNum type="alphaLcPeriod"/>
              <a:defRPr sz="4800" b="1">
                <a:solidFill>
                  <a:srgbClr val="008F00"/>
                </a:solidFill>
              </a:defRPr>
            </a:pPr>
            <a:r>
              <a:t>If you made an artwork based on these Bible verses, what would you show? Sketch it out in 3 minutes…</a:t>
            </a:r>
          </a:p>
          <a:p>
            <a:pPr>
              <a:spcBef>
                <a:spcPts val="2000"/>
              </a:spcBef>
              <a:defRPr sz="4800" b="1">
                <a:solidFill>
                  <a:srgbClr val="0563C1"/>
                </a:solidFill>
              </a:defRPr>
            </a:pPr>
            <a:endParaRPr/>
          </a:p>
          <a:p>
            <a:pPr>
              <a:spcBef>
                <a:spcPts val="2000"/>
              </a:spcBef>
              <a:defRPr sz="4800" b="1">
                <a:solidFill>
                  <a:srgbClr val="0563C1"/>
                </a:solidFill>
              </a:defRPr>
            </a:pPr>
            <a:r>
              <a:t>Keywords: hypocrite / sincere / humble/ bragging / genuine / authentic</a:t>
            </a:r>
          </a:p>
        </p:txBody>
      </p:sp>
      <p:sp>
        <p:nvSpPr>
          <p:cNvPr id="246" name="Title 1"/>
          <p:cNvSpPr txBox="1">
            <a:spLocks noGrp="1"/>
          </p:cNvSpPr>
          <p:nvPr>
            <p:ph type="title"/>
          </p:nvPr>
        </p:nvSpPr>
        <p:spPr>
          <a:xfrm>
            <a:off x="1143000" y="127000"/>
            <a:ext cx="22098000" cy="2375131"/>
          </a:xfrm>
          <a:prstGeom prst="rect">
            <a:avLst/>
          </a:prstGeom>
        </p:spPr>
        <p:txBody>
          <a:bodyPr lIns="0" tIns="0" rIns="0" bIns="0" anchor="t">
            <a:noAutofit/>
          </a:bodyPr>
          <a:lstStyle>
            <a:lvl1pPr>
              <a:spcBef>
                <a:spcPts val="2000"/>
              </a:spcBef>
              <a:defRPr sz="7200" b="1" spc="-288">
                <a:solidFill>
                  <a:srgbClr val="343770"/>
                </a:solidFill>
              </a:defRPr>
            </a:lvl1pPr>
          </a:lstStyle>
          <a:p>
            <a:r>
              <a:t>What does the Bible offer to help us understand Christian prayer?  A parable by Jesus.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5"/>
                                        </p:tgtEl>
                                        <p:attrNameLst>
                                          <p:attrName>style.visibility</p:attrName>
                                        </p:attrNameLst>
                                      </p:cBhvr>
                                      <p:to>
                                        <p:strVal val="visible"/>
                                      </p:to>
                                    </p:set>
                                    <p:animEffect transition="in" filter="fade">
                                      <p:cBhvr>
                                        <p:cTn id="7"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ooter Placeholder 2"/>
          <p:cNvSpPr txBox="1"/>
          <p:nvPr/>
        </p:nvSpPr>
        <p:spPr>
          <a:xfrm>
            <a:off x="15810865" y="12051883"/>
            <a:ext cx="6811645" cy="7302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r">
              <a:spcBef>
                <a:spcPts val="1200"/>
              </a:spcBef>
              <a:defRPr sz="2000">
                <a:solidFill>
                  <a:srgbClr val="FFFFFF"/>
                </a:solidFill>
              </a:defRPr>
            </a:lvl1pPr>
          </a:lstStyle>
          <a:p>
            <a:r>
              <a:t>Prayer Spaces in Schools: Good learning for all</a:t>
            </a:r>
          </a:p>
        </p:txBody>
      </p:sp>
      <p:sp>
        <p:nvSpPr>
          <p:cNvPr id="251" name="Title 1"/>
          <p:cNvSpPr txBox="1">
            <a:spLocks noGrp="1"/>
          </p:cNvSpPr>
          <p:nvPr>
            <p:ph type="title"/>
          </p:nvPr>
        </p:nvSpPr>
        <p:spPr>
          <a:xfrm>
            <a:off x="602214" y="2360250"/>
            <a:ext cx="9120918" cy="8995500"/>
          </a:xfrm>
          <a:prstGeom prst="rect">
            <a:avLst/>
          </a:prstGeom>
        </p:spPr>
        <p:txBody>
          <a:bodyPr lIns="0" tIns="0" rIns="0" bIns="0" anchor="t">
            <a:noAutofit/>
          </a:bodyPr>
          <a:lstStyle/>
          <a:p>
            <a:pPr>
              <a:defRPr sz="4800" b="1">
                <a:solidFill>
                  <a:srgbClr val="343770"/>
                </a:solidFill>
              </a:defRPr>
            </a:pPr>
            <a:r>
              <a:rPr i="1"/>
              <a:t>‘The Parable of the Pharisee and the Tax Collector’</a:t>
            </a:r>
            <a:r>
              <a:t> </a:t>
            </a:r>
            <a:br/>
            <a:r>
              <a:t>by artist Julius Schnorr von Carolsfeld.</a:t>
            </a:r>
            <a:br/>
            <a:br/>
            <a:r>
              <a:t>The artist has drawn the two characters in Jesus’ parable</a:t>
            </a:r>
            <a:br/>
            <a:br/>
            <a:r>
              <a:rPr>
                <a:solidFill>
                  <a:srgbClr val="008F00"/>
                </a:solidFill>
              </a:rPr>
              <a:t>What stands out for you when you look at this picture?</a:t>
            </a:r>
          </a:p>
          <a:p>
            <a:pPr>
              <a:defRPr sz="4800" b="1">
                <a:solidFill>
                  <a:srgbClr val="008F00"/>
                </a:solidFill>
              </a:defRPr>
            </a:pPr>
            <a:endParaRPr>
              <a:solidFill>
                <a:srgbClr val="008F00"/>
              </a:solidFill>
            </a:endParaRPr>
          </a:p>
          <a:p>
            <a:pPr>
              <a:defRPr sz="4800" b="1">
                <a:solidFill>
                  <a:srgbClr val="008F00"/>
                </a:solidFill>
              </a:defRPr>
            </a:pPr>
            <a:r>
              <a:t>What do you like and dislike here?</a:t>
            </a:r>
          </a:p>
        </p:txBody>
      </p:sp>
      <p:sp>
        <p:nvSpPr>
          <p:cNvPr id="252" name="Freeform: Shape 10"/>
          <p:cNvSpPr/>
          <p:nvPr/>
        </p:nvSpPr>
        <p:spPr>
          <a:xfrm rot="5400000" flipH="1">
            <a:off x="5281971" y="5982740"/>
            <a:ext cx="13714911" cy="1749432"/>
          </a:xfrm>
          <a:custGeom>
            <a:avLst/>
            <a:gdLst/>
            <a:ahLst/>
            <a:cxnLst>
              <a:cxn ang="0">
                <a:pos x="wd2" y="hd2"/>
              </a:cxn>
              <a:cxn ang="5400000">
                <a:pos x="wd2" y="hd2"/>
              </a:cxn>
              <a:cxn ang="10800000">
                <a:pos x="wd2" y="hd2"/>
              </a:cxn>
              <a:cxn ang="16200000">
                <a:pos x="wd2" y="hd2"/>
              </a:cxn>
            </a:cxnLst>
            <a:rect l="0" t="0" r="r" b="b"/>
            <a:pathLst>
              <a:path w="21600" h="21570" extrusionOk="0">
                <a:moveTo>
                  <a:pt x="21600" y="19842"/>
                </a:moveTo>
                <a:lnTo>
                  <a:pt x="21600" y="13865"/>
                </a:lnTo>
                <a:lnTo>
                  <a:pt x="21511" y="13594"/>
                </a:lnTo>
                <a:cubicBezTo>
                  <a:pt x="21437" y="13293"/>
                  <a:pt x="21371" y="12865"/>
                  <a:pt x="21312" y="12339"/>
                </a:cubicBezTo>
                <a:cubicBezTo>
                  <a:pt x="21278" y="12038"/>
                  <a:pt x="21251" y="12005"/>
                  <a:pt x="21214" y="12353"/>
                </a:cubicBezTo>
                <a:cubicBezTo>
                  <a:pt x="21171" y="12757"/>
                  <a:pt x="21109" y="12597"/>
                  <a:pt x="21053" y="12503"/>
                </a:cubicBezTo>
                <a:cubicBezTo>
                  <a:pt x="20996" y="12410"/>
                  <a:pt x="20938" y="12311"/>
                  <a:pt x="20880" y="12217"/>
                </a:cubicBezTo>
                <a:cubicBezTo>
                  <a:pt x="20837" y="12151"/>
                  <a:pt x="20795" y="12095"/>
                  <a:pt x="20753" y="12015"/>
                </a:cubicBezTo>
                <a:cubicBezTo>
                  <a:pt x="20623" y="11766"/>
                  <a:pt x="20505" y="11841"/>
                  <a:pt x="20399" y="12607"/>
                </a:cubicBezTo>
                <a:cubicBezTo>
                  <a:pt x="20318" y="13194"/>
                  <a:pt x="20214" y="13368"/>
                  <a:pt x="20103" y="13189"/>
                </a:cubicBezTo>
                <a:cubicBezTo>
                  <a:pt x="20090" y="13166"/>
                  <a:pt x="20072" y="13072"/>
                  <a:pt x="20063" y="13109"/>
                </a:cubicBezTo>
                <a:cubicBezTo>
                  <a:pt x="19918" y="13659"/>
                  <a:pt x="19803" y="12691"/>
                  <a:pt x="19670" y="12630"/>
                </a:cubicBezTo>
                <a:cubicBezTo>
                  <a:pt x="19611" y="12602"/>
                  <a:pt x="19551" y="12254"/>
                  <a:pt x="19499" y="11977"/>
                </a:cubicBezTo>
                <a:cubicBezTo>
                  <a:pt x="19426" y="11597"/>
                  <a:pt x="19361" y="11230"/>
                  <a:pt x="19263" y="11399"/>
                </a:cubicBezTo>
                <a:cubicBezTo>
                  <a:pt x="19164" y="11573"/>
                  <a:pt x="19074" y="11254"/>
                  <a:pt x="19001" y="10709"/>
                </a:cubicBezTo>
                <a:cubicBezTo>
                  <a:pt x="18944" y="10296"/>
                  <a:pt x="18882" y="10258"/>
                  <a:pt x="18808" y="10375"/>
                </a:cubicBezTo>
                <a:cubicBezTo>
                  <a:pt x="18715" y="10521"/>
                  <a:pt x="18618" y="10530"/>
                  <a:pt x="18524" y="10620"/>
                </a:cubicBezTo>
                <a:cubicBezTo>
                  <a:pt x="18504" y="10638"/>
                  <a:pt x="18478" y="10704"/>
                  <a:pt x="18466" y="10817"/>
                </a:cubicBezTo>
                <a:cubicBezTo>
                  <a:pt x="18319" y="12217"/>
                  <a:pt x="18112" y="12231"/>
                  <a:pt x="17908" y="12297"/>
                </a:cubicBezTo>
                <a:cubicBezTo>
                  <a:pt x="17784" y="12339"/>
                  <a:pt x="17660" y="12339"/>
                  <a:pt x="17536" y="12316"/>
                </a:cubicBezTo>
                <a:cubicBezTo>
                  <a:pt x="17494" y="12311"/>
                  <a:pt x="17449" y="12236"/>
                  <a:pt x="17412" y="12095"/>
                </a:cubicBezTo>
                <a:cubicBezTo>
                  <a:pt x="17335" y="11799"/>
                  <a:pt x="17263" y="11414"/>
                  <a:pt x="17187" y="11113"/>
                </a:cubicBezTo>
                <a:cubicBezTo>
                  <a:pt x="17158" y="10995"/>
                  <a:pt x="17121" y="10991"/>
                  <a:pt x="17087" y="10972"/>
                </a:cubicBezTo>
                <a:cubicBezTo>
                  <a:pt x="17028" y="10934"/>
                  <a:pt x="16962" y="11047"/>
                  <a:pt x="16911" y="10878"/>
                </a:cubicBezTo>
                <a:cubicBezTo>
                  <a:pt x="16778" y="10441"/>
                  <a:pt x="16654" y="10540"/>
                  <a:pt x="16528" y="10972"/>
                </a:cubicBezTo>
                <a:cubicBezTo>
                  <a:pt x="16351" y="11578"/>
                  <a:pt x="16184" y="11531"/>
                  <a:pt x="16028" y="10573"/>
                </a:cubicBezTo>
                <a:cubicBezTo>
                  <a:pt x="15958" y="10141"/>
                  <a:pt x="15890" y="10347"/>
                  <a:pt x="15830" y="10695"/>
                </a:cubicBezTo>
                <a:cubicBezTo>
                  <a:pt x="15762" y="11099"/>
                  <a:pt x="15695" y="11202"/>
                  <a:pt x="15617" y="10906"/>
                </a:cubicBezTo>
                <a:cubicBezTo>
                  <a:pt x="15599" y="10840"/>
                  <a:pt x="15575" y="10873"/>
                  <a:pt x="15554" y="10897"/>
                </a:cubicBezTo>
                <a:cubicBezTo>
                  <a:pt x="15438" y="11014"/>
                  <a:pt x="15321" y="11212"/>
                  <a:pt x="15226" y="10399"/>
                </a:cubicBezTo>
                <a:cubicBezTo>
                  <a:pt x="15208" y="10239"/>
                  <a:pt x="15176" y="10173"/>
                  <a:pt x="15151" y="10065"/>
                </a:cubicBezTo>
                <a:cubicBezTo>
                  <a:pt x="15045" y="9624"/>
                  <a:pt x="15050" y="9666"/>
                  <a:pt x="14955" y="10202"/>
                </a:cubicBezTo>
                <a:cubicBezTo>
                  <a:pt x="14906" y="10483"/>
                  <a:pt x="14838" y="10770"/>
                  <a:pt x="14781" y="10747"/>
                </a:cubicBezTo>
                <a:cubicBezTo>
                  <a:pt x="14438" y="10606"/>
                  <a:pt x="14111" y="11282"/>
                  <a:pt x="13784" y="11921"/>
                </a:cubicBezTo>
                <a:cubicBezTo>
                  <a:pt x="13582" y="12316"/>
                  <a:pt x="13385" y="12339"/>
                  <a:pt x="13183" y="11940"/>
                </a:cubicBezTo>
                <a:cubicBezTo>
                  <a:pt x="13038" y="11648"/>
                  <a:pt x="12900" y="12128"/>
                  <a:pt x="12763" y="12456"/>
                </a:cubicBezTo>
                <a:cubicBezTo>
                  <a:pt x="12735" y="12522"/>
                  <a:pt x="12709" y="12781"/>
                  <a:pt x="12694" y="13001"/>
                </a:cubicBezTo>
                <a:cubicBezTo>
                  <a:pt x="12640" y="13781"/>
                  <a:pt x="12550" y="13903"/>
                  <a:pt x="12438" y="13579"/>
                </a:cubicBezTo>
                <a:cubicBezTo>
                  <a:pt x="12348" y="13326"/>
                  <a:pt x="12267" y="12987"/>
                  <a:pt x="12194" y="12386"/>
                </a:cubicBezTo>
                <a:cubicBezTo>
                  <a:pt x="12109" y="11681"/>
                  <a:pt x="12021" y="10878"/>
                  <a:pt x="11889" y="10582"/>
                </a:cubicBezTo>
                <a:cubicBezTo>
                  <a:pt x="11832" y="10455"/>
                  <a:pt x="11782" y="10436"/>
                  <a:pt x="11722" y="10568"/>
                </a:cubicBezTo>
                <a:cubicBezTo>
                  <a:pt x="11606" y="10822"/>
                  <a:pt x="11489" y="11000"/>
                  <a:pt x="11380" y="10216"/>
                </a:cubicBezTo>
                <a:cubicBezTo>
                  <a:pt x="11320" y="9783"/>
                  <a:pt x="11239" y="9506"/>
                  <a:pt x="11142" y="9614"/>
                </a:cubicBezTo>
                <a:cubicBezTo>
                  <a:pt x="11021" y="9751"/>
                  <a:pt x="10912" y="9408"/>
                  <a:pt x="10809" y="8900"/>
                </a:cubicBezTo>
                <a:cubicBezTo>
                  <a:pt x="10772" y="8717"/>
                  <a:pt x="10727" y="8614"/>
                  <a:pt x="10685" y="8525"/>
                </a:cubicBezTo>
                <a:cubicBezTo>
                  <a:pt x="10586" y="8318"/>
                  <a:pt x="10487" y="8135"/>
                  <a:pt x="10388" y="7965"/>
                </a:cubicBezTo>
                <a:cubicBezTo>
                  <a:pt x="10306" y="7825"/>
                  <a:pt x="10224" y="7721"/>
                  <a:pt x="10142" y="7599"/>
                </a:cubicBezTo>
                <a:cubicBezTo>
                  <a:pt x="10052" y="7468"/>
                  <a:pt x="9980" y="7162"/>
                  <a:pt x="9943" y="6453"/>
                </a:cubicBezTo>
                <a:cubicBezTo>
                  <a:pt x="9931" y="6227"/>
                  <a:pt x="9902" y="6049"/>
                  <a:pt x="9880" y="5861"/>
                </a:cubicBezTo>
                <a:cubicBezTo>
                  <a:pt x="9863" y="5725"/>
                  <a:pt x="9842" y="5621"/>
                  <a:pt x="9827" y="5480"/>
                </a:cubicBezTo>
                <a:cubicBezTo>
                  <a:pt x="9748" y="4738"/>
                  <a:pt x="9671" y="3991"/>
                  <a:pt x="9593" y="3249"/>
                </a:cubicBezTo>
                <a:cubicBezTo>
                  <a:pt x="9585" y="3179"/>
                  <a:pt x="9576" y="3094"/>
                  <a:pt x="9566" y="3061"/>
                </a:cubicBezTo>
                <a:cubicBezTo>
                  <a:pt x="9461" y="2718"/>
                  <a:pt x="9354" y="2394"/>
                  <a:pt x="9249" y="2032"/>
                </a:cubicBezTo>
                <a:cubicBezTo>
                  <a:pt x="9209" y="1891"/>
                  <a:pt x="9168" y="1718"/>
                  <a:pt x="9138" y="1473"/>
                </a:cubicBezTo>
                <a:cubicBezTo>
                  <a:pt x="9069" y="919"/>
                  <a:pt x="9007" y="318"/>
                  <a:pt x="8909" y="78"/>
                </a:cubicBezTo>
                <a:cubicBezTo>
                  <a:pt x="8880" y="8"/>
                  <a:pt x="8846" y="-30"/>
                  <a:pt x="8818" y="31"/>
                </a:cubicBezTo>
                <a:cubicBezTo>
                  <a:pt x="8706" y="285"/>
                  <a:pt x="8596" y="599"/>
                  <a:pt x="8484" y="867"/>
                </a:cubicBezTo>
                <a:cubicBezTo>
                  <a:pt x="8414" y="1032"/>
                  <a:pt x="8349" y="1229"/>
                  <a:pt x="8315" y="1812"/>
                </a:cubicBezTo>
                <a:cubicBezTo>
                  <a:pt x="8306" y="1976"/>
                  <a:pt x="8279" y="2154"/>
                  <a:pt x="8256" y="2187"/>
                </a:cubicBezTo>
                <a:cubicBezTo>
                  <a:pt x="8114" y="2399"/>
                  <a:pt x="7973" y="2502"/>
                  <a:pt x="7841" y="1783"/>
                </a:cubicBezTo>
                <a:cubicBezTo>
                  <a:pt x="7813" y="1628"/>
                  <a:pt x="7762" y="1628"/>
                  <a:pt x="7725" y="1694"/>
                </a:cubicBezTo>
                <a:cubicBezTo>
                  <a:pt x="7584" y="1938"/>
                  <a:pt x="7450" y="2023"/>
                  <a:pt x="7328" y="1243"/>
                </a:cubicBezTo>
                <a:cubicBezTo>
                  <a:pt x="7314" y="1149"/>
                  <a:pt x="7267" y="1234"/>
                  <a:pt x="7246" y="1351"/>
                </a:cubicBezTo>
                <a:cubicBezTo>
                  <a:pt x="7038" y="2497"/>
                  <a:pt x="6924" y="2526"/>
                  <a:pt x="6711" y="1440"/>
                </a:cubicBezTo>
                <a:cubicBezTo>
                  <a:pt x="6697" y="1370"/>
                  <a:pt x="6679" y="1290"/>
                  <a:pt x="6673" y="1182"/>
                </a:cubicBezTo>
                <a:cubicBezTo>
                  <a:pt x="6637" y="491"/>
                  <a:pt x="6559" y="473"/>
                  <a:pt x="6481" y="416"/>
                </a:cubicBezTo>
                <a:cubicBezTo>
                  <a:pt x="6396" y="355"/>
                  <a:pt x="6311" y="275"/>
                  <a:pt x="6225" y="219"/>
                </a:cubicBezTo>
                <a:cubicBezTo>
                  <a:pt x="6210" y="210"/>
                  <a:pt x="6193" y="247"/>
                  <a:pt x="6178" y="289"/>
                </a:cubicBezTo>
                <a:cubicBezTo>
                  <a:pt x="6121" y="444"/>
                  <a:pt x="6065" y="670"/>
                  <a:pt x="6005" y="764"/>
                </a:cubicBezTo>
                <a:cubicBezTo>
                  <a:pt x="5877" y="966"/>
                  <a:pt x="5753" y="1370"/>
                  <a:pt x="5617" y="1205"/>
                </a:cubicBezTo>
                <a:cubicBezTo>
                  <a:pt x="5594" y="1177"/>
                  <a:pt x="5567" y="1314"/>
                  <a:pt x="5542" y="1365"/>
                </a:cubicBezTo>
                <a:cubicBezTo>
                  <a:pt x="5496" y="1454"/>
                  <a:pt x="5452" y="1581"/>
                  <a:pt x="5405" y="1614"/>
                </a:cubicBezTo>
                <a:cubicBezTo>
                  <a:pt x="5283" y="1699"/>
                  <a:pt x="5159" y="1774"/>
                  <a:pt x="5036" y="1779"/>
                </a:cubicBezTo>
                <a:cubicBezTo>
                  <a:pt x="4977" y="1783"/>
                  <a:pt x="4918" y="1605"/>
                  <a:pt x="4858" y="1534"/>
                </a:cubicBezTo>
                <a:cubicBezTo>
                  <a:pt x="4831" y="1501"/>
                  <a:pt x="4787" y="1445"/>
                  <a:pt x="4778" y="1548"/>
                </a:cubicBezTo>
                <a:cubicBezTo>
                  <a:pt x="4708" y="2333"/>
                  <a:pt x="4610" y="2183"/>
                  <a:pt x="4511" y="2173"/>
                </a:cubicBezTo>
                <a:cubicBezTo>
                  <a:pt x="4293" y="2154"/>
                  <a:pt x="4082" y="1492"/>
                  <a:pt x="3858" y="1774"/>
                </a:cubicBezTo>
                <a:cubicBezTo>
                  <a:pt x="3793" y="1854"/>
                  <a:pt x="3721" y="1539"/>
                  <a:pt x="3651" y="1436"/>
                </a:cubicBezTo>
                <a:cubicBezTo>
                  <a:pt x="3615" y="1384"/>
                  <a:pt x="3576" y="1323"/>
                  <a:pt x="3542" y="1389"/>
                </a:cubicBezTo>
                <a:cubicBezTo>
                  <a:pt x="3489" y="1492"/>
                  <a:pt x="3438" y="1680"/>
                  <a:pt x="3388" y="1863"/>
                </a:cubicBezTo>
                <a:cubicBezTo>
                  <a:pt x="3296" y="2201"/>
                  <a:pt x="3201" y="2201"/>
                  <a:pt x="3108" y="1952"/>
                </a:cubicBezTo>
                <a:cubicBezTo>
                  <a:pt x="2976" y="1600"/>
                  <a:pt x="2845" y="1600"/>
                  <a:pt x="2712" y="1882"/>
                </a:cubicBezTo>
                <a:cubicBezTo>
                  <a:pt x="2605" y="2112"/>
                  <a:pt x="2494" y="2272"/>
                  <a:pt x="2391" y="2582"/>
                </a:cubicBezTo>
                <a:cubicBezTo>
                  <a:pt x="2346" y="2718"/>
                  <a:pt x="2307" y="3122"/>
                  <a:pt x="2280" y="3470"/>
                </a:cubicBezTo>
                <a:cubicBezTo>
                  <a:pt x="2224" y="4174"/>
                  <a:pt x="2123" y="4170"/>
                  <a:pt x="2040" y="3648"/>
                </a:cubicBezTo>
                <a:cubicBezTo>
                  <a:pt x="1952" y="3099"/>
                  <a:pt x="1842" y="2775"/>
                  <a:pt x="1741" y="2366"/>
                </a:cubicBezTo>
                <a:cubicBezTo>
                  <a:pt x="1732" y="2333"/>
                  <a:pt x="1717" y="2370"/>
                  <a:pt x="1707" y="2408"/>
                </a:cubicBezTo>
                <a:cubicBezTo>
                  <a:pt x="1539" y="3019"/>
                  <a:pt x="1366" y="3132"/>
                  <a:pt x="1182" y="3038"/>
                </a:cubicBezTo>
                <a:cubicBezTo>
                  <a:pt x="1077" y="2986"/>
                  <a:pt x="968" y="3381"/>
                  <a:pt x="862" y="3587"/>
                </a:cubicBezTo>
                <a:cubicBezTo>
                  <a:pt x="850" y="3611"/>
                  <a:pt x="839" y="3728"/>
                  <a:pt x="832" y="3817"/>
                </a:cubicBezTo>
                <a:cubicBezTo>
                  <a:pt x="757" y="4705"/>
                  <a:pt x="656" y="4950"/>
                  <a:pt x="533" y="4372"/>
                </a:cubicBezTo>
                <a:cubicBezTo>
                  <a:pt x="452" y="3987"/>
                  <a:pt x="372" y="3897"/>
                  <a:pt x="281" y="3883"/>
                </a:cubicBezTo>
                <a:cubicBezTo>
                  <a:pt x="224" y="3874"/>
                  <a:pt x="167" y="3648"/>
                  <a:pt x="108" y="3583"/>
                </a:cubicBezTo>
                <a:lnTo>
                  <a:pt x="0" y="3503"/>
                </a:lnTo>
                <a:lnTo>
                  <a:pt x="0" y="20950"/>
                </a:lnTo>
                <a:lnTo>
                  <a:pt x="191" y="20832"/>
                </a:lnTo>
                <a:cubicBezTo>
                  <a:pt x="253" y="20701"/>
                  <a:pt x="313" y="20518"/>
                  <a:pt x="375" y="20400"/>
                </a:cubicBezTo>
                <a:cubicBezTo>
                  <a:pt x="433" y="20292"/>
                  <a:pt x="487" y="20043"/>
                  <a:pt x="541" y="19837"/>
                </a:cubicBezTo>
                <a:cubicBezTo>
                  <a:pt x="646" y="19442"/>
                  <a:pt x="757" y="19691"/>
                  <a:pt x="864" y="19588"/>
                </a:cubicBezTo>
                <a:cubicBezTo>
                  <a:pt x="898" y="19555"/>
                  <a:pt x="933" y="19517"/>
                  <a:pt x="966" y="19451"/>
                </a:cubicBezTo>
                <a:cubicBezTo>
                  <a:pt x="1058" y="19278"/>
                  <a:pt x="1152" y="19127"/>
                  <a:pt x="1241" y="18888"/>
                </a:cubicBezTo>
                <a:cubicBezTo>
                  <a:pt x="1342" y="18620"/>
                  <a:pt x="1440" y="18263"/>
                  <a:pt x="1555" y="17892"/>
                </a:cubicBezTo>
                <a:cubicBezTo>
                  <a:pt x="1596" y="17986"/>
                  <a:pt x="1657" y="18239"/>
                  <a:pt x="1721" y="18263"/>
                </a:cubicBezTo>
                <a:cubicBezTo>
                  <a:pt x="1926" y="18343"/>
                  <a:pt x="2117" y="17906"/>
                  <a:pt x="2300" y="17215"/>
                </a:cubicBezTo>
                <a:cubicBezTo>
                  <a:pt x="2356" y="17009"/>
                  <a:pt x="2416" y="16872"/>
                  <a:pt x="2472" y="16670"/>
                </a:cubicBezTo>
                <a:cubicBezTo>
                  <a:pt x="2492" y="16600"/>
                  <a:pt x="2518" y="16450"/>
                  <a:pt x="2521" y="16309"/>
                </a:cubicBezTo>
                <a:cubicBezTo>
                  <a:pt x="2542" y="15491"/>
                  <a:pt x="2620" y="15505"/>
                  <a:pt x="2702" y="15458"/>
                </a:cubicBezTo>
                <a:cubicBezTo>
                  <a:pt x="2798" y="15402"/>
                  <a:pt x="2894" y="15270"/>
                  <a:pt x="2990" y="15158"/>
                </a:cubicBezTo>
                <a:cubicBezTo>
                  <a:pt x="3002" y="15144"/>
                  <a:pt x="3014" y="15045"/>
                  <a:pt x="3025" y="14979"/>
                </a:cubicBezTo>
                <a:cubicBezTo>
                  <a:pt x="3042" y="14880"/>
                  <a:pt x="3059" y="14730"/>
                  <a:pt x="3078" y="14693"/>
                </a:cubicBezTo>
                <a:cubicBezTo>
                  <a:pt x="3176" y="14509"/>
                  <a:pt x="3275" y="14354"/>
                  <a:pt x="3374" y="14185"/>
                </a:cubicBezTo>
                <a:cubicBezTo>
                  <a:pt x="3396" y="14148"/>
                  <a:pt x="3419" y="14101"/>
                  <a:pt x="3440" y="14026"/>
                </a:cubicBezTo>
                <a:cubicBezTo>
                  <a:pt x="3459" y="13955"/>
                  <a:pt x="3475" y="13833"/>
                  <a:pt x="3494" y="13758"/>
                </a:cubicBezTo>
                <a:cubicBezTo>
                  <a:pt x="3546" y="13556"/>
                  <a:pt x="3600" y="13368"/>
                  <a:pt x="3661" y="13142"/>
                </a:cubicBezTo>
                <a:cubicBezTo>
                  <a:pt x="3695" y="13565"/>
                  <a:pt x="3741" y="13326"/>
                  <a:pt x="3799" y="13124"/>
                </a:cubicBezTo>
                <a:cubicBezTo>
                  <a:pt x="3858" y="12917"/>
                  <a:pt x="3926" y="12851"/>
                  <a:pt x="3990" y="12776"/>
                </a:cubicBezTo>
                <a:cubicBezTo>
                  <a:pt x="4109" y="12640"/>
                  <a:pt x="4229" y="12555"/>
                  <a:pt x="4347" y="12433"/>
                </a:cubicBezTo>
                <a:cubicBezTo>
                  <a:pt x="4373" y="12405"/>
                  <a:pt x="4401" y="12353"/>
                  <a:pt x="4421" y="12236"/>
                </a:cubicBezTo>
                <a:cubicBezTo>
                  <a:pt x="4552" y="11446"/>
                  <a:pt x="4712" y="11226"/>
                  <a:pt x="4864" y="11301"/>
                </a:cubicBezTo>
                <a:cubicBezTo>
                  <a:pt x="4983" y="11357"/>
                  <a:pt x="5100" y="11399"/>
                  <a:pt x="5218" y="11320"/>
                </a:cubicBezTo>
                <a:cubicBezTo>
                  <a:pt x="5227" y="11315"/>
                  <a:pt x="5239" y="11324"/>
                  <a:pt x="5246" y="11362"/>
                </a:cubicBezTo>
                <a:cubicBezTo>
                  <a:pt x="5287" y="11611"/>
                  <a:pt x="5329" y="11630"/>
                  <a:pt x="5381" y="11672"/>
                </a:cubicBezTo>
                <a:cubicBezTo>
                  <a:pt x="5455" y="11733"/>
                  <a:pt x="5523" y="11691"/>
                  <a:pt x="5591" y="11587"/>
                </a:cubicBezTo>
                <a:cubicBezTo>
                  <a:pt x="5641" y="11512"/>
                  <a:pt x="5692" y="11357"/>
                  <a:pt x="5736" y="11160"/>
                </a:cubicBezTo>
                <a:cubicBezTo>
                  <a:pt x="5798" y="10883"/>
                  <a:pt x="5857" y="10775"/>
                  <a:pt x="5916" y="11141"/>
                </a:cubicBezTo>
                <a:cubicBezTo>
                  <a:pt x="5980" y="11531"/>
                  <a:pt x="6052" y="11395"/>
                  <a:pt x="6122" y="11409"/>
                </a:cubicBezTo>
                <a:cubicBezTo>
                  <a:pt x="6152" y="11414"/>
                  <a:pt x="6185" y="11404"/>
                  <a:pt x="6214" y="11465"/>
                </a:cubicBezTo>
                <a:cubicBezTo>
                  <a:pt x="6300" y="11639"/>
                  <a:pt x="6382" y="11902"/>
                  <a:pt x="6468" y="12020"/>
                </a:cubicBezTo>
                <a:cubicBezTo>
                  <a:pt x="6516" y="12085"/>
                  <a:pt x="6570" y="11968"/>
                  <a:pt x="6619" y="11883"/>
                </a:cubicBezTo>
                <a:cubicBezTo>
                  <a:pt x="6670" y="11794"/>
                  <a:pt x="6720" y="11658"/>
                  <a:pt x="6768" y="11517"/>
                </a:cubicBezTo>
                <a:cubicBezTo>
                  <a:pt x="6801" y="11423"/>
                  <a:pt x="6837" y="11334"/>
                  <a:pt x="6864" y="11165"/>
                </a:cubicBezTo>
                <a:cubicBezTo>
                  <a:pt x="6924" y="10779"/>
                  <a:pt x="6985" y="10714"/>
                  <a:pt x="7056" y="10916"/>
                </a:cubicBezTo>
                <a:cubicBezTo>
                  <a:pt x="7067" y="10949"/>
                  <a:pt x="7080" y="10949"/>
                  <a:pt x="7092" y="10953"/>
                </a:cubicBezTo>
                <a:cubicBezTo>
                  <a:pt x="7284" y="11052"/>
                  <a:pt x="7476" y="11113"/>
                  <a:pt x="7666" y="11263"/>
                </a:cubicBezTo>
                <a:cubicBezTo>
                  <a:pt x="7744" y="11324"/>
                  <a:pt x="7818" y="11592"/>
                  <a:pt x="7894" y="11761"/>
                </a:cubicBezTo>
                <a:cubicBezTo>
                  <a:pt x="7910" y="11794"/>
                  <a:pt x="7928" y="11846"/>
                  <a:pt x="7943" y="11822"/>
                </a:cubicBezTo>
                <a:cubicBezTo>
                  <a:pt x="8113" y="11587"/>
                  <a:pt x="8272" y="11930"/>
                  <a:pt x="8429" y="12381"/>
                </a:cubicBezTo>
                <a:cubicBezTo>
                  <a:pt x="8445" y="12428"/>
                  <a:pt x="8465" y="12414"/>
                  <a:pt x="8483" y="12405"/>
                </a:cubicBezTo>
                <a:cubicBezTo>
                  <a:pt x="8533" y="12372"/>
                  <a:pt x="8588" y="12208"/>
                  <a:pt x="8633" y="12306"/>
                </a:cubicBezTo>
                <a:cubicBezTo>
                  <a:pt x="8754" y="12579"/>
                  <a:pt x="8874" y="12907"/>
                  <a:pt x="8988" y="13321"/>
                </a:cubicBezTo>
                <a:cubicBezTo>
                  <a:pt x="9104" y="13739"/>
                  <a:pt x="9212" y="14091"/>
                  <a:pt x="9344" y="13669"/>
                </a:cubicBezTo>
                <a:cubicBezTo>
                  <a:pt x="9401" y="13490"/>
                  <a:pt x="9475" y="13617"/>
                  <a:pt x="9540" y="13664"/>
                </a:cubicBezTo>
                <a:cubicBezTo>
                  <a:pt x="9587" y="13701"/>
                  <a:pt x="9633" y="13913"/>
                  <a:pt x="9680" y="13913"/>
                </a:cubicBezTo>
                <a:cubicBezTo>
                  <a:pt x="9805" y="13913"/>
                  <a:pt x="9916" y="14162"/>
                  <a:pt x="10024" y="14669"/>
                </a:cubicBezTo>
                <a:cubicBezTo>
                  <a:pt x="10066" y="14866"/>
                  <a:pt x="10131" y="14735"/>
                  <a:pt x="10186" y="14787"/>
                </a:cubicBezTo>
                <a:cubicBezTo>
                  <a:pt x="10243" y="14848"/>
                  <a:pt x="10303" y="14904"/>
                  <a:pt x="10358" y="15040"/>
                </a:cubicBezTo>
                <a:cubicBezTo>
                  <a:pt x="10501" y="15397"/>
                  <a:pt x="10642" y="15801"/>
                  <a:pt x="10784" y="16177"/>
                </a:cubicBezTo>
                <a:cubicBezTo>
                  <a:pt x="10901" y="16487"/>
                  <a:pt x="11016" y="16243"/>
                  <a:pt x="11132" y="16111"/>
                </a:cubicBezTo>
                <a:cubicBezTo>
                  <a:pt x="11204" y="16027"/>
                  <a:pt x="11272" y="15825"/>
                  <a:pt x="11354" y="16125"/>
                </a:cubicBezTo>
                <a:cubicBezTo>
                  <a:pt x="11432" y="16412"/>
                  <a:pt x="11531" y="16346"/>
                  <a:pt x="11619" y="16501"/>
                </a:cubicBezTo>
                <a:cubicBezTo>
                  <a:pt x="11692" y="16633"/>
                  <a:pt x="11764" y="16844"/>
                  <a:pt x="11835" y="17051"/>
                </a:cubicBezTo>
                <a:cubicBezTo>
                  <a:pt x="11932" y="17333"/>
                  <a:pt x="12028" y="17629"/>
                  <a:pt x="12135" y="17488"/>
                </a:cubicBezTo>
                <a:cubicBezTo>
                  <a:pt x="12255" y="17328"/>
                  <a:pt x="12338" y="17929"/>
                  <a:pt x="12433" y="18329"/>
                </a:cubicBezTo>
                <a:cubicBezTo>
                  <a:pt x="12498" y="18601"/>
                  <a:pt x="12570" y="18803"/>
                  <a:pt x="12641" y="18972"/>
                </a:cubicBezTo>
                <a:cubicBezTo>
                  <a:pt x="12736" y="19193"/>
                  <a:pt x="12835" y="19325"/>
                  <a:pt x="12931" y="19541"/>
                </a:cubicBezTo>
                <a:cubicBezTo>
                  <a:pt x="13076" y="19865"/>
                  <a:pt x="13223" y="20118"/>
                  <a:pt x="13374" y="19940"/>
                </a:cubicBezTo>
                <a:cubicBezTo>
                  <a:pt x="13444" y="19860"/>
                  <a:pt x="13509" y="19865"/>
                  <a:pt x="13578" y="19982"/>
                </a:cubicBezTo>
                <a:cubicBezTo>
                  <a:pt x="13692" y="20175"/>
                  <a:pt x="13809" y="20198"/>
                  <a:pt x="13901" y="20917"/>
                </a:cubicBezTo>
                <a:cubicBezTo>
                  <a:pt x="13934" y="21171"/>
                  <a:pt x="13992" y="21236"/>
                  <a:pt x="14039" y="21368"/>
                </a:cubicBezTo>
                <a:cubicBezTo>
                  <a:pt x="14094" y="21523"/>
                  <a:pt x="14134" y="21443"/>
                  <a:pt x="14163" y="20992"/>
                </a:cubicBezTo>
                <a:cubicBezTo>
                  <a:pt x="14177" y="20790"/>
                  <a:pt x="14214" y="20593"/>
                  <a:pt x="14244" y="20560"/>
                </a:cubicBezTo>
                <a:cubicBezTo>
                  <a:pt x="14332" y="20461"/>
                  <a:pt x="14413" y="20607"/>
                  <a:pt x="14498" y="20926"/>
                </a:cubicBezTo>
                <a:cubicBezTo>
                  <a:pt x="14578" y="21227"/>
                  <a:pt x="14678" y="21194"/>
                  <a:pt x="14768" y="21312"/>
                </a:cubicBezTo>
                <a:cubicBezTo>
                  <a:pt x="14832" y="21396"/>
                  <a:pt x="14897" y="21570"/>
                  <a:pt x="14961" y="21570"/>
                </a:cubicBezTo>
                <a:cubicBezTo>
                  <a:pt x="15042" y="21570"/>
                  <a:pt x="15122" y="21420"/>
                  <a:pt x="15203" y="21363"/>
                </a:cubicBezTo>
                <a:cubicBezTo>
                  <a:pt x="15266" y="21316"/>
                  <a:pt x="15330" y="21335"/>
                  <a:pt x="15393" y="21279"/>
                </a:cubicBezTo>
                <a:cubicBezTo>
                  <a:pt x="15445" y="21236"/>
                  <a:pt x="15496" y="21128"/>
                  <a:pt x="15547" y="21039"/>
                </a:cubicBezTo>
                <a:cubicBezTo>
                  <a:pt x="15565" y="21006"/>
                  <a:pt x="15584" y="20879"/>
                  <a:pt x="15601" y="20898"/>
                </a:cubicBezTo>
                <a:cubicBezTo>
                  <a:pt x="15767" y="21100"/>
                  <a:pt x="15887" y="20198"/>
                  <a:pt x="16028" y="19799"/>
                </a:cubicBezTo>
                <a:cubicBezTo>
                  <a:pt x="16177" y="19376"/>
                  <a:pt x="16320" y="18728"/>
                  <a:pt x="16486" y="18921"/>
                </a:cubicBezTo>
                <a:cubicBezTo>
                  <a:pt x="16586" y="19038"/>
                  <a:pt x="16682" y="19310"/>
                  <a:pt x="16782" y="19475"/>
                </a:cubicBezTo>
                <a:cubicBezTo>
                  <a:pt x="16818" y="19531"/>
                  <a:pt x="16857" y="19522"/>
                  <a:pt x="16893" y="19465"/>
                </a:cubicBezTo>
                <a:cubicBezTo>
                  <a:pt x="17064" y="19207"/>
                  <a:pt x="17232" y="19169"/>
                  <a:pt x="17400" y="19592"/>
                </a:cubicBezTo>
                <a:cubicBezTo>
                  <a:pt x="17429" y="19663"/>
                  <a:pt x="17460" y="19729"/>
                  <a:pt x="17490" y="19729"/>
                </a:cubicBezTo>
                <a:cubicBezTo>
                  <a:pt x="17654" y="19729"/>
                  <a:pt x="17815" y="19630"/>
                  <a:pt x="17973" y="19169"/>
                </a:cubicBezTo>
                <a:cubicBezTo>
                  <a:pt x="18025" y="19014"/>
                  <a:pt x="18090" y="19113"/>
                  <a:pt x="18148" y="19076"/>
                </a:cubicBezTo>
                <a:cubicBezTo>
                  <a:pt x="18202" y="19043"/>
                  <a:pt x="18257" y="19029"/>
                  <a:pt x="18309" y="18921"/>
                </a:cubicBezTo>
                <a:cubicBezTo>
                  <a:pt x="18385" y="18761"/>
                  <a:pt x="18456" y="18742"/>
                  <a:pt x="18535" y="18883"/>
                </a:cubicBezTo>
                <a:cubicBezTo>
                  <a:pt x="18610" y="19014"/>
                  <a:pt x="18691" y="18949"/>
                  <a:pt x="18769" y="18953"/>
                </a:cubicBezTo>
                <a:cubicBezTo>
                  <a:pt x="18856" y="18958"/>
                  <a:pt x="18943" y="18963"/>
                  <a:pt x="19030" y="18939"/>
                </a:cubicBezTo>
                <a:cubicBezTo>
                  <a:pt x="19065" y="18930"/>
                  <a:pt x="19104" y="18742"/>
                  <a:pt x="19133" y="18817"/>
                </a:cubicBezTo>
                <a:cubicBezTo>
                  <a:pt x="19226" y="19071"/>
                  <a:pt x="19319" y="18766"/>
                  <a:pt x="19412" y="18902"/>
                </a:cubicBezTo>
                <a:cubicBezTo>
                  <a:pt x="19458" y="18972"/>
                  <a:pt x="19509" y="18780"/>
                  <a:pt x="19559" y="18761"/>
                </a:cubicBezTo>
                <a:cubicBezTo>
                  <a:pt x="19639" y="18728"/>
                  <a:pt x="19719" y="18742"/>
                  <a:pt x="19800" y="18733"/>
                </a:cubicBezTo>
                <a:cubicBezTo>
                  <a:pt x="19826" y="18728"/>
                  <a:pt x="19852" y="18709"/>
                  <a:pt x="19878" y="18700"/>
                </a:cubicBezTo>
                <a:cubicBezTo>
                  <a:pt x="19902" y="18690"/>
                  <a:pt x="19926" y="18648"/>
                  <a:pt x="19949" y="18681"/>
                </a:cubicBezTo>
                <a:cubicBezTo>
                  <a:pt x="20029" y="18798"/>
                  <a:pt x="20108" y="18991"/>
                  <a:pt x="20189" y="19066"/>
                </a:cubicBezTo>
                <a:cubicBezTo>
                  <a:pt x="20259" y="19132"/>
                  <a:pt x="20332" y="19043"/>
                  <a:pt x="20403" y="19090"/>
                </a:cubicBezTo>
                <a:cubicBezTo>
                  <a:pt x="20528" y="19169"/>
                  <a:pt x="20653" y="19310"/>
                  <a:pt x="20777" y="19400"/>
                </a:cubicBezTo>
                <a:cubicBezTo>
                  <a:pt x="20804" y="19418"/>
                  <a:pt x="20833" y="19301"/>
                  <a:pt x="20860" y="19292"/>
                </a:cubicBezTo>
                <a:cubicBezTo>
                  <a:pt x="20947" y="19268"/>
                  <a:pt x="21033" y="19263"/>
                  <a:pt x="21119" y="19249"/>
                </a:cubicBezTo>
                <a:cubicBezTo>
                  <a:pt x="21169" y="19245"/>
                  <a:pt x="21218" y="19259"/>
                  <a:pt x="21267" y="19216"/>
                </a:cubicBezTo>
                <a:cubicBezTo>
                  <a:pt x="21331" y="19160"/>
                  <a:pt x="21389" y="19076"/>
                  <a:pt x="21449" y="19442"/>
                </a:cubicBezTo>
                <a:cubicBezTo>
                  <a:pt x="21473" y="19584"/>
                  <a:pt x="21497" y="19677"/>
                  <a:pt x="21523" y="19738"/>
                </a:cubicBezTo>
                <a:close/>
              </a:path>
            </a:pathLst>
          </a:custGeom>
          <a:solidFill>
            <a:srgbClr val="FFFFFF"/>
          </a:solidFill>
          <a:ln w="12700">
            <a:miter lim="400000"/>
          </a:ln>
        </p:spPr>
        <p:txBody>
          <a:bodyPr tIns="91439" bIns="91439" anchor="ctr"/>
          <a:lstStyle/>
          <a:p>
            <a:pPr algn="ctr">
              <a:defRPr>
                <a:solidFill>
                  <a:srgbClr val="FFFFFF"/>
                </a:solidFill>
              </a:defRPr>
            </a:pPr>
            <a:endParaRPr/>
          </a:p>
        </p:txBody>
      </p:sp>
      <p:pic>
        <p:nvPicPr>
          <p:cNvPr id="253" name="Pharisee and tax collector.jpg" descr="Pharisee and tax collector.jpg"/>
          <p:cNvPicPr>
            <a:picLocks noChangeAspect="1"/>
          </p:cNvPicPr>
          <p:nvPr/>
        </p:nvPicPr>
        <p:blipFill>
          <a:blip r:embed="rId3"/>
          <a:srcRect l="2072" t="1246" r="3006" b="1246"/>
          <a:stretch>
            <a:fillRect/>
          </a:stretch>
        </p:blipFill>
        <p:spPr>
          <a:xfrm>
            <a:off x="9965463" y="666968"/>
            <a:ext cx="14418355" cy="1238217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Footer Placeholder 2"/>
          <p:cNvSpPr txBox="1"/>
          <p:nvPr/>
        </p:nvSpPr>
        <p:spPr>
          <a:xfrm>
            <a:off x="8168640" y="12712700"/>
            <a:ext cx="8046720" cy="73025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ctr">
              <a:spcBef>
                <a:spcPts val="1200"/>
              </a:spcBef>
              <a:defRPr sz="2400">
                <a:solidFill>
                  <a:srgbClr val="888888"/>
                </a:solidFill>
              </a:defRPr>
            </a:lvl1pPr>
          </a:lstStyle>
          <a:p>
            <a:r>
              <a:t>Prayer Spaces in Schools: Good learning for all</a:t>
            </a:r>
          </a:p>
        </p:txBody>
      </p:sp>
      <p:sp>
        <p:nvSpPr>
          <p:cNvPr id="258" name="Rectangle 17"/>
          <p:cNvSpPr/>
          <p:nvPr/>
        </p:nvSpPr>
        <p:spPr>
          <a:xfrm>
            <a:off x="-1" y="0"/>
            <a:ext cx="24377906"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sp>
        <p:nvSpPr>
          <p:cNvPr id="259" name="Title 1"/>
          <p:cNvSpPr txBox="1">
            <a:spLocks noGrp="1"/>
          </p:cNvSpPr>
          <p:nvPr>
            <p:ph type="title"/>
          </p:nvPr>
        </p:nvSpPr>
        <p:spPr>
          <a:xfrm>
            <a:off x="532927" y="1253237"/>
            <a:ext cx="11925572" cy="11209526"/>
          </a:xfrm>
          <a:prstGeom prst="rect">
            <a:avLst/>
          </a:prstGeom>
        </p:spPr>
        <p:txBody>
          <a:bodyPr lIns="0" tIns="0" rIns="0" bIns="0" anchor="t">
            <a:noAutofit/>
          </a:bodyPr>
          <a:lstStyle/>
          <a:p>
            <a:pPr>
              <a:spcBef>
                <a:spcPts val="2000"/>
              </a:spcBef>
              <a:defRPr sz="4500" b="1">
                <a:solidFill>
                  <a:srgbClr val="343770"/>
                </a:solidFill>
              </a:defRPr>
            </a:pPr>
            <a:r>
              <a:t>In this lesson you:</a:t>
            </a:r>
          </a:p>
          <a:p>
            <a:pPr>
              <a:spcBef>
                <a:spcPts val="2000"/>
              </a:spcBef>
              <a:defRPr sz="4500" b="1">
                <a:solidFill>
                  <a:srgbClr val="0563C1"/>
                </a:solidFill>
              </a:defRPr>
            </a:pPr>
            <a:r>
              <a:t>Used a discussion circle to explore through dialogue some varied ideas about praying.</a:t>
            </a:r>
          </a:p>
          <a:p>
            <a:pPr>
              <a:spcBef>
                <a:spcPts val="2000"/>
              </a:spcBef>
              <a:defRPr sz="4500" b="1">
                <a:solidFill>
                  <a:srgbClr val="0563C1"/>
                </a:solidFill>
              </a:defRPr>
            </a:pPr>
            <a:r>
              <a:t>Read some Christian people’s views about prayer and the reasons why it matters to them.</a:t>
            </a:r>
          </a:p>
          <a:p>
            <a:pPr>
              <a:spcBef>
                <a:spcPts val="2000"/>
              </a:spcBef>
              <a:defRPr sz="4500" b="1">
                <a:solidFill>
                  <a:srgbClr val="0563C1"/>
                </a:solidFill>
              </a:defRPr>
            </a:pPr>
            <a:r>
              <a:t>Considered one of Jesus’ parables about a good and a bad attitude to praying.</a:t>
            </a:r>
          </a:p>
          <a:p>
            <a:pPr>
              <a:spcBef>
                <a:spcPts val="2000"/>
              </a:spcBef>
              <a:defRPr sz="4500" b="1">
                <a:solidFill>
                  <a:srgbClr val="008F00"/>
                </a:solidFill>
              </a:defRPr>
            </a:pPr>
            <a:r>
              <a:t>What did this lesson make you think about?</a:t>
            </a:r>
          </a:p>
          <a:p>
            <a:pPr>
              <a:spcBef>
                <a:spcPts val="2000"/>
              </a:spcBef>
              <a:defRPr sz="4500" b="1">
                <a:solidFill>
                  <a:srgbClr val="008F00"/>
                </a:solidFill>
              </a:defRPr>
            </a:pPr>
            <a:r>
              <a:t>What ideas of your own have come into clearer focus?</a:t>
            </a:r>
          </a:p>
          <a:p>
            <a:pPr>
              <a:spcBef>
                <a:spcPts val="2000"/>
              </a:spcBef>
              <a:defRPr sz="4500" b="1">
                <a:solidFill>
                  <a:srgbClr val="008F00"/>
                </a:solidFill>
              </a:defRPr>
            </a:pPr>
            <a:r>
              <a:t>Has your own position on the value or pointlessness of praying changed or developed?</a:t>
            </a:r>
          </a:p>
        </p:txBody>
      </p:sp>
      <p:pic>
        <p:nvPicPr>
          <p:cNvPr id="260" name="Picture 4" descr="Picture 4"/>
          <p:cNvPicPr>
            <a:picLocks noChangeAspect="1"/>
          </p:cNvPicPr>
          <p:nvPr/>
        </p:nvPicPr>
        <p:blipFill>
          <a:blip r:embed="rId3"/>
          <a:srcRect/>
          <a:stretch>
            <a:fillRect/>
          </a:stretch>
        </p:blipFill>
        <p:spPr>
          <a:xfrm>
            <a:off x="12458498" y="19"/>
            <a:ext cx="11925502" cy="13715981"/>
          </a:xfrm>
          <a:custGeom>
            <a:avLst/>
            <a:gdLst/>
            <a:ahLst/>
            <a:cxnLst>
              <a:cxn ang="0">
                <a:pos x="wd2" y="hd2"/>
              </a:cxn>
              <a:cxn ang="5400000">
                <a:pos x="wd2" y="hd2"/>
              </a:cxn>
              <a:cxn ang="10800000">
                <a:pos x="wd2" y="hd2"/>
              </a:cxn>
              <a:cxn ang="16200000">
                <a:pos x="wd2" y="hd2"/>
              </a:cxn>
            </a:cxnLst>
            <a:rect l="0" t="0" r="r" b="b"/>
            <a:pathLst>
              <a:path w="21546" h="21600" extrusionOk="0">
                <a:moveTo>
                  <a:pt x="3775" y="0"/>
                </a:moveTo>
                <a:lnTo>
                  <a:pt x="4191" y="137"/>
                </a:lnTo>
                <a:cubicBezTo>
                  <a:pt x="4372" y="198"/>
                  <a:pt x="4552" y="258"/>
                  <a:pt x="4736" y="309"/>
                </a:cubicBezTo>
                <a:cubicBezTo>
                  <a:pt x="4684" y="422"/>
                  <a:pt x="4632" y="399"/>
                  <a:pt x="4579" y="388"/>
                </a:cubicBezTo>
                <a:cubicBezTo>
                  <a:pt x="4264" y="343"/>
                  <a:pt x="3938" y="309"/>
                  <a:pt x="3633" y="184"/>
                </a:cubicBezTo>
                <a:cubicBezTo>
                  <a:pt x="3560" y="161"/>
                  <a:pt x="3476" y="161"/>
                  <a:pt x="3444" y="241"/>
                </a:cubicBezTo>
                <a:cubicBezTo>
                  <a:pt x="3392" y="354"/>
                  <a:pt x="3465" y="422"/>
                  <a:pt x="3539" y="479"/>
                </a:cubicBezTo>
                <a:cubicBezTo>
                  <a:pt x="3665" y="581"/>
                  <a:pt x="3812" y="559"/>
                  <a:pt x="3949" y="570"/>
                </a:cubicBezTo>
                <a:cubicBezTo>
                  <a:pt x="4327" y="627"/>
                  <a:pt x="4505" y="785"/>
                  <a:pt x="4589" y="1149"/>
                </a:cubicBezTo>
                <a:cubicBezTo>
                  <a:pt x="4264" y="1001"/>
                  <a:pt x="3938" y="1183"/>
                  <a:pt x="3623" y="1081"/>
                </a:cubicBezTo>
                <a:cubicBezTo>
                  <a:pt x="3539" y="1058"/>
                  <a:pt x="3413" y="1092"/>
                  <a:pt x="3455" y="1217"/>
                </a:cubicBezTo>
                <a:cubicBezTo>
                  <a:pt x="3497" y="1330"/>
                  <a:pt x="3633" y="1421"/>
                  <a:pt x="3392" y="1399"/>
                </a:cubicBezTo>
                <a:cubicBezTo>
                  <a:pt x="3213" y="1387"/>
                  <a:pt x="3160" y="1251"/>
                  <a:pt x="3108" y="1103"/>
                </a:cubicBezTo>
                <a:cubicBezTo>
                  <a:pt x="3066" y="1024"/>
                  <a:pt x="2950" y="978"/>
                  <a:pt x="2866" y="1024"/>
                </a:cubicBezTo>
                <a:cubicBezTo>
                  <a:pt x="2761" y="1069"/>
                  <a:pt x="2793" y="1194"/>
                  <a:pt x="2793" y="1285"/>
                </a:cubicBezTo>
                <a:cubicBezTo>
                  <a:pt x="2783" y="1455"/>
                  <a:pt x="2867" y="1535"/>
                  <a:pt x="3014" y="1569"/>
                </a:cubicBezTo>
                <a:cubicBezTo>
                  <a:pt x="3193" y="1614"/>
                  <a:pt x="3371" y="1671"/>
                  <a:pt x="3602" y="1739"/>
                </a:cubicBezTo>
                <a:cubicBezTo>
                  <a:pt x="3350" y="1853"/>
                  <a:pt x="3161" y="1830"/>
                  <a:pt x="2972" y="1739"/>
                </a:cubicBezTo>
                <a:cubicBezTo>
                  <a:pt x="2740" y="1637"/>
                  <a:pt x="2436" y="1501"/>
                  <a:pt x="2247" y="1626"/>
                </a:cubicBezTo>
                <a:cubicBezTo>
                  <a:pt x="1963" y="1807"/>
                  <a:pt x="1732" y="1694"/>
                  <a:pt x="1479" y="1660"/>
                </a:cubicBezTo>
                <a:cubicBezTo>
                  <a:pt x="954" y="1592"/>
                  <a:pt x="1280" y="1489"/>
                  <a:pt x="755" y="1432"/>
                </a:cubicBezTo>
                <a:cubicBezTo>
                  <a:pt x="544" y="1410"/>
                  <a:pt x="324" y="1319"/>
                  <a:pt x="20" y="1444"/>
                </a:cubicBezTo>
                <a:cubicBezTo>
                  <a:pt x="1396" y="2102"/>
                  <a:pt x="2047" y="2057"/>
                  <a:pt x="3276" y="2863"/>
                </a:cubicBezTo>
                <a:cubicBezTo>
                  <a:pt x="3224" y="2943"/>
                  <a:pt x="3171" y="2908"/>
                  <a:pt x="3119" y="2897"/>
                </a:cubicBezTo>
                <a:cubicBezTo>
                  <a:pt x="3035" y="2886"/>
                  <a:pt x="2930" y="2841"/>
                  <a:pt x="2909" y="2988"/>
                </a:cubicBezTo>
                <a:cubicBezTo>
                  <a:pt x="2898" y="3102"/>
                  <a:pt x="2961" y="3158"/>
                  <a:pt x="3066" y="3169"/>
                </a:cubicBezTo>
                <a:cubicBezTo>
                  <a:pt x="3371" y="3215"/>
                  <a:pt x="3644" y="3374"/>
                  <a:pt x="3917" y="3510"/>
                </a:cubicBezTo>
                <a:cubicBezTo>
                  <a:pt x="4043" y="3567"/>
                  <a:pt x="4180" y="3646"/>
                  <a:pt x="4128" y="3851"/>
                </a:cubicBezTo>
                <a:cubicBezTo>
                  <a:pt x="4022" y="3907"/>
                  <a:pt x="3948" y="3828"/>
                  <a:pt x="3864" y="3817"/>
                </a:cubicBezTo>
                <a:cubicBezTo>
                  <a:pt x="3780" y="3806"/>
                  <a:pt x="3581" y="3851"/>
                  <a:pt x="3633" y="3885"/>
                </a:cubicBezTo>
                <a:cubicBezTo>
                  <a:pt x="3875" y="4010"/>
                  <a:pt x="3434" y="4316"/>
                  <a:pt x="3728" y="4316"/>
                </a:cubicBezTo>
                <a:cubicBezTo>
                  <a:pt x="4211" y="4316"/>
                  <a:pt x="4474" y="4861"/>
                  <a:pt x="4936" y="4872"/>
                </a:cubicBezTo>
                <a:cubicBezTo>
                  <a:pt x="5010" y="4872"/>
                  <a:pt x="5041" y="4975"/>
                  <a:pt x="5041" y="5054"/>
                </a:cubicBezTo>
                <a:cubicBezTo>
                  <a:pt x="5041" y="5157"/>
                  <a:pt x="4968" y="5167"/>
                  <a:pt x="4894" y="5179"/>
                </a:cubicBezTo>
                <a:cubicBezTo>
                  <a:pt x="4778" y="5190"/>
                  <a:pt x="4652" y="5054"/>
                  <a:pt x="4505" y="5247"/>
                </a:cubicBezTo>
                <a:cubicBezTo>
                  <a:pt x="4779" y="5360"/>
                  <a:pt x="5062" y="5474"/>
                  <a:pt x="5052" y="5860"/>
                </a:cubicBezTo>
                <a:cubicBezTo>
                  <a:pt x="5052" y="5962"/>
                  <a:pt x="5167" y="6008"/>
                  <a:pt x="5251" y="6031"/>
                </a:cubicBezTo>
                <a:cubicBezTo>
                  <a:pt x="5398" y="6076"/>
                  <a:pt x="5514" y="6144"/>
                  <a:pt x="5598" y="6292"/>
                </a:cubicBezTo>
                <a:cubicBezTo>
                  <a:pt x="5598" y="6326"/>
                  <a:pt x="5598" y="6348"/>
                  <a:pt x="5598" y="6382"/>
                </a:cubicBezTo>
                <a:cubicBezTo>
                  <a:pt x="5577" y="6734"/>
                  <a:pt x="5367" y="6723"/>
                  <a:pt x="5136" y="6666"/>
                </a:cubicBezTo>
                <a:cubicBezTo>
                  <a:pt x="4863" y="6598"/>
                  <a:pt x="4589" y="6462"/>
                  <a:pt x="4295" y="6587"/>
                </a:cubicBezTo>
                <a:cubicBezTo>
                  <a:pt x="4705" y="6757"/>
                  <a:pt x="5157" y="6768"/>
                  <a:pt x="5535" y="7007"/>
                </a:cubicBezTo>
                <a:cubicBezTo>
                  <a:pt x="4127" y="7052"/>
                  <a:pt x="2888" y="6291"/>
                  <a:pt x="1522" y="5996"/>
                </a:cubicBezTo>
                <a:cubicBezTo>
                  <a:pt x="1564" y="6189"/>
                  <a:pt x="1680" y="6235"/>
                  <a:pt x="1774" y="6258"/>
                </a:cubicBezTo>
                <a:cubicBezTo>
                  <a:pt x="2278" y="6405"/>
                  <a:pt x="2719" y="6700"/>
                  <a:pt x="3182" y="6950"/>
                </a:cubicBezTo>
                <a:cubicBezTo>
                  <a:pt x="3371" y="7052"/>
                  <a:pt x="3508" y="7166"/>
                  <a:pt x="3581" y="7381"/>
                </a:cubicBezTo>
                <a:cubicBezTo>
                  <a:pt x="3644" y="7586"/>
                  <a:pt x="3770" y="7677"/>
                  <a:pt x="4001" y="7620"/>
                </a:cubicBezTo>
                <a:cubicBezTo>
                  <a:pt x="4190" y="7575"/>
                  <a:pt x="4390" y="7597"/>
                  <a:pt x="4589" y="7620"/>
                </a:cubicBezTo>
                <a:cubicBezTo>
                  <a:pt x="4810" y="7643"/>
                  <a:pt x="5062" y="7869"/>
                  <a:pt x="5009" y="7994"/>
                </a:cubicBezTo>
                <a:cubicBezTo>
                  <a:pt x="4904" y="8199"/>
                  <a:pt x="4726" y="8096"/>
                  <a:pt x="4579" y="8074"/>
                </a:cubicBezTo>
                <a:cubicBezTo>
                  <a:pt x="4401" y="8051"/>
                  <a:pt x="4074" y="7995"/>
                  <a:pt x="4074" y="8018"/>
                </a:cubicBezTo>
                <a:cubicBezTo>
                  <a:pt x="3959" y="8528"/>
                  <a:pt x="3696" y="8142"/>
                  <a:pt x="3507" y="8142"/>
                </a:cubicBezTo>
                <a:cubicBezTo>
                  <a:pt x="3329" y="8142"/>
                  <a:pt x="3150" y="8085"/>
                  <a:pt x="2982" y="8040"/>
                </a:cubicBezTo>
                <a:cubicBezTo>
                  <a:pt x="2762" y="7983"/>
                  <a:pt x="2562" y="8085"/>
                  <a:pt x="2352" y="8108"/>
                </a:cubicBezTo>
                <a:cubicBezTo>
                  <a:pt x="2163" y="8131"/>
                  <a:pt x="2268" y="8426"/>
                  <a:pt x="2152" y="8551"/>
                </a:cubicBezTo>
                <a:cubicBezTo>
                  <a:pt x="2131" y="8585"/>
                  <a:pt x="2110" y="8585"/>
                  <a:pt x="2089" y="8585"/>
                </a:cubicBezTo>
                <a:cubicBezTo>
                  <a:pt x="2026" y="9471"/>
                  <a:pt x="923" y="9255"/>
                  <a:pt x="923" y="9289"/>
                </a:cubicBezTo>
                <a:cubicBezTo>
                  <a:pt x="828" y="9346"/>
                  <a:pt x="713" y="9209"/>
                  <a:pt x="597" y="9346"/>
                </a:cubicBezTo>
                <a:cubicBezTo>
                  <a:pt x="1091" y="9970"/>
                  <a:pt x="1848" y="10118"/>
                  <a:pt x="2520" y="10583"/>
                </a:cubicBezTo>
                <a:cubicBezTo>
                  <a:pt x="1963" y="10742"/>
                  <a:pt x="1637" y="10197"/>
                  <a:pt x="1228" y="10265"/>
                </a:cubicBezTo>
                <a:cubicBezTo>
                  <a:pt x="1028" y="10435"/>
                  <a:pt x="1627" y="10708"/>
                  <a:pt x="1049" y="10788"/>
                </a:cubicBezTo>
                <a:cubicBezTo>
                  <a:pt x="1301" y="10935"/>
                  <a:pt x="1480" y="11082"/>
                  <a:pt x="1659" y="11252"/>
                </a:cubicBezTo>
                <a:cubicBezTo>
                  <a:pt x="1963" y="11559"/>
                  <a:pt x="2026" y="11764"/>
                  <a:pt x="1879" y="12172"/>
                </a:cubicBezTo>
                <a:cubicBezTo>
                  <a:pt x="1784" y="12445"/>
                  <a:pt x="1648" y="12695"/>
                  <a:pt x="1774" y="13012"/>
                </a:cubicBezTo>
                <a:cubicBezTo>
                  <a:pt x="1858" y="13228"/>
                  <a:pt x="1826" y="13376"/>
                  <a:pt x="1511" y="13274"/>
                </a:cubicBezTo>
                <a:cubicBezTo>
                  <a:pt x="1175" y="13172"/>
                  <a:pt x="1049" y="13364"/>
                  <a:pt x="1133" y="13750"/>
                </a:cubicBezTo>
                <a:cubicBezTo>
                  <a:pt x="1186" y="14000"/>
                  <a:pt x="1133" y="14080"/>
                  <a:pt x="902" y="14046"/>
                </a:cubicBezTo>
                <a:cubicBezTo>
                  <a:pt x="650" y="14012"/>
                  <a:pt x="408" y="13852"/>
                  <a:pt x="93" y="13932"/>
                </a:cubicBezTo>
                <a:cubicBezTo>
                  <a:pt x="345" y="14386"/>
                  <a:pt x="881" y="14250"/>
                  <a:pt x="1175" y="14681"/>
                </a:cubicBezTo>
                <a:cubicBezTo>
                  <a:pt x="829" y="14681"/>
                  <a:pt x="555" y="14681"/>
                  <a:pt x="303" y="14591"/>
                </a:cubicBezTo>
                <a:cubicBezTo>
                  <a:pt x="198" y="14557"/>
                  <a:pt x="83" y="14511"/>
                  <a:pt x="20" y="14647"/>
                </a:cubicBezTo>
                <a:cubicBezTo>
                  <a:pt x="-54" y="14806"/>
                  <a:pt x="93" y="14863"/>
                  <a:pt x="177" y="14886"/>
                </a:cubicBezTo>
                <a:cubicBezTo>
                  <a:pt x="419" y="14965"/>
                  <a:pt x="607" y="15147"/>
                  <a:pt x="818" y="15294"/>
                </a:cubicBezTo>
                <a:cubicBezTo>
                  <a:pt x="1269" y="15612"/>
                  <a:pt x="1764" y="15885"/>
                  <a:pt x="2142" y="16407"/>
                </a:cubicBezTo>
                <a:cubicBezTo>
                  <a:pt x="1669" y="16271"/>
                  <a:pt x="1312" y="15953"/>
                  <a:pt x="860" y="15896"/>
                </a:cubicBezTo>
                <a:cubicBezTo>
                  <a:pt x="1249" y="16373"/>
                  <a:pt x="1742" y="16691"/>
                  <a:pt x="2204" y="17042"/>
                </a:cubicBezTo>
                <a:cubicBezTo>
                  <a:pt x="2341" y="17145"/>
                  <a:pt x="2478" y="17213"/>
                  <a:pt x="2499" y="17429"/>
                </a:cubicBezTo>
                <a:cubicBezTo>
                  <a:pt x="2562" y="17849"/>
                  <a:pt x="2730" y="18189"/>
                  <a:pt x="3108" y="18371"/>
                </a:cubicBezTo>
                <a:cubicBezTo>
                  <a:pt x="3108" y="18371"/>
                  <a:pt x="3088" y="18439"/>
                  <a:pt x="3077" y="18473"/>
                </a:cubicBezTo>
                <a:cubicBezTo>
                  <a:pt x="2846" y="18484"/>
                  <a:pt x="2667" y="18235"/>
                  <a:pt x="2383" y="18326"/>
                </a:cubicBezTo>
                <a:cubicBezTo>
                  <a:pt x="2667" y="18666"/>
                  <a:pt x="2898" y="18961"/>
                  <a:pt x="3287" y="19120"/>
                </a:cubicBezTo>
                <a:cubicBezTo>
                  <a:pt x="3602" y="19245"/>
                  <a:pt x="3991" y="19324"/>
                  <a:pt x="4222" y="19733"/>
                </a:cubicBezTo>
                <a:cubicBezTo>
                  <a:pt x="3959" y="19813"/>
                  <a:pt x="3759" y="19711"/>
                  <a:pt x="3560" y="19642"/>
                </a:cubicBezTo>
                <a:cubicBezTo>
                  <a:pt x="3255" y="19529"/>
                  <a:pt x="2951" y="19404"/>
                  <a:pt x="2646" y="19291"/>
                </a:cubicBezTo>
                <a:cubicBezTo>
                  <a:pt x="2531" y="19245"/>
                  <a:pt x="2404" y="19223"/>
                  <a:pt x="2331" y="19427"/>
                </a:cubicBezTo>
                <a:cubicBezTo>
                  <a:pt x="2719" y="19472"/>
                  <a:pt x="2951" y="19745"/>
                  <a:pt x="3192" y="20006"/>
                </a:cubicBezTo>
                <a:cubicBezTo>
                  <a:pt x="3329" y="20153"/>
                  <a:pt x="3444" y="20346"/>
                  <a:pt x="3686" y="20278"/>
                </a:cubicBezTo>
                <a:cubicBezTo>
                  <a:pt x="3812" y="20244"/>
                  <a:pt x="3896" y="20346"/>
                  <a:pt x="3886" y="20482"/>
                </a:cubicBezTo>
                <a:cubicBezTo>
                  <a:pt x="3833" y="20959"/>
                  <a:pt x="4138" y="21118"/>
                  <a:pt x="4453" y="21209"/>
                </a:cubicBezTo>
                <a:cubicBezTo>
                  <a:pt x="4684" y="21277"/>
                  <a:pt x="4902" y="21380"/>
                  <a:pt x="5116" y="21493"/>
                </a:cubicBezTo>
                <a:lnTo>
                  <a:pt x="5311" y="21600"/>
                </a:lnTo>
                <a:lnTo>
                  <a:pt x="21546" y="21600"/>
                </a:lnTo>
                <a:lnTo>
                  <a:pt x="21546" y="0"/>
                </a:lnTo>
                <a:lnTo>
                  <a:pt x="3775" y="0"/>
                </a:ln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000"/>
                                  </p:stCondLst>
                                  <p:iterate>
                                    <p:tmAbs val="0"/>
                                  </p:iterate>
                                  <p:childTnLst>
                                    <p:set>
                                      <p:cBhvr>
                                        <p:cTn id="6" fill="hold"/>
                                        <p:tgtEl>
                                          <p:spTgt spid="259"/>
                                        </p:tgtEl>
                                        <p:attrNameLst>
                                          <p:attrName>style.visibility</p:attrName>
                                        </p:attrNameLst>
                                      </p:cBhvr>
                                      <p:to>
                                        <p:strVal val="visible"/>
                                      </p:to>
                                    </p:set>
                                    <p:animEffect transition="in" filter="fade">
                                      <p:cBhvr>
                                        <p:cTn id="7" dur="7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ontent Placeholder 2"/>
          <p:cNvSpPr txBox="1">
            <a:spLocks noGrp="1"/>
          </p:cNvSpPr>
          <p:nvPr>
            <p:ph type="body" sz="half" idx="1"/>
          </p:nvPr>
        </p:nvSpPr>
        <p:spPr>
          <a:xfrm>
            <a:off x="16018068" y="915716"/>
            <a:ext cx="7882303" cy="11996486"/>
          </a:xfrm>
          <a:prstGeom prst="rect">
            <a:avLst/>
          </a:prstGeom>
        </p:spPr>
        <p:txBody>
          <a:bodyPr>
            <a:noAutofit/>
          </a:bodyPr>
          <a:lstStyle/>
          <a:p>
            <a:pPr marL="0" indent="0">
              <a:buSzTx/>
              <a:buNone/>
              <a:defRPr sz="4400" i="0">
                <a:solidFill>
                  <a:srgbClr val="008F00"/>
                </a:solidFill>
              </a:defRPr>
            </a:pPr>
            <a:r>
              <a:t>About these resources.</a:t>
            </a:r>
          </a:p>
          <a:p>
            <a:pPr marL="502919" indent="-502919">
              <a:defRPr sz="4400" i="0">
                <a:solidFill>
                  <a:srgbClr val="008F00"/>
                </a:solidFill>
              </a:defRPr>
            </a:pPr>
            <a:r>
              <a:t>Suitable for all pupils in all kinds of schools</a:t>
            </a:r>
          </a:p>
          <a:p>
            <a:pPr marL="502919" indent="-502919">
              <a:defRPr sz="4400" i="0">
                <a:solidFill>
                  <a:srgbClr val="008F00"/>
                </a:solidFill>
              </a:defRPr>
            </a:pPr>
            <a:r>
              <a:t>Encouraging open hearted and critical thinking about prayer and reflection</a:t>
            </a:r>
          </a:p>
          <a:p>
            <a:pPr marL="502919" indent="-502919">
              <a:defRPr sz="4400" i="0">
                <a:solidFill>
                  <a:srgbClr val="008F00"/>
                </a:solidFill>
              </a:defRPr>
            </a:pPr>
            <a:r>
              <a:t>Enhancing the experience of using a Prayer Space in school with good learning</a:t>
            </a:r>
          </a:p>
          <a:p>
            <a:pPr marL="502919" indent="-502919">
              <a:defRPr sz="4400" i="0">
                <a:solidFill>
                  <a:srgbClr val="008F00"/>
                </a:solidFill>
              </a:defRPr>
            </a:pPr>
            <a:r>
              <a:t>Offering learners the chance to develop their own personal ideas about philosophical and social questions on the themes of prayer and reflection</a:t>
            </a:r>
          </a:p>
          <a:p>
            <a:pPr marL="502919" indent="-502919">
              <a:defRPr sz="4400" i="0">
                <a:solidFill>
                  <a:srgbClr val="008F00"/>
                </a:solidFill>
              </a:defRPr>
            </a:pPr>
            <a:r>
              <a:t>Engaging, creative and absorbing learning.</a:t>
            </a:r>
          </a:p>
        </p:txBody>
      </p:sp>
      <p:sp>
        <p:nvSpPr>
          <p:cNvPr id="136" name="Rounded Rectangle"/>
          <p:cNvSpPr/>
          <p:nvPr/>
        </p:nvSpPr>
        <p:spPr>
          <a:xfrm>
            <a:off x="660400"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37" name="Providing quality ‘state of the art’ RE / RVE / RME lessons ready to use for KS2 &amp; KS3"/>
          <p:cNvSpPr txBox="1"/>
          <p:nvPr/>
        </p:nvSpPr>
        <p:spPr>
          <a:xfrm>
            <a:off x="887988" y="566419"/>
            <a:ext cx="4149304" cy="2595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ctr">
              <a:defRPr sz="3200" b="1">
                <a:solidFill>
                  <a:srgbClr val="343770"/>
                </a:solidFill>
              </a:defRPr>
            </a:pPr>
            <a:r>
              <a:t>Providing quality ‘state of the art’ RE / RVE / RME lessons ready to use for</a:t>
            </a:r>
            <a:br/>
            <a:r>
              <a:t>KS2 &amp; KS3</a:t>
            </a:r>
          </a:p>
        </p:txBody>
      </p:sp>
      <p:sp>
        <p:nvSpPr>
          <p:cNvPr id="138" name="We provide well prepared presentations, lesson plans and training webinars and examples."/>
          <p:cNvSpPr/>
          <p:nvPr/>
        </p:nvSpPr>
        <p:spPr>
          <a:xfrm>
            <a:off x="1060800" y="3530646"/>
            <a:ext cx="3803679" cy="3227025"/>
          </a:xfrm>
          <a:prstGeom prst="roundRect">
            <a:avLst>
              <a:gd name="adj" fmla="val 8217"/>
            </a:avLst>
          </a:prstGeom>
          <a:solidFill>
            <a:srgbClr val="343770"/>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We provide well prepared presentations, lesson plans and training webinars and examples.</a:t>
            </a:r>
          </a:p>
        </p:txBody>
      </p:sp>
      <p:sp>
        <p:nvSpPr>
          <p:cNvPr id="139" name="Also including assembly delivered options for school worship / religious observance"/>
          <p:cNvSpPr/>
          <p:nvPr/>
        </p:nvSpPr>
        <p:spPr>
          <a:xfrm>
            <a:off x="1060800" y="7145066"/>
            <a:ext cx="3803679" cy="2824387"/>
          </a:xfrm>
          <a:prstGeom prst="roundRect">
            <a:avLst>
              <a:gd name="adj" fmla="val 9388"/>
            </a:avLst>
          </a:prstGeom>
          <a:solidFill>
            <a:srgbClr val="343770">
              <a:alpha val="65987"/>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Also including assembly delivered options for school worship / religious observance</a:t>
            </a:r>
          </a:p>
        </p:txBody>
      </p:sp>
      <p:sp>
        <p:nvSpPr>
          <p:cNvPr id="140" name="Suitable for all schools and all pupils offering creativity and critical engagement in the lessons."/>
          <p:cNvSpPr/>
          <p:nvPr/>
        </p:nvSpPr>
        <p:spPr>
          <a:xfrm>
            <a:off x="1060800" y="10275569"/>
            <a:ext cx="3803679" cy="2982879"/>
          </a:xfrm>
          <a:prstGeom prst="roundRect">
            <a:avLst>
              <a:gd name="adj" fmla="val 8890"/>
            </a:avLst>
          </a:prstGeom>
          <a:solidFill>
            <a:srgbClr val="343770">
              <a:alpha val="25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lvl1pPr>
          </a:lstStyle>
          <a:p>
            <a:r>
              <a:t>Suitable for all schools and all pupils offering creativity and critical engagement in the lessons.</a:t>
            </a:r>
          </a:p>
        </p:txBody>
      </p:sp>
      <p:sp>
        <p:nvSpPr>
          <p:cNvPr id="141" name="Rounded Rectangle"/>
          <p:cNvSpPr/>
          <p:nvPr/>
        </p:nvSpPr>
        <p:spPr>
          <a:xfrm>
            <a:off x="5720999"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42" name="Suitable for both teachers of RE / RVE / RME and Prayer Spaces volunteers to deliver."/>
          <p:cNvSpPr txBox="1"/>
          <p:nvPr/>
        </p:nvSpPr>
        <p:spPr>
          <a:xfrm>
            <a:off x="5885776" y="566419"/>
            <a:ext cx="4274926" cy="2595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ctr">
              <a:defRPr sz="3200" b="1">
                <a:solidFill>
                  <a:srgbClr val="343770"/>
                </a:solidFill>
              </a:defRPr>
            </a:pPr>
            <a:r>
              <a:t>Suitable for both teachers of RE / RVE / RME and Prayer Spaces volunteers</a:t>
            </a:r>
            <a:br/>
            <a:r>
              <a:t>to deliver.</a:t>
            </a:r>
          </a:p>
        </p:txBody>
      </p:sp>
      <p:sp>
        <p:nvSpPr>
          <p:cNvPr id="143" name="Adaptive suggestions in lesson plans to help volunteers or fit in with teachers’ needs."/>
          <p:cNvSpPr/>
          <p:nvPr/>
        </p:nvSpPr>
        <p:spPr>
          <a:xfrm>
            <a:off x="6121400" y="3530646"/>
            <a:ext cx="3803678" cy="3227025"/>
          </a:xfrm>
          <a:prstGeom prst="roundRect">
            <a:avLst>
              <a:gd name="adj" fmla="val 8217"/>
            </a:avLst>
          </a:prstGeom>
          <a:solidFill>
            <a:srgbClr val="4D9C8B"/>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Adaptive suggestions in lesson plans to help volunteers or fit in with teachers’ needs.</a:t>
            </a:r>
          </a:p>
        </p:txBody>
      </p:sp>
      <p:sp>
        <p:nvSpPr>
          <p:cNvPr id="144" name="Integrated with common RE / RVE / RME units of work and ‘Understanding Christianity’ resources."/>
          <p:cNvSpPr/>
          <p:nvPr/>
        </p:nvSpPr>
        <p:spPr>
          <a:xfrm>
            <a:off x="6121400" y="7145066"/>
            <a:ext cx="3803678" cy="2824387"/>
          </a:xfrm>
          <a:prstGeom prst="roundRect">
            <a:avLst>
              <a:gd name="adj" fmla="val 9388"/>
            </a:avLst>
          </a:prstGeom>
          <a:solidFill>
            <a:srgbClr val="4D9C8B">
              <a:alpha val="66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Integrated with common RE / RVE / RME units of work and ‘Understanding Christianity’ resources.</a:t>
            </a:r>
          </a:p>
        </p:txBody>
      </p:sp>
      <p:sp>
        <p:nvSpPr>
          <p:cNvPr id="145" name="Using active learning, creative multi-disciplinary methods, explained and resourced to be ‘ready to go’."/>
          <p:cNvSpPr/>
          <p:nvPr/>
        </p:nvSpPr>
        <p:spPr>
          <a:xfrm>
            <a:off x="6121400" y="10275569"/>
            <a:ext cx="3803678" cy="2982879"/>
          </a:xfrm>
          <a:prstGeom prst="roundRect">
            <a:avLst>
              <a:gd name="adj" fmla="val 8890"/>
            </a:avLst>
          </a:prstGeom>
          <a:solidFill>
            <a:srgbClr val="4D9C8B">
              <a:alpha val="25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lvl1pPr>
          </a:lstStyle>
          <a:p>
            <a:r>
              <a:t>Using active learning, creative multi-disciplinary methods, explained and resourced to be ‘ready to go’.</a:t>
            </a:r>
          </a:p>
        </p:txBody>
      </p:sp>
      <p:sp>
        <p:nvSpPr>
          <p:cNvPr id="146" name="Rounded Rectangle"/>
          <p:cNvSpPr/>
          <p:nvPr/>
        </p:nvSpPr>
        <p:spPr>
          <a:xfrm>
            <a:off x="10781598"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147" name="Introducing concepts and questions about Christian prayer. Providing resources to set high standards of RE / RVE / RME, deepening learning."/>
          <p:cNvSpPr/>
          <p:nvPr/>
        </p:nvSpPr>
        <p:spPr>
          <a:xfrm>
            <a:off x="11181999" y="3530646"/>
            <a:ext cx="3803679" cy="3227025"/>
          </a:xfrm>
          <a:prstGeom prst="roundRect">
            <a:avLst>
              <a:gd name="adj" fmla="val 8217"/>
            </a:avLst>
          </a:prstGeom>
          <a:solidFill>
            <a:srgbClr val="D2484D"/>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Introducing concepts and questions about Christian prayer. Providing resources to set high standards of RE / RVE / RME, deepening learning.</a:t>
            </a:r>
          </a:p>
        </p:txBody>
      </p:sp>
      <p:sp>
        <p:nvSpPr>
          <p:cNvPr id="148" name="A lesson for KS2 and a lesson for KS3 in advance of the Prayer Space visit."/>
          <p:cNvSpPr/>
          <p:nvPr/>
        </p:nvSpPr>
        <p:spPr>
          <a:xfrm>
            <a:off x="11181999" y="7145066"/>
            <a:ext cx="3803679" cy="2824387"/>
          </a:xfrm>
          <a:prstGeom prst="roundRect">
            <a:avLst>
              <a:gd name="adj" fmla="val 9388"/>
            </a:avLst>
          </a:prstGeom>
          <a:solidFill>
            <a:srgbClr val="D2484D">
              <a:alpha val="66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solidFill>
                  <a:srgbClr val="FFFFFF"/>
                </a:solidFill>
              </a:defRPr>
            </a:lvl1pPr>
          </a:lstStyle>
          <a:p>
            <a:r>
              <a:t>A lesson for KS2 and a lesson for KS3 in advance of the Prayer Space visit.</a:t>
            </a:r>
          </a:p>
        </p:txBody>
      </p:sp>
      <p:sp>
        <p:nvSpPr>
          <p:cNvPr id="149" name="Three lessons each for KS2 and KS3, all free standing, that follow up the visit."/>
          <p:cNvSpPr/>
          <p:nvPr/>
        </p:nvSpPr>
        <p:spPr>
          <a:xfrm>
            <a:off x="11181999" y="10275569"/>
            <a:ext cx="3803679" cy="2982879"/>
          </a:xfrm>
          <a:prstGeom prst="roundRect">
            <a:avLst>
              <a:gd name="adj" fmla="val 8890"/>
            </a:avLst>
          </a:prstGeom>
          <a:solidFill>
            <a:srgbClr val="D2484D">
              <a:alpha val="25000"/>
            </a:srgbClr>
          </a:solidFill>
          <a:ln w="381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sz="2600"/>
            </a:lvl1pPr>
          </a:lstStyle>
          <a:p>
            <a:r>
              <a:t>Three lessons each for KS2 and KS3, all free standing, that follow up the visit.</a:t>
            </a:r>
          </a:p>
        </p:txBody>
      </p:sp>
      <p:sp>
        <p:nvSpPr>
          <p:cNvPr id="150" name="Suitable for pre-Prayer Space and post Prayer Space uses."/>
          <p:cNvSpPr txBox="1"/>
          <p:nvPr/>
        </p:nvSpPr>
        <p:spPr>
          <a:xfrm>
            <a:off x="10983328" y="807719"/>
            <a:ext cx="4149303" cy="21132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defRPr sz="3200" b="1">
                <a:solidFill>
                  <a:srgbClr val="343770"/>
                </a:solidFill>
              </a:defRPr>
            </a:lvl1pPr>
          </a:lstStyle>
          <a:p>
            <a:r>
              <a:t>Suitable for pre-Prayer Space and post Prayer Space uses.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ubtitle 2"/>
          <p:cNvSpPr txBox="1">
            <a:spLocks noGrp="1"/>
          </p:cNvSpPr>
          <p:nvPr>
            <p:ph type="body" idx="1"/>
          </p:nvPr>
        </p:nvSpPr>
        <p:spPr>
          <a:xfrm>
            <a:off x="529187" y="5545979"/>
            <a:ext cx="23387388" cy="7724825"/>
          </a:xfrm>
          <a:prstGeom prst="rect">
            <a:avLst/>
          </a:prstGeom>
        </p:spPr>
        <p:txBody>
          <a:bodyPr>
            <a:noAutofit/>
          </a:bodyPr>
          <a:lstStyle/>
          <a:p>
            <a:pPr>
              <a:defRPr sz="4500" b="1">
                <a:solidFill>
                  <a:srgbClr val="0563C1"/>
                </a:solidFill>
              </a:defRPr>
            </a:pPr>
            <a:r>
              <a:t>This is one lesson in a set which enables learners to respond to questions such as:</a:t>
            </a:r>
          </a:p>
          <a:p>
            <a:pPr>
              <a:defRPr sz="4500" b="1">
                <a:solidFill>
                  <a:srgbClr val="008F00"/>
                </a:solidFill>
              </a:defRPr>
            </a:pPr>
            <a:r>
              <a:t>What is prayer? </a:t>
            </a:r>
          </a:p>
          <a:p>
            <a:pPr>
              <a:defRPr sz="4500" b="1">
                <a:solidFill>
                  <a:srgbClr val="008F00"/>
                </a:solidFill>
              </a:defRPr>
            </a:pPr>
            <a:r>
              <a:t>Can prayer make a person feel happy? Calm? Thankful? Forgiven? Close to God? How? </a:t>
            </a:r>
          </a:p>
          <a:p>
            <a:pPr>
              <a:defRPr sz="4500" b="1">
                <a:solidFill>
                  <a:srgbClr val="008F00"/>
                </a:solidFill>
              </a:defRPr>
            </a:pPr>
            <a:r>
              <a:t>What can we find out about praying from listening to ideas from people who pray a lot and those who say prayer is a waste of time?</a:t>
            </a:r>
          </a:p>
          <a:p>
            <a:pPr>
              <a:defRPr sz="4500" b="1">
                <a:solidFill>
                  <a:srgbClr val="008F00"/>
                </a:solidFill>
              </a:defRPr>
            </a:pPr>
            <a:r>
              <a:t>What did Jesus teach his followers about the best attitudes to pray with?</a:t>
            </a:r>
            <a:br/>
            <a:r>
              <a:t>What do learners say about these big questions?</a:t>
            </a:r>
          </a:p>
          <a:p>
            <a:pPr>
              <a:defRPr sz="4500" b="1">
                <a:solidFill>
                  <a:srgbClr val="008F00"/>
                </a:solidFill>
              </a:defRPr>
            </a:pPr>
            <a:r>
              <a:t>What do learners think about questions such as: does God answer prayers?</a:t>
            </a:r>
            <a:br/>
            <a:r>
              <a:t>Can prayer change our lives?</a:t>
            </a:r>
          </a:p>
        </p:txBody>
      </p:sp>
      <p:sp>
        <p:nvSpPr>
          <p:cNvPr id="155" name="A serious discussion…"/>
          <p:cNvSpPr txBox="1"/>
          <p:nvPr/>
        </p:nvSpPr>
        <p:spPr>
          <a:xfrm>
            <a:off x="3876244" y="3021219"/>
            <a:ext cx="16631513" cy="24993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ctr">
              <a:lnSpc>
                <a:spcPct val="90000"/>
              </a:lnSpc>
              <a:defRPr sz="8000" b="1" i="1">
                <a:solidFill>
                  <a:srgbClr val="343770"/>
                </a:solidFill>
              </a:defRPr>
            </a:pPr>
            <a:r>
              <a:t>A serious discussion</a:t>
            </a:r>
          </a:p>
          <a:p>
            <a:pPr algn="ctr">
              <a:lnSpc>
                <a:spcPct val="90000"/>
              </a:lnSpc>
              <a:defRPr sz="8000" b="1" i="1">
                <a:solidFill>
                  <a:srgbClr val="343770"/>
                </a:solidFill>
              </a:defRPr>
            </a:pPr>
            <a:r>
              <a:t>of some big issues about prayer</a:t>
            </a:r>
          </a:p>
        </p:txBody>
      </p:sp>
      <p:sp>
        <p:nvSpPr>
          <p:cNvPr id="156" name="Title 1"/>
          <p:cNvSpPr txBox="1">
            <a:spLocks noGrp="1"/>
          </p:cNvSpPr>
          <p:nvPr>
            <p:ph type="title"/>
          </p:nvPr>
        </p:nvSpPr>
        <p:spPr>
          <a:xfrm>
            <a:off x="467425" y="0"/>
            <a:ext cx="23449150" cy="3173620"/>
          </a:xfrm>
          <a:prstGeom prst="rect">
            <a:avLst/>
          </a:prstGeom>
        </p:spPr>
        <p:txBody>
          <a:bodyPr anchor="t">
            <a:noAutofit/>
          </a:bodyPr>
          <a:lstStyle/>
          <a:p>
            <a:pPr>
              <a:lnSpc>
                <a:spcPct val="90000"/>
              </a:lnSpc>
              <a:defRPr spc="0">
                <a:solidFill>
                  <a:srgbClr val="343770"/>
                </a:solidFill>
              </a:defRPr>
            </a:pPr>
            <a:r>
              <a:t>Prayer Spaces in Schools</a:t>
            </a:r>
          </a:p>
          <a:p>
            <a:pPr>
              <a:lnSpc>
                <a:spcPct val="90000"/>
              </a:lnSpc>
              <a:defRPr sz="8000">
                <a:solidFill>
                  <a:srgbClr val="0563C1"/>
                </a:solidFill>
              </a:defRPr>
            </a:pPr>
            <a:r>
              <a:rPr spc="-148"/>
              <a:t>Learning from a prayer space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1137852" y="127000"/>
            <a:ext cx="21031201" cy="1318412"/>
          </a:xfrm>
          <a:prstGeom prst="rect">
            <a:avLst/>
          </a:prstGeom>
        </p:spPr>
        <p:txBody>
          <a:bodyPr lIns="0" tIns="0" rIns="0" bIns="0" anchor="t">
            <a:noAutofit/>
          </a:bodyPr>
          <a:lstStyle>
            <a:lvl1pPr>
              <a:spcBef>
                <a:spcPts val="2000"/>
              </a:spcBef>
              <a:defRPr sz="7600" b="1" spc="-304">
                <a:solidFill>
                  <a:srgbClr val="343770"/>
                </a:solidFill>
              </a:defRPr>
            </a:lvl1pPr>
          </a:lstStyle>
          <a:p>
            <a:r>
              <a:t>Thinking about praying</a:t>
            </a:r>
          </a:p>
        </p:txBody>
      </p:sp>
      <p:sp>
        <p:nvSpPr>
          <p:cNvPr id="161" name="Content Placeholder 2"/>
          <p:cNvSpPr txBox="1">
            <a:spLocks noGrp="1"/>
          </p:cNvSpPr>
          <p:nvPr>
            <p:ph type="body" idx="1"/>
          </p:nvPr>
        </p:nvSpPr>
        <p:spPr>
          <a:xfrm>
            <a:off x="836511" y="3291056"/>
            <a:ext cx="22710978" cy="8465501"/>
          </a:xfrm>
          <a:prstGeom prst="rect">
            <a:avLst/>
          </a:prstGeom>
        </p:spPr>
        <p:txBody>
          <a:bodyPr>
            <a:noAutofit/>
          </a:bodyPr>
          <a:lstStyle/>
          <a:p>
            <a:pPr marL="0" indent="0">
              <a:spcBef>
                <a:spcPts val="2400"/>
              </a:spcBef>
              <a:buSzTx/>
              <a:buNone/>
              <a:defRPr sz="6000" b="1">
                <a:solidFill>
                  <a:srgbClr val="7030A0"/>
                </a:solidFill>
              </a:defRPr>
            </a:pPr>
            <a:r>
              <a:rPr>
                <a:solidFill>
                  <a:srgbClr val="78206E"/>
                </a:solidFill>
              </a:rPr>
              <a:t>Two circles of chairs, an inside circle facing outward, and an outside circle facing inward.</a:t>
            </a:r>
          </a:p>
          <a:p>
            <a:pPr marL="0" indent="0">
              <a:spcBef>
                <a:spcPts val="2400"/>
              </a:spcBef>
              <a:buSzTx/>
              <a:buNone/>
              <a:defRPr sz="6000" b="1">
                <a:solidFill>
                  <a:srgbClr val="7030A0"/>
                </a:solidFill>
              </a:defRPr>
            </a:pPr>
            <a:r>
              <a:rPr>
                <a:solidFill>
                  <a:srgbClr val="78206E"/>
                </a:solidFill>
              </a:rPr>
              <a:t>People facing each other discuss the question on the screen.</a:t>
            </a:r>
          </a:p>
          <a:p>
            <a:pPr marL="0" indent="0">
              <a:spcBef>
                <a:spcPts val="2400"/>
              </a:spcBef>
              <a:buSzTx/>
              <a:buNone/>
              <a:defRPr sz="6000" b="1">
                <a:solidFill>
                  <a:srgbClr val="7030A0"/>
                </a:solidFill>
              </a:defRPr>
            </a:pPr>
            <a:r>
              <a:rPr>
                <a:solidFill>
                  <a:srgbClr val="78206E"/>
                </a:solidFill>
              </a:rPr>
              <a:t>Every two minutes the people in the outside </a:t>
            </a:r>
            <a:br>
              <a:rPr>
                <a:solidFill>
                  <a:srgbClr val="78206E"/>
                </a:solidFill>
              </a:rPr>
            </a:br>
            <a:r>
              <a:rPr>
                <a:solidFill>
                  <a:srgbClr val="78206E"/>
                </a:solidFill>
              </a:rPr>
              <a:t>circle move round one seat clockwise.</a:t>
            </a:r>
          </a:p>
          <a:p>
            <a:pPr marL="0" indent="0">
              <a:spcBef>
                <a:spcPts val="2400"/>
              </a:spcBef>
              <a:buSzTx/>
              <a:buNone/>
              <a:defRPr sz="6000" b="1">
                <a:solidFill>
                  <a:srgbClr val="7030A0"/>
                </a:solidFill>
              </a:defRPr>
            </a:pPr>
            <a:r>
              <a:rPr>
                <a:solidFill>
                  <a:srgbClr val="78206E"/>
                </a:solidFill>
              </a:rPr>
              <a:t>They then get a new partner – and a new </a:t>
            </a:r>
            <a:br>
              <a:rPr>
                <a:solidFill>
                  <a:srgbClr val="78206E"/>
                </a:solidFill>
              </a:rPr>
            </a:br>
            <a:r>
              <a:rPr>
                <a:solidFill>
                  <a:srgbClr val="78206E"/>
                </a:solidFill>
              </a:rPr>
              <a:t>discussion topic.</a:t>
            </a:r>
          </a:p>
        </p:txBody>
      </p:sp>
      <p:sp>
        <p:nvSpPr>
          <p:cNvPr id="162" name="Wheels within wheels"/>
          <p:cNvSpPr txBox="1"/>
          <p:nvPr/>
        </p:nvSpPr>
        <p:spPr>
          <a:xfrm>
            <a:off x="7050111" y="1919456"/>
            <a:ext cx="10283779" cy="1092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90000"/>
              </a:lnSpc>
              <a:buFont typeface="Helvetica"/>
              <a:defRPr sz="7200" b="1">
                <a:solidFill>
                  <a:srgbClr val="0563C1"/>
                </a:solidFill>
              </a:defRPr>
            </a:lvl1pPr>
          </a:lstStyle>
          <a:p>
            <a:pPr>
              <a:defRPr sz="8000">
                <a:solidFill>
                  <a:srgbClr val="7030A0"/>
                </a:solidFill>
              </a:defRPr>
            </a:pPr>
            <a:r>
              <a:rPr sz="7200">
                <a:solidFill>
                  <a:srgbClr val="0563C1"/>
                </a:solidFill>
              </a:rPr>
              <a:t>Wheels within wheels</a:t>
            </a:r>
          </a:p>
        </p:txBody>
      </p:sp>
      <p:pic>
        <p:nvPicPr>
          <p:cNvPr id="163" name="slice1.png" descr="slice1.png"/>
          <p:cNvPicPr>
            <a:picLocks noChangeAspect="1"/>
          </p:cNvPicPr>
          <p:nvPr/>
        </p:nvPicPr>
        <p:blipFill>
          <a:blip r:embed="rId3"/>
          <a:stretch>
            <a:fillRect/>
          </a:stretch>
        </p:blipFill>
        <p:spPr>
          <a:xfrm>
            <a:off x="17124861" y="6360011"/>
            <a:ext cx="6878140" cy="687814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8"/>
          <p:cNvSpPr/>
          <p:nvPr/>
        </p:nvSpPr>
        <p:spPr>
          <a:xfrm>
            <a:off x="-3" y="0"/>
            <a:ext cx="24377906"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pic>
        <p:nvPicPr>
          <p:cNvPr id="168" name="Picture 3" descr="Picture 3"/>
          <p:cNvPicPr>
            <a:picLocks noChangeAspect="1"/>
          </p:cNvPicPr>
          <p:nvPr/>
        </p:nvPicPr>
        <p:blipFill>
          <a:blip r:embed="rId3"/>
          <a:stretch>
            <a:fillRect/>
          </a:stretch>
        </p:blipFill>
        <p:spPr>
          <a:xfrm>
            <a:off x="2" y="19"/>
            <a:ext cx="19339285" cy="13715981"/>
          </a:xfrm>
          <a:prstGeom prst="rect">
            <a:avLst/>
          </a:prstGeom>
          <a:ln w="12700">
            <a:miter lim="400000"/>
          </a:ln>
        </p:spPr>
      </p:pic>
      <p:sp>
        <p:nvSpPr>
          <p:cNvPr id="169" name="Rectangle 10"/>
          <p:cNvSpPr/>
          <p:nvPr/>
        </p:nvSpPr>
        <p:spPr>
          <a:xfrm flipH="1">
            <a:off x="8074504" y="0"/>
            <a:ext cx="16309496" cy="13716001"/>
          </a:xfrm>
          <a:prstGeom prst="rect">
            <a:avLst/>
          </a:prstGeom>
          <a:gradFill>
            <a:gsLst>
              <a:gs pos="0">
                <a:srgbClr val="FFFFFF">
                  <a:alpha val="0"/>
                </a:srgbClr>
              </a:gs>
              <a:gs pos="11847">
                <a:srgbClr val="FFFFFF">
                  <a:alpha val="38000"/>
                </a:srgbClr>
              </a:gs>
              <a:gs pos="24467">
                <a:srgbClr val="FFFFFF">
                  <a:alpha val="69000"/>
                </a:srgbClr>
              </a:gs>
              <a:gs pos="36804">
                <a:srgbClr val="FFFFFF"/>
              </a:gs>
              <a:gs pos="100000">
                <a:srgbClr val="FFFFFF"/>
              </a:gs>
            </a:gsLst>
            <a:lin ang="10800000"/>
          </a:gradFill>
          <a:ln w="12700">
            <a:miter lim="400000"/>
          </a:ln>
        </p:spPr>
        <p:txBody>
          <a:bodyPr tIns="91439" bIns="91439" anchor="ctr"/>
          <a:lstStyle/>
          <a:p>
            <a:pPr algn="ctr">
              <a:defRPr>
                <a:solidFill>
                  <a:srgbClr val="FFFFFF"/>
                </a:solidFill>
              </a:defRPr>
            </a:pPr>
            <a:endParaRPr/>
          </a:p>
        </p:txBody>
      </p:sp>
      <p:sp>
        <p:nvSpPr>
          <p:cNvPr id="170" name="Title 1"/>
          <p:cNvSpPr txBox="1">
            <a:spLocks noGrp="1"/>
          </p:cNvSpPr>
          <p:nvPr>
            <p:ph type="title"/>
          </p:nvPr>
        </p:nvSpPr>
        <p:spPr>
          <a:xfrm>
            <a:off x="16878346" y="762000"/>
            <a:ext cx="4921880" cy="3426552"/>
          </a:xfrm>
          <a:prstGeom prst="rect">
            <a:avLst/>
          </a:prstGeom>
        </p:spPr>
        <p:txBody>
          <a:bodyPr lIns="0" tIns="0" rIns="0" bIns="0" anchor="t">
            <a:noAutofit/>
          </a:bodyPr>
          <a:lstStyle>
            <a:lvl1pPr algn="ctr">
              <a:defRPr sz="22000" b="1">
                <a:solidFill>
                  <a:srgbClr val="0563C1"/>
                </a:solidFill>
              </a:defRPr>
            </a:lvl1pPr>
          </a:lstStyle>
          <a:p>
            <a:r>
              <a:t>A</a:t>
            </a:r>
          </a:p>
        </p:txBody>
      </p:sp>
      <p:sp>
        <p:nvSpPr>
          <p:cNvPr id="171" name="Content Placeholder 2"/>
          <p:cNvSpPr txBox="1">
            <a:spLocks noGrp="1"/>
          </p:cNvSpPr>
          <p:nvPr>
            <p:ph type="body" sz="half" idx="1"/>
          </p:nvPr>
        </p:nvSpPr>
        <p:spPr>
          <a:xfrm>
            <a:off x="13233863" y="4530073"/>
            <a:ext cx="10412456" cy="8406449"/>
          </a:xfrm>
          <a:prstGeom prst="rect">
            <a:avLst/>
          </a:prstGeom>
        </p:spPr>
        <p:txBody>
          <a:bodyPr lIns="0" tIns="0" rIns="0" bIns="0">
            <a:noAutofit/>
          </a:bodyPr>
          <a:lstStyle/>
          <a:p>
            <a:pPr marL="0" indent="0" algn="r">
              <a:buSzTx/>
              <a:buNone/>
              <a:defRPr sz="5200" b="1">
                <a:solidFill>
                  <a:srgbClr val="942193"/>
                </a:solidFill>
              </a:defRPr>
            </a:pPr>
            <a:r>
              <a:t>“Prayer, basically, doesn’t work. </a:t>
            </a:r>
          </a:p>
          <a:p>
            <a:pPr marL="0" indent="0" algn="r">
              <a:buSzTx/>
              <a:buNone/>
              <a:defRPr sz="5200" b="1">
                <a:solidFill>
                  <a:srgbClr val="942193"/>
                </a:solidFill>
              </a:defRPr>
            </a:pPr>
            <a:r>
              <a:t>Either God is not listening </a:t>
            </a:r>
            <a:br/>
            <a:r>
              <a:t>(or does not exist?)</a:t>
            </a:r>
          </a:p>
          <a:p>
            <a:pPr marL="0" indent="0" algn="r">
              <a:buSzTx/>
              <a:buNone/>
              <a:defRPr sz="5200" b="1">
                <a:solidFill>
                  <a:srgbClr val="942193"/>
                </a:solidFill>
              </a:defRPr>
            </a:pPr>
            <a:r>
              <a:t>Or God is not persuaded to do anything because we ask it. </a:t>
            </a:r>
          </a:p>
          <a:p>
            <a:pPr marL="0" indent="0" algn="r">
              <a:buSzTx/>
              <a:buNone/>
              <a:defRPr sz="5200" b="1">
                <a:solidFill>
                  <a:srgbClr val="942193"/>
                </a:solidFill>
              </a:defRPr>
            </a:pPr>
            <a:r>
              <a:t>I don’t believe in prayer.”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8"/>
          <p:cNvSpPr/>
          <p:nvPr/>
        </p:nvSpPr>
        <p:spPr>
          <a:xfrm>
            <a:off x="6097" y="0"/>
            <a:ext cx="24377906"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pic>
        <p:nvPicPr>
          <p:cNvPr id="176" name="Picture 3" descr="Picture 3"/>
          <p:cNvPicPr>
            <a:picLocks noChangeAspect="1"/>
          </p:cNvPicPr>
          <p:nvPr/>
        </p:nvPicPr>
        <p:blipFill>
          <a:blip r:embed="rId3"/>
          <a:stretch>
            <a:fillRect/>
          </a:stretch>
        </p:blipFill>
        <p:spPr>
          <a:xfrm>
            <a:off x="5044711" y="19"/>
            <a:ext cx="19339286" cy="13715981"/>
          </a:xfrm>
          <a:prstGeom prst="rect">
            <a:avLst/>
          </a:prstGeom>
          <a:ln w="12700">
            <a:miter lim="400000"/>
          </a:ln>
        </p:spPr>
      </p:pic>
      <p:sp>
        <p:nvSpPr>
          <p:cNvPr id="177" name="Rectangle 10"/>
          <p:cNvSpPr/>
          <p:nvPr/>
        </p:nvSpPr>
        <p:spPr>
          <a:xfrm>
            <a:off x="-2" y="0"/>
            <a:ext cx="14780526" cy="13716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tIns="91439" bIns="91439" anchor="ctr"/>
          <a:lstStyle/>
          <a:p>
            <a:pPr algn="ctr">
              <a:defRPr>
                <a:solidFill>
                  <a:srgbClr val="FFFFFF"/>
                </a:solidFill>
              </a:defRPr>
            </a:pPr>
            <a:endParaRPr/>
          </a:p>
        </p:txBody>
      </p:sp>
      <p:sp>
        <p:nvSpPr>
          <p:cNvPr id="178" name="Content Placeholder 2"/>
          <p:cNvSpPr txBox="1">
            <a:spLocks noGrp="1"/>
          </p:cNvSpPr>
          <p:nvPr>
            <p:ph type="body" sz="half" idx="1"/>
          </p:nvPr>
        </p:nvSpPr>
        <p:spPr>
          <a:xfrm>
            <a:off x="545305" y="4841547"/>
            <a:ext cx="8998813" cy="7485523"/>
          </a:xfrm>
          <a:prstGeom prst="rect">
            <a:avLst/>
          </a:prstGeom>
        </p:spPr>
        <p:txBody>
          <a:bodyPr lIns="0" tIns="0" rIns="0" bIns="0">
            <a:noAutofit/>
          </a:bodyPr>
          <a:lstStyle/>
          <a:p>
            <a:pPr marL="0" indent="0">
              <a:buSzTx/>
              <a:buNone/>
              <a:defRPr sz="5200" b="1">
                <a:solidFill>
                  <a:srgbClr val="942193"/>
                </a:solidFill>
              </a:defRPr>
            </a:pPr>
            <a:r>
              <a:t>“Prayer is not magic, but it is a spiritual practice with some power.</a:t>
            </a:r>
          </a:p>
          <a:p>
            <a:pPr marL="0" indent="0">
              <a:buSzTx/>
              <a:buNone/>
              <a:defRPr sz="5200" b="1">
                <a:solidFill>
                  <a:srgbClr val="942193"/>
                </a:solidFill>
              </a:defRPr>
            </a:pPr>
            <a:r>
              <a:t>You can use prayer to make a difference.</a:t>
            </a:r>
          </a:p>
          <a:p>
            <a:pPr marL="0" indent="0">
              <a:buSzTx/>
              <a:buNone/>
              <a:defRPr sz="5200" b="1">
                <a:solidFill>
                  <a:srgbClr val="942193"/>
                </a:solidFill>
              </a:defRPr>
            </a:pPr>
            <a:r>
              <a:t>I do believe it is not a waste of time and effort.” </a:t>
            </a:r>
          </a:p>
        </p:txBody>
      </p:sp>
      <p:sp>
        <p:nvSpPr>
          <p:cNvPr id="179" name="Title 1"/>
          <p:cNvSpPr txBox="1">
            <a:spLocks noGrp="1"/>
          </p:cNvSpPr>
          <p:nvPr>
            <p:ph type="title"/>
          </p:nvPr>
        </p:nvSpPr>
        <p:spPr>
          <a:xfrm>
            <a:off x="1942537" y="756403"/>
            <a:ext cx="4921881" cy="3426552"/>
          </a:xfrm>
          <a:prstGeom prst="rect">
            <a:avLst/>
          </a:prstGeom>
        </p:spPr>
        <p:txBody>
          <a:bodyPr lIns="0" tIns="0" rIns="0" bIns="0" anchor="t">
            <a:noAutofit/>
          </a:bodyPr>
          <a:lstStyle>
            <a:lvl1pPr algn="ctr">
              <a:defRPr sz="23000" b="1">
                <a:solidFill>
                  <a:srgbClr val="0563C1"/>
                </a:solidFill>
              </a:defRPr>
            </a:lvl1pPr>
          </a:lstStyle>
          <a:p>
            <a:r>
              <a:t>B</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15"/>
          <p:cNvSpPr/>
          <p:nvPr/>
        </p:nvSpPr>
        <p:spPr>
          <a:xfrm>
            <a:off x="-3" y="0"/>
            <a:ext cx="24377906"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pic>
        <p:nvPicPr>
          <p:cNvPr id="184" name="Picture 3" descr="Picture 3"/>
          <p:cNvPicPr>
            <a:picLocks noChangeAspect="1"/>
          </p:cNvPicPr>
          <p:nvPr/>
        </p:nvPicPr>
        <p:blipFill>
          <a:blip r:embed="rId3"/>
          <a:stretch>
            <a:fillRect/>
          </a:stretch>
        </p:blipFill>
        <p:spPr>
          <a:xfrm>
            <a:off x="2" y="19"/>
            <a:ext cx="19339285" cy="13715981"/>
          </a:xfrm>
          <a:prstGeom prst="rect">
            <a:avLst/>
          </a:prstGeom>
          <a:ln w="12700">
            <a:miter lim="400000"/>
          </a:ln>
        </p:spPr>
      </p:pic>
      <p:sp>
        <p:nvSpPr>
          <p:cNvPr id="185" name="Rectangle 17"/>
          <p:cNvSpPr/>
          <p:nvPr/>
        </p:nvSpPr>
        <p:spPr>
          <a:xfrm flipH="1">
            <a:off x="10250037" y="0"/>
            <a:ext cx="14133957" cy="13716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tIns="91439" bIns="91439" anchor="ctr"/>
          <a:lstStyle/>
          <a:p>
            <a:pPr algn="ctr">
              <a:defRPr>
                <a:solidFill>
                  <a:srgbClr val="FFFFFF"/>
                </a:solidFill>
              </a:defRPr>
            </a:pPr>
            <a:endParaRPr/>
          </a:p>
        </p:txBody>
      </p:sp>
      <p:sp>
        <p:nvSpPr>
          <p:cNvPr id="186" name="Content Placeholder 2"/>
          <p:cNvSpPr txBox="1">
            <a:spLocks noGrp="1"/>
          </p:cNvSpPr>
          <p:nvPr>
            <p:ph type="body" sz="quarter" idx="1"/>
          </p:nvPr>
        </p:nvSpPr>
        <p:spPr>
          <a:xfrm>
            <a:off x="14751112" y="4734128"/>
            <a:ext cx="8886775" cy="7485524"/>
          </a:xfrm>
          <a:prstGeom prst="rect">
            <a:avLst/>
          </a:prstGeom>
        </p:spPr>
        <p:txBody>
          <a:bodyPr lIns="0" tIns="0" rIns="0" bIns="0">
            <a:noAutofit/>
          </a:bodyPr>
          <a:lstStyle/>
          <a:p>
            <a:pPr marL="0" indent="0" algn="r">
              <a:buSzTx/>
              <a:buNone/>
              <a:defRPr sz="5200" b="1">
                <a:solidFill>
                  <a:srgbClr val="942193"/>
                </a:solidFill>
              </a:defRPr>
            </a:pPr>
            <a:r>
              <a:t>“The main point of prayer is not to get God to do what you want. </a:t>
            </a:r>
          </a:p>
          <a:p>
            <a:pPr marL="0" indent="0" algn="r">
              <a:buSzTx/>
              <a:buNone/>
              <a:defRPr sz="5200" b="1">
                <a:solidFill>
                  <a:srgbClr val="942193"/>
                </a:solidFill>
              </a:defRPr>
            </a:pPr>
            <a:r>
              <a:t>It’s to find out what God wants you to do.</a:t>
            </a:r>
          </a:p>
          <a:p>
            <a:pPr marL="0" indent="0" algn="r">
              <a:buSzTx/>
              <a:buNone/>
              <a:defRPr sz="5200" b="1">
                <a:solidFill>
                  <a:srgbClr val="942193"/>
                </a:solidFill>
              </a:defRPr>
            </a:pPr>
            <a:r>
              <a:t>And then get the strength and love in your heart to try and do it.”</a:t>
            </a:r>
          </a:p>
        </p:txBody>
      </p:sp>
      <p:sp>
        <p:nvSpPr>
          <p:cNvPr id="187" name="Title 1"/>
          <p:cNvSpPr txBox="1">
            <a:spLocks noGrp="1"/>
          </p:cNvSpPr>
          <p:nvPr>
            <p:ph type="title"/>
          </p:nvPr>
        </p:nvSpPr>
        <p:spPr>
          <a:xfrm>
            <a:off x="16878346" y="762000"/>
            <a:ext cx="4921880" cy="3426552"/>
          </a:xfrm>
          <a:prstGeom prst="rect">
            <a:avLst/>
          </a:prstGeom>
        </p:spPr>
        <p:txBody>
          <a:bodyPr lIns="0" tIns="0" rIns="0" bIns="0" anchor="t">
            <a:noAutofit/>
          </a:bodyPr>
          <a:lstStyle>
            <a:lvl1pPr algn="ctr">
              <a:defRPr sz="23000" b="1">
                <a:solidFill>
                  <a:srgbClr val="0563C1"/>
                </a:solidFill>
              </a:defRPr>
            </a:lvl1pPr>
          </a:lstStyle>
          <a:p>
            <a:r>
              <a:t>C</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Rectangle 8"/>
          <p:cNvSpPr/>
          <p:nvPr/>
        </p:nvSpPr>
        <p:spPr>
          <a:xfrm>
            <a:off x="6097" y="0"/>
            <a:ext cx="24377906"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pic>
        <p:nvPicPr>
          <p:cNvPr id="192" name="Picture 3" descr="Picture 3"/>
          <p:cNvPicPr>
            <a:picLocks noChangeAspect="1"/>
          </p:cNvPicPr>
          <p:nvPr/>
        </p:nvPicPr>
        <p:blipFill>
          <a:blip r:embed="rId3"/>
          <a:stretch>
            <a:fillRect/>
          </a:stretch>
        </p:blipFill>
        <p:spPr>
          <a:xfrm>
            <a:off x="5044711" y="19"/>
            <a:ext cx="19339286" cy="13715981"/>
          </a:xfrm>
          <a:prstGeom prst="rect">
            <a:avLst/>
          </a:prstGeom>
          <a:ln w="12700">
            <a:miter lim="400000"/>
          </a:ln>
        </p:spPr>
      </p:pic>
      <p:sp>
        <p:nvSpPr>
          <p:cNvPr id="193" name="Rectangle 10"/>
          <p:cNvSpPr/>
          <p:nvPr/>
        </p:nvSpPr>
        <p:spPr>
          <a:xfrm>
            <a:off x="-2" y="0"/>
            <a:ext cx="14780526" cy="13716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tIns="91439" bIns="91439" anchor="ctr"/>
          <a:lstStyle/>
          <a:p>
            <a:pPr algn="ctr">
              <a:defRPr>
                <a:solidFill>
                  <a:srgbClr val="FFFFFF"/>
                </a:solidFill>
              </a:defRPr>
            </a:pPr>
            <a:endParaRPr/>
          </a:p>
        </p:txBody>
      </p:sp>
      <p:sp>
        <p:nvSpPr>
          <p:cNvPr id="194" name="Content Placeholder 2"/>
          <p:cNvSpPr txBox="1">
            <a:spLocks noGrp="1"/>
          </p:cNvSpPr>
          <p:nvPr>
            <p:ph type="body" sz="half" idx="1"/>
          </p:nvPr>
        </p:nvSpPr>
        <p:spPr>
          <a:xfrm>
            <a:off x="817051" y="4231623"/>
            <a:ext cx="9648094" cy="9080856"/>
          </a:xfrm>
          <a:prstGeom prst="rect">
            <a:avLst/>
          </a:prstGeom>
        </p:spPr>
        <p:txBody>
          <a:bodyPr lIns="0" tIns="0" rIns="0" bIns="0">
            <a:noAutofit/>
          </a:bodyPr>
          <a:lstStyle/>
          <a:p>
            <a:pPr marL="0" indent="0">
              <a:buSzTx/>
              <a:buNone/>
              <a:defRPr sz="5200" b="1">
                <a:solidFill>
                  <a:srgbClr val="942193"/>
                </a:solidFill>
              </a:defRPr>
            </a:pPr>
            <a:r>
              <a:t>“Some prayers are answered. This shows God is good.</a:t>
            </a:r>
          </a:p>
          <a:p>
            <a:pPr marL="0" indent="0">
              <a:buSzTx/>
              <a:buNone/>
              <a:defRPr sz="5200" b="1">
                <a:solidFill>
                  <a:srgbClr val="942193"/>
                </a:solidFill>
              </a:defRPr>
            </a:pPr>
            <a:r>
              <a:t>Some prayers are not. This is maybe because God is wise and does not give us everything we want.</a:t>
            </a:r>
          </a:p>
          <a:p>
            <a:pPr marL="0" indent="0">
              <a:buSzTx/>
              <a:buNone/>
              <a:defRPr sz="5200" b="1">
                <a:solidFill>
                  <a:srgbClr val="942193"/>
                </a:solidFill>
              </a:defRPr>
            </a:pPr>
            <a:r>
              <a:t>God’s like your parents: they know better, sometimes, than to give you every Mars Bar you ask for.</a:t>
            </a:r>
          </a:p>
          <a:p>
            <a:pPr marL="0" indent="0">
              <a:buSzTx/>
              <a:buNone/>
              <a:defRPr sz="5200" b="1">
                <a:solidFill>
                  <a:srgbClr val="942193"/>
                </a:solidFill>
              </a:defRPr>
            </a:pPr>
            <a:r>
              <a:t>Same with God.”</a:t>
            </a:r>
          </a:p>
        </p:txBody>
      </p:sp>
      <p:sp>
        <p:nvSpPr>
          <p:cNvPr id="195" name="Title 1"/>
          <p:cNvSpPr txBox="1">
            <a:spLocks noGrp="1"/>
          </p:cNvSpPr>
          <p:nvPr>
            <p:ph type="title"/>
          </p:nvPr>
        </p:nvSpPr>
        <p:spPr>
          <a:xfrm>
            <a:off x="2400300" y="762000"/>
            <a:ext cx="4921880" cy="3426552"/>
          </a:xfrm>
          <a:prstGeom prst="rect">
            <a:avLst/>
          </a:prstGeom>
        </p:spPr>
        <p:txBody>
          <a:bodyPr lIns="0" tIns="0" rIns="0" bIns="0" anchor="t">
            <a:noAutofit/>
          </a:bodyPr>
          <a:lstStyle>
            <a:lvl1pPr algn="ctr">
              <a:defRPr sz="23000" b="1">
                <a:solidFill>
                  <a:srgbClr val="0563C1"/>
                </a:solidFill>
              </a:defRPr>
            </a:lvl1pPr>
          </a:lstStyle>
          <a:p>
            <a:r>
              <a:t>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12"/>
          <p:cNvSpPr/>
          <p:nvPr/>
        </p:nvSpPr>
        <p:spPr>
          <a:xfrm>
            <a:off x="-3" y="0"/>
            <a:ext cx="24377906"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pic>
        <p:nvPicPr>
          <p:cNvPr id="200" name="Picture 3" descr="Picture 3"/>
          <p:cNvPicPr>
            <a:picLocks noChangeAspect="1"/>
          </p:cNvPicPr>
          <p:nvPr/>
        </p:nvPicPr>
        <p:blipFill>
          <a:blip r:embed="rId3"/>
          <a:stretch>
            <a:fillRect/>
          </a:stretch>
        </p:blipFill>
        <p:spPr>
          <a:xfrm>
            <a:off x="2" y="19"/>
            <a:ext cx="19339285" cy="13715981"/>
          </a:xfrm>
          <a:prstGeom prst="rect">
            <a:avLst/>
          </a:prstGeom>
          <a:ln w="12700">
            <a:miter lim="400000"/>
          </a:ln>
        </p:spPr>
      </p:pic>
      <p:sp>
        <p:nvSpPr>
          <p:cNvPr id="201" name="Rectangle 13"/>
          <p:cNvSpPr/>
          <p:nvPr/>
        </p:nvSpPr>
        <p:spPr>
          <a:xfrm flipH="1">
            <a:off x="10250037" y="0"/>
            <a:ext cx="14133957" cy="13716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tIns="91439" bIns="91439" anchor="ctr"/>
          <a:lstStyle/>
          <a:p>
            <a:pPr algn="ctr">
              <a:defRPr>
                <a:solidFill>
                  <a:srgbClr val="FFFFFF"/>
                </a:solidFill>
              </a:defRPr>
            </a:pPr>
            <a:endParaRPr/>
          </a:p>
        </p:txBody>
      </p:sp>
      <p:sp>
        <p:nvSpPr>
          <p:cNvPr id="202" name="Content Placeholder 2"/>
          <p:cNvSpPr txBox="1">
            <a:spLocks noGrp="1"/>
          </p:cNvSpPr>
          <p:nvPr>
            <p:ph type="body" sz="half" idx="1"/>
          </p:nvPr>
        </p:nvSpPr>
        <p:spPr>
          <a:xfrm>
            <a:off x="13959129" y="4310923"/>
            <a:ext cx="9852560" cy="8892916"/>
          </a:xfrm>
          <a:prstGeom prst="rect">
            <a:avLst/>
          </a:prstGeom>
        </p:spPr>
        <p:txBody>
          <a:bodyPr lIns="0" tIns="0" rIns="0" bIns="0">
            <a:noAutofit/>
          </a:bodyPr>
          <a:lstStyle/>
          <a:p>
            <a:pPr marL="0" indent="0" algn="r">
              <a:buSzTx/>
              <a:buNone/>
              <a:defRPr sz="5200" b="1">
                <a:solidFill>
                  <a:srgbClr val="942193"/>
                </a:solidFill>
              </a:defRPr>
            </a:pPr>
            <a:r>
              <a:t>“Prayer is quite manipulative.</a:t>
            </a:r>
          </a:p>
          <a:p>
            <a:pPr marL="0" indent="0" algn="r">
              <a:buSzTx/>
              <a:buNone/>
              <a:defRPr sz="5200" b="1">
                <a:solidFill>
                  <a:srgbClr val="942193"/>
                </a:solidFill>
              </a:defRPr>
            </a:pPr>
            <a:r>
              <a:t>If a nurse, for example, says to a patient ‘Would you like me to pray for you?’ then the patient may feel very uncomfortable. This sort of thing should be banned.</a:t>
            </a:r>
          </a:p>
          <a:p>
            <a:pPr marL="0" indent="0" algn="r">
              <a:buSzTx/>
              <a:buNone/>
              <a:defRPr sz="5200" b="1">
                <a:solidFill>
                  <a:srgbClr val="942193"/>
                </a:solidFill>
              </a:defRPr>
            </a:pPr>
            <a:r>
              <a:t>Christians who are nurses should be more professional (there have been recent cases of this in the news).”</a:t>
            </a:r>
          </a:p>
        </p:txBody>
      </p:sp>
      <p:sp>
        <p:nvSpPr>
          <p:cNvPr id="203" name="Title 1"/>
          <p:cNvSpPr txBox="1">
            <a:spLocks noGrp="1"/>
          </p:cNvSpPr>
          <p:nvPr>
            <p:ph type="title"/>
          </p:nvPr>
        </p:nvSpPr>
        <p:spPr>
          <a:xfrm>
            <a:off x="16878346" y="762000"/>
            <a:ext cx="4921880" cy="3426552"/>
          </a:xfrm>
          <a:prstGeom prst="rect">
            <a:avLst/>
          </a:prstGeom>
        </p:spPr>
        <p:txBody>
          <a:bodyPr lIns="0" tIns="0" rIns="0" bIns="0" anchor="t">
            <a:noAutofit/>
          </a:bodyPr>
          <a:lstStyle>
            <a:lvl1pPr algn="ctr">
              <a:defRPr sz="23000" b="1">
                <a:solidFill>
                  <a:srgbClr val="0563C1"/>
                </a:solidFill>
              </a:defRPr>
            </a:lvl1pPr>
          </a:lstStyle>
          <a:p>
            <a:r>
              <a:t>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27D3EF82882C449E7A1E4B88294373" ma:contentTypeVersion="19" ma:contentTypeDescription="Create a new document." ma:contentTypeScope="" ma:versionID="95b5fd2a50bd8e54562dabb41e950103">
  <xsd:schema xmlns:xsd="http://www.w3.org/2001/XMLSchema" xmlns:xs="http://www.w3.org/2001/XMLSchema" xmlns:p="http://schemas.microsoft.com/office/2006/metadata/properties" xmlns:ns2="7e3afb98-bd54-44fc-bbbc-97d565f20e3a" xmlns:ns3="a8be2102-8fbe-40ee-9167-bf4c89f49cb8" targetNamespace="http://schemas.microsoft.com/office/2006/metadata/properties" ma:root="true" ma:fieldsID="82faba65035260e33ffe58f280ff40c0" ns2:_="" ns3:_="">
    <xsd:import namespace="7e3afb98-bd54-44fc-bbbc-97d565f20e3a"/>
    <xsd:import namespace="a8be2102-8fbe-40ee-9167-bf4c89f49c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afb98-bd54-44fc-bbbc-97d565f20e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96be8a5-6d11-4295-89aa-b0d0ab4a5a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be2102-8fbe-40ee-9167-bf4c89f49c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70fae4-9a1a-4807-b8c3-1af538996d21}" ma:internalName="TaxCatchAll" ma:showField="CatchAllData" ma:web="a8be2102-8fbe-40ee-9167-bf4c89f49c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be2102-8fbe-40ee-9167-bf4c89f49cb8" xsi:nil="true"/>
    <lcf76f155ced4ddcb4097134ff3c332f xmlns="7e3afb98-bd54-44fc-bbbc-97d565f20e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708B55-6A4B-4759-9186-F4E5F77F9F22}"/>
</file>

<file path=customXml/itemProps2.xml><?xml version="1.0" encoding="utf-8"?>
<ds:datastoreItem xmlns:ds="http://schemas.openxmlformats.org/officeDocument/2006/customXml" ds:itemID="{864F7DF8-440D-45BE-B30D-E698AAB3C25E}"/>
</file>

<file path=customXml/itemProps3.xml><?xml version="1.0" encoding="utf-8"?>
<ds:datastoreItem xmlns:ds="http://schemas.openxmlformats.org/officeDocument/2006/customXml" ds:itemID="{8CD84E61-3C83-4EB6-944B-BF3E563E2157}"/>
</file>

<file path=docProps/app.xml><?xml version="1.0" encoding="utf-8"?>
<Properties xmlns="http://schemas.openxmlformats.org/officeDocument/2006/extended-properties" xmlns:vt="http://schemas.openxmlformats.org/officeDocument/2006/docPropsVTypes">
  <TotalTime>0</TotalTime>
  <Words>3197</Words>
  <Application>Microsoft Macintosh PowerPoint</Application>
  <PresentationFormat>Custom</PresentationFormat>
  <Paragraphs>165</Paragraphs>
  <Slides>18</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Helvetica</vt:lpstr>
      <vt:lpstr>Office Theme</vt:lpstr>
      <vt:lpstr>1_Office Theme</vt:lpstr>
      <vt:lpstr>Prayer Spaces in Schools Learning from a prayer space</vt:lpstr>
      <vt:lpstr>PowerPoint Presentation</vt:lpstr>
      <vt:lpstr>Prayer Spaces in Schools Learning from a prayer space</vt:lpstr>
      <vt:lpstr>Thinking about praying</vt:lpstr>
      <vt:lpstr>A</vt:lpstr>
      <vt:lpstr>B</vt:lpstr>
      <vt:lpstr>C</vt:lpstr>
      <vt:lpstr>D</vt:lpstr>
      <vt:lpstr>E</vt:lpstr>
      <vt:lpstr>F</vt:lpstr>
      <vt:lpstr>G</vt:lpstr>
      <vt:lpstr>Expressing your own viewpoints (1)  (possible homework)</vt:lpstr>
      <vt:lpstr>Expressing your own viewpoints (2)  (possible homework)</vt:lpstr>
      <vt:lpstr>Investigating prayer with social science methods</vt:lpstr>
      <vt:lpstr>What does the Bible offer to help us understand Christian prayer?  A parable by Jesus. Read it carefully. </vt:lpstr>
      <vt:lpstr>What does the Bible offer to help us understand Christian prayer?  A parable by Jesus.</vt:lpstr>
      <vt:lpstr>‘The Parable of the Pharisee and the Tax Collector’  by artist Julius Schnorr von Carolsfeld.  The artist has drawn the two characters in Jesus’ parable  What stands out for you when you look at this picture?  What do you like and dislike here?</vt:lpstr>
      <vt:lpstr>In this lesson you: Used a discussion circle to explore through dialogue some varied ideas about praying. Read some Christian people’s views about prayer and the reasons why it matters to them. Considered one of Jesus’ parables about a good and a bad attitude to praying. What did this lesson make you think about? What ideas of your own have come into clearer focus? Has your own position on the value or pointlessness of praying changed or developed?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Tim Abbott</cp:lastModifiedBy>
  <cp:revision>1</cp:revision>
  <dcterms:modified xsi:type="dcterms:W3CDTF">2026-02-03T10:15:32Z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0x0101006C27D3EF82882C449E7A1E4B88294373</vt:lpwstr>
  </property>
</Properties>
</file>